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9"/>
  </p:notesMasterIdLst>
  <p:sldIdLst>
    <p:sldId id="256" r:id="rId2"/>
    <p:sldId id="360" r:id="rId3"/>
    <p:sldId id="346" r:id="rId4"/>
    <p:sldId id="347" r:id="rId5"/>
    <p:sldId id="354" r:id="rId6"/>
    <p:sldId id="353" r:id="rId7"/>
    <p:sldId id="355" r:id="rId8"/>
    <p:sldId id="320" r:id="rId9"/>
    <p:sldId id="350" r:id="rId10"/>
    <p:sldId id="361" r:id="rId11"/>
    <p:sldId id="362" r:id="rId12"/>
    <p:sldId id="322" r:id="rId13"/>
    <p:sldId id="363" r:id="rId14"/>
    <p:sldId id="364" r:id="rId15"/>
    <p:sldId id="365" r:id="rId16"/>
    <p:sldId id="367" r:id="rId17"/>
    <p:sldId id="366" r:id="rId18"/>
    <p:sldId id="321" r:id="rId19"/>
    <p:sldId id="368" r:id="rId20"/>
    <p:sldId id="323" r:id="rId21"/>
    <p:sldId id="324" r:id="rId22"/>
    <p:sldId id="325" r:id="rId23"/>
    <p:sldId id="326" r:id="rId24"/>
    <p:sldId id="327" r:id="rId25"/>
    <p:sldId id="328" r:id="rId26"/>
    <p:sldId id="369" r:id="rId27"/>
    <p:sldId id="370" r:id="rId2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0F0"/>
    <a:srgbClr val="5B9BD5"/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12" d="100"/>
          <a:sy n="112" d="100"/>
        </p:scale>
        <p:origin x="10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9/16/2024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user.phil.hhu.de/~cwurm/wp-content/uploads/2020/01/7181-attention-is-all-you-need.pdf" TargetMode="External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0.png"/><Relationship Id="rId3" Type="http://schemas.openxmlformats.org/officeDocument/2006/relationships/image" Target="../media/image93.png"/><Relationship Id="rId7" Type="http://schemas.openxmlformats.org/officeDocument/2006/relationships/image" Target="../media/image130.png"/><Relationship Id="rId2" Type="http://schemas.openxmlformats.org/officeDocument/2006/relationships/image" Target="../media/image8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0.png"/><Relationship Id="rId5" Type="http://schemas.openxmlformats.org/officeDocument/2006/relationships/image" Target="../media/image110.png"/><Relationship Id="rId4" Type="http://schemas.openxmlformats.org/officeDocument/2006/relationships/image" Target="../media/image100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0.pn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png"/><Relationship Id="rId13" Type="http://schemas.openxmlformats.org/officeDocument/2006/relationships/image" Target="../media/image65.png"/><Relationship Id="rId3" Type="http://schemas.openxmlformats.org/officeDocument/2006/relationships/image" Target="../media/image55.png"/><Relationship Id="rId7" Type="http://schemas.openxmlformats.org/officeDocument/2006/relationships/image" Target="../media/image59.png"/><Relationship Id="rId12" Type="http://schemas.openxmlformats.org/officeDocument/2006/relationships/image" Target="../media/image64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8.png"/><Relationship Id="rId11" Type="http://schemas.openxmlformats.org/officeDocument/2006/relationships/image" Target="../media/image63.png"/><Relationship Id="rId5" Type="http://schemas.openxmlformats.org/officeDocument/2006/relationships/image" Target="../media/image57.png"/><Relationship Id="rId10" Type="http://schemas.openxmlformats.org/officeDocument/2006/relationships/image" Target="../media/image62.png"/><Relationship Id="rId4" Type="http://schemas.openxmlformats.org/officeDocument/2006/relationships/image" Target="../media/image56.png"/><Relationship Id="rId9" Type="http://schemas.openxmlformats.org/officeDocument/2006/relationships/image" Target="../media/image6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0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png"/><Relationship Id="rId9" Type="http://schemas.openxmlformats.org/officeDocument/2006/relationships/image" Target="../media/image73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81.png"/><Relationship Id="rId13" Type="http://schemas.openxmlformats.org/officeDocument/2006/relationships/image" Target="../media/image86.png"/><Relationship Id="rId18" Type="http://schemas.openxmlformats.org/officeDocument/2006/relationships/image" Target="../media/image91.png"/><Relationship Id="rId3" Type="http://schemas.openxmlformats.org/officeDocument/2006/relationships/image" Target="../media/image76.png"/><Relationship Id="rId7" Type="http://schemas.openxmlformats.org/officeDocument/2006/relationships/image" Target="../media/image80.png"/><Relationship Id="rId12" Type="http://schemas.openxmlformats.org/officeDocument/2006/relationships/image" Target="../media/image85.png"/><Relationship Id="rId17" Type="http://schemas.openxmlformats.org/officeDocument/2006/relationships/image" Target="../media/image90.png"/><Relationship Id="rId2" Type="http://schemas.openxmlformats.org/officeDocument/2006/relationships/image" Target="../media/image75.png"/><Relationship Id="rId16" Type="http://schemas.openxmlformats.org/officeDocument/2006/relationships/image" Target="../media/image89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9.png"/><Relationship Id="rId11" Type="http://schemas.openxmlformats.org/officeDocument/2006/relationships/image" Target="../media/image84.png"/><Relationship Id="rId5" Type="http://schemas.openxmlformats.org/officeDocument/2006/relationships/image" Target="../media/image78.png"/><Relationship Id="rId15" Type="http://schemas.openxmlformats.org/officeDocument/2006/relationships/image" Target="../media/image88.png"/><Relationship Id="rId10" Type="http://schemas.openxmlformats.org/officeDocument/2006/relationships/image" Target="../media/image83.png"/><Relationship Id="rId19" Type="http://schemas.openxmlformats.org/officeDocument/2006/relationships/image" Target="../media/image92.png"/><Relationship Id="rId4" Type="http://schemas.openxmlformats.org/officeDocument/2006/relationships/image" Target="../media/image77.png"/><Relationship Id="rId9" Type="http://schemas.openxmlformats.org/officeDocument/2006/relationships/image" Target="../media/image82.png"/><Relationship Id="rId14" Type="http://schemas.openxmlformats.org/officeDocument/2006/relationships/image" Target="../media/image87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716995" y="2703443"/>
            <a:ext cx="4922377" cy="960173"/>
          </a:xfrm>
        </p:spPr>
        <p:txBody>
          <a:bodyPr/>
          <a:lstStyle/>
          <a:p>
            <a:r>
              <a:rPr lang="en-US" dirty="0"/>
              <a:t>Sequence-to-Sequence Language Model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E8E769-9153-5F66-2DC8-41B1B555C1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Text-to-Text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4EBF08-E9E9-BC2F-FA04-3CC339ADF83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model takes input as a sequence of text and outputs as another sequence of text</a:t>
            </a:r>
          </a:p>
          <a:p>
            <a:pPr lvl="1"/>
            <a:r>
              <a:rPr lang="en-US" dirty="0"/>
              <a:t>Conversation/QA</a:t>
            </a:r>
          </a:p>
          <a:p>
            <a:pPr lvl="1"/>
            <a:r>
              <a:rPr lang="en-US" dirty="0"/>
              <a:t>Summarization</a:t>
            </a:r>
          </a:p>
          <a:p>
            <a:pPr lvl="1"/>
            <a:r>
              <a:rPr lang="en-US" dirty="0"/>
              <a:t>Paraphrasing</a:t>
            </a:r>
          </a:p>
          <a:p>
            <a:pPr lvl="1"/>
            <a:r>
              <a:rPr lang="en-US" dirty="0"/>
              <a:t>Translation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dirty="0"/>
              <a:t>What we will discuss</a:t>
            </a:r>
          </a:p>
          <a:p>
            <a:pPr lvl="1"/>
            <a:r>
              <a:rPr lang="en-US" dirty="0"/>
              <a:t>How to handle/process text inputs</a:t>
            </a:r>
          </a:p>
          <a:p>
            <a:pPr lvl="1"/>
            <a:r>
              <a:rPr lang="en-US" dirty="0"/>
              <a:t>How to design model outputs</a:t>
            </a:r>
          </a:p>
          <a:p>
            <a:pPr lvl="1"/>
            <a:r>
              <a:rPr lang="en-US" dirty="0"/>
              <a:t>Components of Transformers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F61B2217-9268-B6C7-4A54-06EFC8F36C6C}"/>
              </a:ext>
            </a:extLst>
          </p:cNvPr>
          <p:cNvSpPr/>
          <p:nvPr/>
        </p:nvSpPr>
        <p:spPr>
          <a:xfrm>
            <a:off x="909354" y="3574714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470B322F-9EB9-0F69-487F-40B8095478AB}"/>
              </a:ext>
            </a:extLst>
          </p:cNvPr>
          <p:cNvSpPr/>
          <p:nvPr/>
        </p:nvSpPr>
        <p:spPr>
          <a:xfrm>
            <a:off x="1802874" y="3574714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9862D02-F0E5-1130-B98D-2583B4275B6D}"/>
              </a:ext>
            </a:extLst>
          </p:cNvPr>
          <p:cNvSpPr/>
          <p:nvPr/>
        </p:nvSpPr>
        <p:spPr>
          <a:xfrm>
            <a:off x="2696393" y="3573476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4DDDB2D2-83D0-0AC1-ADCE-EBB4D37B36A2}"/>
              </a:ext>
            </a:extLst>
          </p:cNvPr>
          <p:cNvSpPr/>
          <p:nvPr/>
        </p:nvSpPr>
        <p:spPr>
          <a:xfrm>
            <a:off x="3589913" y="3573476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21257107-3E1F-3CA4-D5B9-F79E8A108840}"/>
              </a:ext>
            </a:extLst>
          </p:cNvPr>
          <p:cNvSpPr/>
          <p:nvPr/>
        </p:nvSpPr>
        <p:spPr>
          <a:xfrm>
            <a:off x="4483432" y="3572239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52BA5F4-8891-4309-09A7-E3BE4963D0D2}"/>
              </a:ext>
            </a:extLst>
          </p:cNvPr>
          <p:cNvSpPr/>
          <p:nvPr/>
        </p:nvSpPr>
        <p:spPr>
          <a:xfrm>
            <a:off x="5376952" y="3574714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A7FBE0CA-34B0-5781-FF72-357B619AAFE1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1519471" y="3752922"/>
            <a:ext cx="28340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BAE0E843-915E-7F9B-FDE8-34CD7A9EB766}"/>
              </a:ext>
            </a:extLst>
          </p:cNvPr>
          <p:cNvCxnSpPr>
            <a:cxnSpLocks/>
            <a:endCxn id="6" idx="1"/>
          </p:cNvCxnSpPr>
          <p:nvPr/>
        </p:nvCxnSpPr>
        <p:spPr>
          <a:xfrm flipV="1">
            <a:off x="2412991" y="3751685"/>
            <a:ext cx="283402" cy="12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3D7A6D5-C04B-8C02-2A5A-1FB5756E3AB5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3306510" y="3751685"/>
            <a:ext cx="28340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4E49E6AF-9D9F-DF3B-930F-16C6F6C40CC0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4200030" y="3750448"/>
            <a:ext cx="283402" cy="12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87350D5-CA99-2E07-0C14-227640B6BB24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5093549" y="3750448"/>
            <a:ext cx="283402" cy="247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Rectangle 26">
            <a:extLst>
              <a:ext uri="{FF2B5EF4-FFF2-40B4-BE49-F238E27FC236}">
                <a16:creationId xmlns:a16="http://schemas.microsoft.com/office/drawing/2014/main" id="{FB08F109-2F94-4EC3-FB3C-BEE45F80FC8A}"/>
              </a:ext>
            </a:extLst>
          </p:cNvPr>
          <p:cNvSpPr/>
          <p:nvPr/>
        </p:nvSpPr>
        <p:spPr>
          <a:xfrm>
            <a:off x="8472957" y="3574714"/>
            <a:ext cx="610117" cy="35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2AC5C7-2578-8B0D-644A-4BC6FB7437DE}"/>
              </a:ext>
            </a:extLst>
          </p:cNvPr>
          <p:cNvSpPr/>
          <p:nvPr/>
        </p:nvSpPr>
        <p:spPr>
          <a:xfrm>
            <a:off x="9366477" y="3574714"/>
            <a:ext cx="610117" cy="35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00FC41EB-9F6E-0972-DB73-877016E3104F}"/>
              </a:ext>
            </a:extLst>
          </p:cNvPr>
          <p:cNvSpPr/>
          <p:nvPr/>
        </p:nvSpPr>
        <p:spPr>
          <a:xfrm>
            <a:off x="10259996" y="3573476"/>
            <a:ext cx="610117" cy="35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m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F9488628-6057-495A-43B5-4798989E7736}"/>
              </a:ext>
            </a:extLst>
          </p:cNvPr>
          <p:cNvSpPr/>
          <p:nvPr/>
        </p:nvSpPr>
        <p:spPr>
          <a:xfrm>
            <a:off x="11153516" y="3573476"/>
            <a:ext cx="610117" cy="356417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okay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96BCAF4C-3737-2675-10CD-60AC3D05541E}"/>
              </a:ext>
            </a:extLst>
          </p:cNvPr>
          <p:cNvCxnSpPr>
            <a:stCxn id="27" idx="3"/>
            <a:endCxn id="28" idx="1"/>
          </p:cNvCxnSpPr>
          <p:nvPr/>
        </p:nvCxnSpPr>
        <p:spPr>
          <a:xfrm>
            <a:off x="9083074" y="3752922"/>
            <a:ext cx="28340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1627E94E-DA4D-22F7-9A6C-9B634B985686}"/>
              </a:ext>
            </a:extLst>
          </p:cNvPr>
          <p:cNvCxnSpPr>
            <a:cxnSpLocks/>
            <a:endCxn id="29" idx="1"/>
          </p:cNvCxnSpPr>
          <p:nvPr/>
        </p:nvCxnSpPr>
        <p:spPr>
          <a:xfrm flipV="1">
            <a:off x="9976594" y="3751685"/>
            <a:ext cx="283402" cy="123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06E27DB-5E4A-A7FD-63F9-0AF1694D81F4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>
          <a:xfrm>
            <a:off x="10870113" y="3751685"/>
            <a:ext cx="283402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Arrow: Right 37">
            <a:extLst>
              <a:ext uri="{FF2B5EF4-FFF2-40B4-BE49-F238E27FC236}">
                <a16:creationId xmlns:a16="http://schemas.microsoft.com/office/drawing/2014/main" id="{2D3DF3F4-C5A0-F078-A022-1A0DC1660B1C}"/>
              </a:ext>
            </a:extLst>
          </p:cNvPr>
          <p:cNvSpPr/>
          <p:nvPr/>
        </p:nvSpPr>
        <p:spPr>
          <a:xfrm>
            <a:off x="6270471" y="3574714"/>
            <a:ext cx="222915" cy="35394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888BEC3-5C95-E2AD-8F75-B971E868663D}"/>
              </a:ext>
            </a:extLst>
          </p:cNvPr>
          <p:cNvSpPr/>
          <p:nvPr/>
        </p:nvSpPr>
        <p:spPr>
          <a:xfrm>
            <a:off x="6776788" y="3433782"/>
            <a:ext cx="899726" cy="63828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C267BB8F-E9C4-E770-275E-AF0DDFFA083E}"/>
              </a:ext>
            </a:extLst>
          </p:cNvPr>
          <p:cNvSpPr/>
          <p:nvPr/>
        </p:nvSpPr>
        <p:spPr>
          <a:xfrm>
            <a:off x="7963278" y="3577189"/>
            <a:ext cx="222915" cy="35394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1422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0D573D-9AAB-4FD5-BEA0-42E1987B6B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Any Models Handle Text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710D484-784C-8127-04BF-1D770698C5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999319" cy="5221539"/>
          </a:xfrm>
        </p:spPr>
        <p:txBody>
          <a:bodyPr/>
          <a:lstStyle/>
          <a:p>
            <a:r>
              <a:rPr lang="en-US" sz="2400" dirty="0"/>
              <a:t>Text data includes discrete symbols, whereas AI models need their inputs as numbers</a:t>
            </a:r>
          </a:p>
          <a:p>
            <a:pPr marL="822960" lvl="1" indent="-365760">
              <a:buFont typeface="Wingdings" panose="05000000000000000000" pitchFamily="2" charset="2"/>
              <a:buChar char="à"/>
            </a:pPr>
            <a:r>
              <a:rPr lang="en-US" sz="2000" dirty="0">
                <a:sym typeface="Wingdings" panose="05000000000000000000" pitchFamily="2" charset="2"/>
              </a:rPr>
              <a:t>Naturally, we need to transform the raw texts into </a:t>
            </a:r>
            <a:r>
              <a:rPr lang="en-US" sz="2000" b="1" dirty="0">
                <a:sym typeface="Wingdings" panose="05000000000000000000" pitchFamily="2" charset="2"/>
              </a:rPr>
              <a:t>meaningful</a:t>
            </a:r>
            <a:r>
              <a:rPr lang="en-US" sz="2000" dirty="0">
                <a:sym typeface="Wingdings" panose="05000000000000000000" pitchFamily="2" charset="2"/>
              </a:rPr>
              <a:t> numbers before any modeling can be done</a:t>
            </a:r>
          </a:p>
          <a:p>
            <a:r>
              <a:rPr lang="en-US" sz="2400" dirty="0"/>
              <a:t>There are different way to transform the texts. Transformers use a technique called </a:t>
            </a:r>
            <a:r>
              <a:rPr lang="en-US" sz="2400" b="1" i="1" dirty="0"/>
              <a:t>sequence embedding </a:t>
            </a:r>
            <a:r>
              <a:rPr lang="en-US" sz="2400" dirty="0"/>
              <a:t>which transforms the text into a sequence of tokens then each token into a vector of numbers</a:t>
            </a:r>
          </a:p>
          <a:p>
            <a:pPr lvl="1"/>
            <a:r>
              <a:rPr lang="en-US" sz="2000" dirty="0"/>
              <a:t>In general, the numbers are not interpretable to human users</a:t>
            </a:r>
          </a:p>
          <a:p>
            <a:r>
              <a:rPr lang="en-US" sz="2400" dirty="0"/>
              <a:t>The text sequence then becomes a </a:t>
            </a:r>
            <a:r>
              <a:rPr lang="en-US" sz="2400" b="1" i="1" dirty="0"/>
              <a:t>sequence of numerical vectors</a:t>
            </a:r>
            <a:r>
              <a:rPr lang="en-US" sz="2400" dirty="0"/>
              <a:t> which are understandable by an AI model</a:t>
            </a:r>
          </a:p>
          <a:p>
            <a:pPr marL="0" indent="0">
              <a:buNone/>
            </a:pPr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1A014F1-BAE7-1EE3-2DF9-C0A351162E9D}"/>
              </a:ext>
            </a:extLst>
          </p:cNvPr>
          <p:cNvSpPr/>
          <p:nvPr/>
        </p:nvSpPr>
        <p:spPr>
          <a:xfrm>
            <a:off x="7284518" y="1279373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B98E13A-3306-29FF-8578-F87F9F7DC318}"/>
              </a:ext>
            </a:extLst>
          </p:cNvPr>
          <p:cNvSpPr/>
          <p:nvPr/>
        </p:nvSpPr>
        <p:spPr>
          <a:xfrm>
            <a:off x="7284517" y="1823935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EDF7F3E-7191-0887-09D4-C79CF1A1E45B}"/>
              </a:ext>
            </a:extLst>
          </p:cNvPr>
          <p:cNvSpPr/>
          <p:nvPr/>
        </p:nvSpPr>
        <p:spPr>
          <a:xfrm>
            <a:off x="7284518" y="2368497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C062317-D6F7-D0CF-8567-92D3B6F406B6}"/>
              </a:ext>
            </a:extLst>
          </p:cNvPr>
          <p:cNvSpPr/>
          <p:nvPr/>
        </p:nvSpPr>
        <p:spPr>
          <a:xfrm>
            <a:off x="7284518" y="2913058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C64EEDE-B05E-EFC3-1E16-EEA535FFB6EB}"/>
              </a:ext>
            </a:extLst>
          </p:cNvPr>
          <p:cNvSpPr/>
          <p:nvPr/>
        </p:nvSpPr>
        <p:spPr>
          <a:xfrm>
            <a:off x="7284518" y="3457619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C1B6165D-C4CA-273D-DA1F-48196F688C0B}"/>
              </a:ext>
            </a:extLst>
          </p:cNvPr>
          <p:cNvSpPr/>
          <p:nvPr/>
        </p:nvSpPr>
        <p:spPr>
          <a:xfrm>
            <a:off x="7284516" y="4002180"/>
            <a:ext cx="610117" cy="356417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9DA8D91D-AA4E-9EF6-54B8-5D73D5BEEC4D}"/>
              </a:ext>
            </a:extLst>
          </p:cNvPr>
          <p:cNvCxnSpPr>
            <a:cxnSpLocks/>
            <a:stCxn id="4" idx="2"/>
            <a:endCxn id="5" idx="0"/>
          </p:cNvCxnSpPr>
          <p:nvPr/>
        </p:nvCxnSpPr>
        <p:spPr>
          <a:xfrm flipH="1">
            <a:off x="7589576" y="1635790"/>
            <a:ext cx="1" cy="1881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F3BA7E1F-45F0-8F84-519F-70B776D4B1D7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7589576" y="2180352"/>
            <a:ext cx="1" cy="18814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044FCAEA-3C94-13ED-C2E3-EE8DE3E9A90D}"/>
              </a:ext>
            </a:extLst>
          </p:cNvPr>
          <p:cNvCxnSpPr>
            <a:cxnSpLocks/>
            <a:stCxn id="6" idx="2"/>
            <a:endCxn id="7" idx="0"/>
          </p:cNvCxnSpPr>
          <p:nvPr/>
        </p:nvCxnSpPr>
        <p:spPr>
          <a:xfrm>
            <a:off x="7589577" y="2724914"/>
            <a:ext cx="0" cy="188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08263D1C-9513-ED63-A07D-414E59812677}"/>
              </a:ext>
            </a:extLst>
          </p:cNvPr>
          <p:cNvCxnSpPr>
            <a:cxnSpLocks/>
            <a:stCxn id="7" idx="2"/>
            <a:endCxn id="8" idx="0"/>
          </p:cNvCxnSpPr>
          <p:nvPr/>
        </p:nvCxnSpPr>
        <p:spPr>
          <a:xfrm>
            <a:off x="7589577" y="3269475"/>
            <a:ext cx="0" cy="188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4795F0C0-3394-596D-39B5-C8D49A0B7BF1}"/>
              </a:ext>
            </a:extLst>
          </p:cNvPr>
          <p:cNvCxnSpPr>
            <a:cxnSpLocks/>
            <a:stCxn id="8" idx="2"/>
            <a:endCxn id="9" idx="0"/>
          </p:cNvCxnSpPr>
          <p:nvPr/>
        </p:nvCxnSpPr>
        <p:spPr>
          <a:xfrm flipH="1">
            <a:off x="7589575" y="3814036"/>
            <a:ext cx="2" cy="18814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B2F2C71C-1052-A1BD-7159-B260D4CB54C7}"/>
              </a:ext>
            </a:extLst>
          </p:cNvPr>
          <p:cNvSpPr/>
          <p:nvPr/>
        </p:nvSpPr>
        <p:spPr>
          <a:xfrm>
            <a:off x="8269436" y="2642015"/>
            <a:ext cx="222915" cy="35394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A14D1210-3510-8A1D-BA53-1FA6071ECE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51412558"/>
              </p:ext>
            </p:extLst>
          </p:nvPr>
        </p:nvGraphicFramePr>
        <p:xfrm>
          <a:off x="8867153" y="1274701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0.95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0.52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0.68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0.22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E124A3FF-9938-7EAA-F5DB-115F5424C45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64823308"/>
              </p:ext>
            </p:extLst>
          </p:nvPr>
        </p:nvGraphicFramePr>
        <p:xfrm>
          <a:off x="8867153" y="1826410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0.03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0.95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0.42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0.33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ADDC77E8-940A-DA2A-BE24-60CAAEDFE67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3988750"/>
              </p:ext>
            </p:extLst>
          </p:nvPr>
        </p:nvGraphicFramePr>
        <p:xfrm>
          <a:off x="8867153" y="2367020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0.62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0.54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0.57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0.21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7592BEA3-2853-EABD-504C-A4422D19E1B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7425074"/>
              </p:ext>
            </p:extLst>
          </p:nvPr>
        </p:nvGraphicFramePr>
        <p:xfrm>
          <a:off x="8867153" y="2912336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0.25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0.41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0.66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E309722C-7AC2-DC8F-5451-B4CFE325E09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95222274"/>
              </p:ext>
            </p:extLst>
          </p:nvPr>
        </p:nvGraphicFramePr>
        <p:xfrm>
          <a:off x="8867153" y="3464045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0.98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0.55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0.76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0.63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F70786ED-C19E-D2A7-E2D4-2832CB2A591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658734"/>
              </p:ext>
            </p:extLst>
          </p:nvPr>
        </p:nvGraphicFramePr>
        <p:xfrm>
          <a:off x="8867153" y="4004655"/>
          <a:ext cx="2847650" cy="353942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69530">
                  <a:extLst>
                    <a:ext uri="{9D8B030D-6E8A-4147-A177-3AD203B41FA5}">
                      <a16:colId xmlns:a16="http://schemas.microsoft.com/office/drawing/2014/main" val="174958742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515948311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922115687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714493559"/>
                    </a:ext>
                  </a:extLst>
                </a:gridCol>
                <a:gridCol w="569530">
                  <a:extLst>
                    <a:ext uri="{9D8B030D-6E8A-4147-A177-3AD203B41FA5}">
                      <a16:colId xmlns:a16="http://schemas.microsoft.com/office/drawing/2014/main" val="3796206917"/>
                    </a:ext>
                  </a:extLst>
                </a:gridCol>
              </a:tblGrid>
              <a:tr h="353942"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0.23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0.04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…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0.21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1" dirty="0"/>
                        <a:t>0.58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909324"/>
                  </a:ext>
                </a:extLst>
              </a:tr>
            </a:tbl>
          </a:graphicData>
        </a:graphic>
      </p:graphicFrame>
      <p:sp>
        <p:nvSpPr>
          <p:cNvPr id="40" name="Rectangle 39">
            <a:extLst>
              <a:ext uri="{FF2B5EF4-FFF2-40B4-BE49-F238E27FC236}">
                <a16:creationId xmlns:a16="http://schemas.microsoft.com/office/drawing/2014/main" id="{2C27C82D-3C4B-BB89-5822-1FBBFF42D195}"/>
              </a:ext>
            </a:extLst>
          </p:cNvPr>
          <p:cNvSpPr/>
          <p:nvPr/>
        </p:nvSpPr>
        <p:spPr>
          <a:xfrm>
            <a:off x="7139711" y="5236109"/>
            <a:ext cx="899726" cy="63828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B9CF6D0B-DC75-AD7D-98D2-5963DDD0DA67}"/>
              </a:ext>
            </a:extLst>
          </p:cNvPr>
          <p:cNvSpPr/>
          <p:nvPr/>
        </p:nvSpPr>
        <p:spPr>
          <a:xfrm rot="5400000">
            <a:off x="7478119" y="4620382"/>
            <a:ext cx="222915" cy="35394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Multiplication Sign 41">
            <a:extLst>
              <a:ext uri="{FF2B5EF4-FFF2-40B4-BE49-F238E27FC236}">
                <a16:creationId xmlns:a16="http://schemas.microsoft.com/office/drawing/2014/main" id="{F7A68EEE-AFF5-CF2B-C9D5-774DB1B4B92A}"/>
              </a:ext>
            </a:extLst>
          </p:cNvPr>
          <p:cNvSpPr/>
          <p:nvPr/>
        </p:nvSpPr>
        <p:spPr>
          <a:xfrm>
            <a:off x="7185935" y="4387863"/>
            <a:ext cx="811851" cy="811851"/>
          </a:xfrm>
          <a:prstGeom prst="mathMultiply">
            <a:avLst>
              <a:gd name="adj1" fmla="val 8783"/>
            </a:avLst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C0993FB4-AD54-9423-35E5-3BF418CFAAEE}"/>
              </a:ext>
            </a:extLst>
          </p:cNvPr>
          <p:cNvSpPr/>
          <p:nvPr/>
        </p:nvSpPr>
        <p:spPr>
          <a:xfrm>
            <a:off x="9836687" y="5236109"/>
            <a:ext cx="899726" cy="638281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C82704C5-CE91-CB38-2694-5FAE2E5C6DC0}"/>
              </a:ext>
            </a:extLst>
          </p:cNvPr>
          <p:cNvSpPr/>
          <p:nvPr/>
        </p:nvSpPr>
        <p:spPr>
          <a:xfrm rot="5400000">
            <a:off x="10175093" y="4616818"/>
            <a:ext cx="222915" cy="353942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7" name="Graphic 46" descr="Checkmark with solid fill">
            <a:extLst>
              <a:ext uri="{FF2B5EF4-FFF2-40B4-BE49-F238E27FC236}">
                <a16:creationId xmlns:a16="http://schemas.microsoft.com/office/drawing/2014/main" id="{E3DA3824-B7F8-B5E7-E4A6-9DBACB477F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07378" y="4432240"/>
            <a:ext cx="312288" cy="312288"/>
          </a:xfrm>
          <a:prstGeom prst="rect">
            <a:avLst/>
          </a:prstGeom>
        </p:spPr>
      </p:pic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E5DB6A06-33D3-B94C-28D6-EC5424529F76}"/>
              </a:ext>
            </a:extLst>
          </p:cNvPr>
          <p:cNvCxnSpPr>
            <a:cxnSpLocks/>
            <a:stCxn id="33" idx="2"/>
            <a:endCxn id="35" idx="0"/>
          </p:cNvCxnSpPr>
          <p:nvPr/>
        </p:nvCxnSpPr>
        <p:spPr>
          <a:xfrm>
            <a:off x="10290978" y="1628643"/>
            <a:ext cx="0" cy="1977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C53DB15A-F9A9-D7C7-9739-196C4D337298}"/>
              </a:ext>
            </a:extLst>
          </p:cNvPr>
          <p:cNvCxnSpPr>
            <a:cxnSpLocks/>
            <a:stCxn id="35" idx="2"/>
            <a:endCxn id="36" idx="0"/>
          </p:cNvCxnSpPr>
          <p:nvPr/>
        </p:nvCxnSpPr>
        <p:spPr>
          <a:xfrm>
            <a:off x="10290978" y="2180352"/>
            <a:ext cx="0" cy="1866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Arrow Connector 53">
            <a:extLst>
              <a:ext uri="{FF2B5EF4-FFF2-40B4-BE49-F238E27FC236}">
                <a16:creationId xmlns:a16="http://schemas.microsoft.com/office/drawing/2014/main" id="{337AB3A7-0716-9AC1-CAA4-BDAD5F9A32BB}"/>
              </a:ext>
            </a:extLst>
          </p:cNvPr>
          <p:cNvCxnSpPr>
            <a:cxnSpLocks/>
            <a:stCxn id="36" idx="2"/>
            <a:endCxn id="37" idx="0"/>
          </p:cNvCxnSpPr>
          <p:nvPr/>
        </p:nvCxnSpPr>
        <p:spPr>
          <a:xfrm>
            <a:off x="10290978" y="2720962"/>
            <a:ext cx="0" cy="1913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564469EC-A4F8-8959-E928-671B90A83F3C}"/>
              </a:ext>
            </a:extLst>
          </p:cNvPr>
          <p:cNvCxnSpPr>
            <a:cxnSpLocks/>
            <a:stCxn id="37" idx="2"/>
            <a:endCxn id="38" idx="0"/>
          </p:cNvCxnSpPr>
          <p:nvPr/>
        </p:nvCxnSpPr>
        <p:spPr>
          <a:xfrm>
            <a:off x="10290978" y="3266278"/>
            <a:ext cx="0" cy="19776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Arrow Connector 59">
            <a:extLst>
              <a:ext uri="{FF2B5EF4-FFF2-40B4-BE49-F238E27FC236}">
                <a16:creationId xmlns:a16="http://schemas.microsoft.com/office/drawing/2014/main" id="{EB06D7E3-AAB8-3FB9-CF0E-6A3862E85263}"/>
              </a:ext>
            </a:extLst>
          </p:cNvPr>
          <p:cNvCxnSpPr>
            <a:cxnSpLocks/>
            <a:stCxn id="38" idx="2"/>
            <a:endCxn id="39" idx="0"/>
          </p:cNvCxnSpPr>
          <p:nvPr/>
        </p:nvCxnSpPr>
        <p:spPr>
          <a:xfrm>
            <a:off x="10290978" y="3817987"/>
            <a:ext cx="0" cy="18666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36443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42" grpId="0" animBg="1"/>
      <p:bldP spid="43" grpId="0" animBg="1"/>
      <p:bldP spid="4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376B7-73FB-9DB8-39F9-E90B7012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Embedding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53085-077A-6E25-802D-D0475661F9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8795" y="908093"/>
            <a:ext cx="5215972" cy="5221539"/>
          </a:xfrm>
        </p:spPr>
        <p:txBody>
          <a:bodyPr/>
          <a:lstStyle/>
          <a:p>
            <a:r>
              <a:rPr lang="en-US" sz="2600" dirty="0"/>
              <a:t>Includes several steps (we will discuss each step in more details next slides)</a:t>
            </a:r>
          </a:p>
          <a:p>
            <a:pPr lvl="1"/>
            <a:r>
              <a:rPr lang="en-US" b="1" dirty="0"/>
              <a:t>Tokenization</a:t>
            </a:r>
            <a:r>
              <a:rPr lang="en-US" dirty="0"/>
              <a:t>: transform the text into a </a:t>
            </a:r>
            <a:r>
              <a:rPr lang="en-US" b="1" dirty="0"/>
              <a:t>sequence of tokens</a:t>
            </a:r>
          </a:p>
          <a:p>
            <a:pPr lvl="2"/>
            <a:r>
              <a:rPr lang="en-US" dirty="0"/>
              <a:t>Tokens are ID numbers of small components in text (words, substring in words, punctuations, etc.)</a:t>
            </a:r>
          </a:p>
          <a:p>
            <a:pPr lvl="2"/>
            <a:r>
              <a:rPr lang="en-US" dirty="0"/>
              <a:t>Token IDs are built from the data vocabulary</a:t>
            </a:r>
          </a:p>
          <a:p>
            <a:pPr lvl="1"/>
            <a:r>
              <a:rPr lang="en-US" b="1" dirty="0"/>
              <a:t>Embedding</a:t>
            </a:r>
            <a:r>
              <a:rPr lang="en-US" dirty="0"/>
              <a:t>: transform sequence of token IDs into sequence of numerical vectors</a:t>
            </a:r>
          </a:p>
          <a:p>
            <a:pPr lvl="2"/>
            <a:r>
              <a:rPr lang="en-US" dirty="0"/>
              <a:t>The </a:t>
            </a:r>
            <a:r>
              <a:rPr lang="en-US" b="1" dirty="0"/>
              <a:t>values of the vectors are learned</a:t>
            </a:r>
            <a:r>
              <a:rPr lang="en-US" dirty="0"/>
              <a:t> when the model is training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1EB9ED-30DE-30D7-9B36-03B9AEC9E5FA}"/>
              </a:ext>
            </a:extLst>
          </p:cNvPr>
          <p:cNvSpPr/>
          <p:nvPr/>
        </p:nvSpPr>
        <p:spPr>
          <a:xfrm>
            <a:off x="7850602" y="1057016"/>
            <a:ext cx="2390063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61B5EB2C-293C-BBF3-C6C1-7BAFE983F1BF}"/>
              </a:ext>
            </a:extLst>
          </p:cNvPr>
          <p:cNvSpPr/>
          <p:nvPr/>
        </p:nvSpPr>
        <p:spPr>
          <a:xfrm>
            <a:off x="6107305" y="218019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343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16BEA5C-C93A-0753-2CA3-072B0A90501A}"/>
              </a:ext>
            </a:extLst>
          </p:cNvPr>
          <p:cNvSpPr/>
          <p:nvPr/>
        </p:nvSpPr>
        <p:spPr>
          <a:xfrm rot="5400000">
            <a:off x="8879701" y="1644659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28821C-3F1E-DC68-0DE7-820FF529EF96}"/>
              </a:ext>
            </a:extLst>
          </p:cNvPr>
          <p:cNvSpPr/>
          <p:nvPr/>
        </p:nvSpPr>
        <p:spPr>
          <a:xfrm>
            <a:off x="7135649" y="218019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15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E8F6D4-0166-575B-6A75-6E9284690791}"/>
              </a:ext>
            </a:extLst>
          </p:cNvPr>
          <p:cNvSpPr/>
          <p:nvPr/>
        </p:nvSpPr>
        <p:spPr>
          <a:xfrm>
            <a:off x="8163993" y="2178772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421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C1E08F-B3CD-FE33-1FA4-5EFDBA1D869A}"/>
              </a:ext>
            </a:extLst>
          </p:cNvPr>
          <p:cNvSpPr/>
          <p:nvPr/>
        </p:nvSpPr>
        <p:spPr>
          <a:xfrm>
            <a:off x="9192337" y="2178772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112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3EC3E30-2957-ED23-CD96-9FEA9F256A4B}"/>
              </a:ext>
            </a:extLst>
          </p:cNvPr>
          <p:cNvSpPr/>
          <p:nvPr/>
        </p:nvSpPr>
        <p:spPr>
          <a:xfrm>
            <a:off x="10220681" y="2177348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6123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0996EEC-45AC-8CAF-B726-E2566A430BC1}"/>
              </a:ext>
            </a:extLst>
          </p:cNvPr>
          <p:cNvSpPr/>
          <p:nvPr/>
        </p:nvSpPr>
        <p:spPr>
          <a:xfrm>
            <a:off x="11249025" y="218019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24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8FFB267-D918-B212-897E-B6ABA05529A6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>
            <a:off x="6809484" y="2385295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5E65F70-BAF3-474E-F0B7-5151C9422794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7837828" y="2383871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E32ABE1-063B-55E0-ADA6-6AF898AEFB80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8866172" y="2383871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6670CD0-F5A9-1893-A577-5B53FE83B836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9894516" y="2382447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0FCB1A8-6139-9AAB-5E17-F15B081F3626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10922860" y="2382447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E75A564-2CC2-767B-9404-4AAA9B90DD6C}"/>
              </a:ext>
            </a:extLst>
          </p:cNvPr>
          <p:cNvSpPr txBox="1"/>
          <p:nvPr/>
        </p:nvSpPr>
        <p:spPr>
          <a:xfrm>
            <a:off x="9328001" y="1636191"/>
            <a:ext cx="14591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Tokenization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647E17DE-37D6-76B0-EED6-23C6CBA89E5C}"/>
              </a:ext>
            </a:extLst>
          </p:cNvPr>
          <p:cNvSpPr/>
          <p:nvPr/>
        </p:nvSpPr>
        <p:spPr>
          <a:xfrm rot="5400000">
            <a:off x="8896082" y="2828811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460F7D-2E8A-98E4-CDF1-72B5A88B0507}"/>
              </a:ext>
            </a:extLst>
          </p:cNvPr>
          <p:cNvSpPr txBox="1"/>
          <p:nvPr/>
        </p:nvSpPr>
        <p:spPr>
          <a:xfrm>
            <a:off x="9328001" y="2823607"/>
            <a:ext cx="14591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Embedding</a:t>
            </a:r>
            <a:endParaRPr lang="en-US" dirty="0"/>
          </a:p>
        </p:txBody>
      </p:sp>
      <p:graphicFrame>
        <p:nvGraphicFramePr>
          <p:cNvPr id="34" name="Table 34">
            <a:extLst>
              <a:ext uri="{FF2B5EF4-FFF2-40B4-BE49-F238E27FC236}">
                <a16:creationId xmlns:a16="http://schemas.microsoft.com/office/drawing/2014/main" id="{257B8CE7-B705-8339-8341-9DACB185198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35041006"/>
              </p:ext>
            </p:extLst>
          </p:nvPr>
        </p:nvGraphicFramePr>
        <p:xfrm>
          <a:off x="6107305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0.85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992E7CAC-1709-2002-2292-4C984F68D64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7169350"/>
              </p:ext>
            </p:extLst>
          </p:nvPr>
        </p:nvGraphicFramePr>
        <p:xfrm>
          <a:off x="7135650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0.39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74032170-176C-88B2-E38E-971DCAE793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9679081"/>
              </p:ext>
            </p:extLst>
          </p:nvPr>
        </p:nvGraphicFramePr>
        <p:xfrm>
          <a:off x="8163993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41DCB057-F3CB-2429-6997-28A749669F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0293660"/>
              </p:ext>
            </p:extLst>
          </p:nvPr>
        </p:nvGraphicFramePr>
        <p:xfrm>
          <a:off x="9190377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0.63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0.61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0.45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473B9A85-F0A2-9B10-DD85-7F5E7EEFA20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12305161"/>
              </p:ext>
            </p:extLst>
          </p:nvPr>
        </p:nvGraphicFramePr>
        <p:xfrm>
          <a:off x="10216761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63436F2B-D1D8-FA98-1DE8-B069E806EF1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5095191"/>
              </p:ext>
            </p:extLst>
          </p:nvPr>
        </p:nvGraphicFramePr>
        <p:xfrm>
          <a:off x="11249026" y="342757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0.84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0939531-DECE-B0A4-BE10-AB3CEB76B5D2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>
            <a:off x="6809483" y="4354676"/>
            <a:ext cx="32616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5517D6A-4D6A-FFF5-1A47-2A0FBD8D158D}"/>
              </a:ext>
            </a:extLst>
          </p:cNvPr>
          <p:cNvCxnSpPr>
            <a:cxnSpLocks/>
            <a:stCxn id="35" idx="3"/>
            <a:endCxn id="36" idx="1"/>
          </p:cNvCxnSpPr>
          <p:nvPr/>
        </p:nvCxnSpPr>
        <p:spPr>
          <a:xfrm>
            <a:off x="7837828" y="4354676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A991906-430A-B3A1-2EBF-76E8912853BD}"/>
              </a:ext>
            </a:extLst>
          </p:cNvPr>
          <p:cNvCxnSpPr>
            <a:cxnSpLocks/>
            <a:stCxn id="36" idx="3"/>
            <a:endCxn id="37" idx="1"/>
          </p:cNvCxnSpPr>
          <p:nvPr/>
        </p:nvCxnSpPr>
        <p:spPr>
          <a:xfrm>
            <a:off x="8866171" y="4354676"/>
            <a:ext cx="32420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8043B62-A9C0-766F-D76D-EF38E595CB84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9892555" y="4354676"/>
            <a:ext cx="32420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E3644E1-C6B3-CA99-EF8B-B08F77303415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>
            <a:off x="10918939" y="4354676"/>
            <a:ext cx="3300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53170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/>
      <p:bldP spid="32" grpId="0" animBg="1"/>
      <p:bldP spid="3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Rectangle 74">
            <a:extLst>
              <a:ext uri="{FF2B5EF4-FFF2-40B4-BE49-F238E27FC236}">
                <a16:creationId xmlns:a16="http://schemas.microsoft.com/office/drawing/2014/main" id="{1D076BB8-CE4A-0C23-15CD-44B8EEA3A7D5}"/>
              </a:ext>
            </a:extLst>
          </p:cNvPr>
          <p:cNvSpPr/>
          <p:nvPr/>
        </p:nvSpPr>
        <p:spPr>
          <a:xfrm>
            <a:off x="4797557" y="57150"/>
            <a:ext cx="2688559" cy="172892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sz="1600" b="1" dirty="0">
                <a:solidFill>
                  <a:schemeClr val="tx1"/>
                </a:solidFill>
                <a:latin typeface="Consolas" panose="020B0609020204030204" pitchFamily="49" charset="0"/>
              </a:rPr>
              <a:t>Text </a:t>
            </a:r>
          </a:p>
          <a:p>
            <a:r>
              <a:rPr lang="en-US" sz="1600" b="1" dirty="0">
                <a:solidFill>
                  <a:schemeClr val="tx1"/>
                </a:solidFill>
                <a:latin typeface="Consolas" panose="020B0609020204030204" pitchFamily="49" charset="0"/>
              </a:rPr>
              <a:t>corpus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9BE1A3C-0DAB-9939-F837-5B8078B70A2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109131"/>
            <a:ext cx="3642022" cy="666991"/>
          </a:xfrm>
        </p:spPr>
        <p:txBody>
          <a:bodyPr/>
          <a:lstStyle/>
          <a:p>
            <a:r>
              <a:rPr lang="en-US" dirty="0"/>
              <a:t>Tokenization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9AB62B0-2A71-7860-3E0E-FD2F9B0DFC5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3975308" cy="5221539"/>
          </a:xfrm>
        </p:spPr>
        <p:txBody>
          <a:bodyPr/>
          <a:lstStyle/>
          <a:p>
            <a:r>
              <a:rPr lang="en-US" sz="2400" dirty="0"/>
              <a:t>A text corpus: a complete text dataset</a:t>
            </a:r>
          </a:p>
          <a:p>
            <a:r>
              <a:rPr lang="en-US" sz="2400" dirty="0"/>
              <a:t>This process transform the texts into sequences of token IDs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Each text instance is broken into a sequence of token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Form a global vocabulary – an indexed list of all the unique tokens in the corpus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Map each token in each sequence to a sequence of token indexes in the dictionary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D031D3-5639-D4E9-5DAD-7BA400D2C7F6}"/>
              </a:ext>
            </a:extLst>
          </p:cNvPr>
          <p:cNvSpPr/>
          <p:nvPr/>
        </p:nvSpPr>
        <p:spPr>
          <a:xfrm>
            <a:off x="8065520" y="12494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E6DD64F-0E90-7727-CCC1-275887157F0E}"/>
              </a:ext>
            </a:extLst>
          </p:cNvPr>
          <p:cNvSpPr/>
          <p:nvPr/>
        </p:nvSpPr>
        <p:spPr>
          <a:xfrm>
            <a:off x="8749637" y="12494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28C4C47-F49D-D6CE-DF5A-A90AD73D8764}"/>
              </a:ext>
            </a:extLst>
          </p:cNvPr>
          <p:cNvSpPr/>
          <p:nvPr/>
        </p:nvSpPr>
        <p:spPr>
          <a:xfrm>
            <a:off x="9433754" y="123857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AE14543-66C2-98C2-CB51-C63A4064657B}"/>
              </a:ext>
            </a:extLst>
          </p:cNvPr>
          <p:cNvSpPr/>
          <p:nvPr/>
        </p:nvSpPr>
        <p:spPr>
          <a:xfrm>
            <a:off x="10117871" y="123857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EC0ED798-608F-7108-076D-33867E0E4FAD}"/>
              </a:ext>
            </a:extLst>
          </p:cNvPr>
          <p:cNvSpPr/>
          <p:nvPr/>
        </p:nvSpPr>
        <p:spPr>
          <a:xfrm>
            <a:off x="10801988" y="122771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034B0ED-6472-838E-1EBE-70D005314A22}"/>
              </a:ext>
            </a:extLst>
          </p:cNvPr>
          <p:cNvSpPr/>
          <p:nvPr/>
        </p:nvSpPr>
        <p:spPr>
          <a:xfrm>
            <a:off x="11486105" y="12494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E95B77FE-C028-3178-9978-968A8AA500A4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8601381" y="281464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B7F640F-F994-ADF2-8AB9-79BBA8961869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9285498" y="280377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AC84017-2928-BD93-A72F-9B3D2FA5C085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9969615" y="280377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A322309E-2F8B-767E-1ACF-E846D3EB3431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10653731" y="279291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A83663DD-F34B-57DA-9F5C-BF9F9DC0971F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11337848" y="279291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7B87CAC7-68F5-0C0A-E7CC-B6C989925772}"/>
              </a:ext>
            </a:extLst>
          </p:cNvPr>
          <p:cNvSpPr/>
          <p:nvPr/>
        </p:nvSpPr>
        <p:spPr>
          <a:xfrm>
            <a:off x="8065520" y="551807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Today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1DF18AC-CE6E-53BF-349E-83815573C578}"/>
              </a:ext>
            </a:extLst>
          </p:cNvPr>
          <p:cNvSpPr/>
          <p:nvPr/>
        </p:nvSpPr>
        <p:spPr>
          <a:xfrm>
            <a:off x="8749637" y="551807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is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364F47E9-2E9B-A121-CBEC-B170C5E6974B}"/>
              </a:ext>
            </a:extLst>
          </p:cNvPr>
          <p:cNvSpPr/>
          <p:nvPr/>
        </p:nvSpPr>
        <p:spPr>
          <a:xfrm>
            <a:off x="9433754" y="550720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182F6B2-461E-257C-955F-8ADD8205BC2E}"/>
              </a:ext>
            </a:extLst>
          </p:cNvPr>
          <p:cNvSpPr/>
          <p:nvPr/>
        </p:nvSpPr>
        <p:spPr>
          <a:xfrm>
            <a:off x="10117871" y="550720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nice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793D6602-1C4B-B321-1971-ADFE5521DBB5}"/>
              </a:ext>
            </a:extLst>
          </p:cNvPr>
          <p:cNvSpPr/>
          <p:nvPr/>
        </p:nvSpPr>
        <p:spPr>
          <a:xfrm>
            <a:off x="10801988" y="549633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day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8E0098A-BD13-D187-AEA1-1A36F8444281}"/>
              </a:ext>
            </a:extLst>
          </p:cNvPr>
          <p:cNvSpPr/>
          <p:nvPr/>
        </p:nvSpPr>
        <p:spPr>
          <a:xfrm>
            <a:off x="11486105" y="551807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.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3EAF7CD-D916-35B2-98B9-15B252098E9F}"/>
              </a:ext>
            </a:extLst>
          </p:cNvPr>
          <p:cNvCxnSpPr>
            <a:cxnSpLocks/>
            <a:stCxn id="25" idx="3"/>
            <a:endCxn id="26" idx="1"/>
          </p:cNvCxnSpPr>
          <p:nvPr/>
        </p:nvCxnSpPr>
        <p:spPr>
          <a:xfrm>
            <a:off x="8601380" y="708326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4DE4011-5AD8-BC9F-70A9-301D0EB1457F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9285497" y="707239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A4805767-E0EF-5387-8E49-2A211650DC8C}"/>
              </a:ext>
            </a:extLst>
          </p:cNvPr>
          <p:cNvCxnSpPr>
            <a:cxnSpLocks/>
            <a:stCxn id="27" idx="3"/>
            <a:endCxn id="28" idx="1"/>
          </p:cNvCxnSpPr>
          <p:nvPr/>
        </p:nvCxnSpPr>
        <p:spPr>
          <a:xfrm>
            <a:off x="9969614" y="707239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68E77FD-24AF-5C25-24C5-6E8582708707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 flipV="1">
            <a:off x="10653731" y="706153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A2D8E96A-E0DD-BACB-AD16-F58E7FF6E715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>
          <a:xfrm>
            <a:off x="11337848" y="706153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Rectangle 37">
            <a:extLst>
              <a:ext uri="{FF2B5EF4-FFF2-40B4-BE49-F238E27FC236}">
                <a16:creationId xmlns:a16="http://schemas.microsoft.com/office/drawing/2014/main" id="{97AAD1E2-9CAE-101C-2D27-E709E3266BF8}"/>
              </a:ext>
            </a:extLst>
          </p:cNvPr>
          <p:cNvSpPr/>
          <p:nvPr/>
        </p:nvSpPr>
        <p:spPr>
          <a:xfrm>
            <a:off x="8065520" y="979583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1A5A7BC8-5562-FE29-6CCF-7C515E1B7FB6}"/>
              </a:ext>
            </a:extLst>
          </p:cNvPr>
          <p:cNvSpPr/>
          <p:nvPr/>
        </p:nvSpPr>
        <p:spPr>
          <a:xfrm>
            <a:off x="8749637" y="979583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am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0AF6EF38-D707-BAE0-CC5A-B6E74F243683}"/>
              </a:ext>
            </a:extLst>
          </p:cNvPr>
          <p:cNvSpPr/>
          <p:nvPr/>
        </p:nvSpPr>
        <p:spPr>
          <a:xfrm>
            <a:off x="9433754" y="978496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going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AEA50BE0-E047-12DC-00A2-35CF055086A4}"/>
              </a:ext>
            </a:extLst>
          </p:cNvPr>
          <p:cNvSpPr/>
          <p:nvPr/>
        </p:nvSpPr>
        <p:spPr>
          <a:xfrm>
            <a:off x="10117871" y="978496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home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ACC76663-32CC-F91C-3672-97E6E5273A60}"/>
              </a:ext>
            </a:extLst>
          </p:cNvPr>
          <p:cNvCxnSpPr>
            <a:stCxn id="38" idx="3"/>
            <a:endCxn id="39" idx="1"/>
          </p:cNvCxnSpPr>
          <p:nvPr/>
        </p:nvCxnSpPr>
        <p:spPr>
          <a:xfrm>
            <a:off x="8601380" y="1136102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D45FE434-A49D-E67E-B710-8B7CF1552EEF}"/>
              </a:ext>
            </a:extLst>
          </p:cNvPr>
          <p:cNvCxnSpPr>
            <a:cxnSpLocks/>
            <a:stCxn id="39" idx="3"/>
            <a:endCxn id="40" idx="1"/>
          </p:cNvCxnSpPr>
          <p:nvPr/>
        </p:nvCxnSpPr>
        <p:spPr>
          <a:xfrm flipV="1">
            <a:off x="9285497" y="1135015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90247441-E702-1B4D-26A0-BBCA570028AD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>
            <a:off x="9969614" y="1135015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7" name="Rectangle 56">
            <a:extLst>
              <a:ext uri="{FF2B5EF4-FFF2-40B4-BE49-F238E27FC236}">
                <a16:creationId xmlns:a16="http://schemas.microsoft.com/office/drawing/2014/main" id="{22D28489-6143-52D9-3FBB-7040EB927F84}"/>
              </a:ext>
            </a:extLst>
          </p:cNvPr>
          <p:cNvSpPr/>
          <p:nvPr/>
        </p:nvSpPr>
        <p:spPr>
          <a:xfrm>
            <a:off x="8065521" y="140518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Let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63DA135-86A4-3B68-4067-E5F559F22786}"/>
              </a:ext>
            </a:extLst>
          </p:cNvPr>
          <p:cNvSpPr/>
          <p:nvPr/>
        </p:nvSpPr>
        <p:spPr>
          <a:xfrm>
            <a:off x="8749638" y="140518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0840CBFC-0BC1-DFCB-CBC5-3A9028AB4E63}"/>
              </a:ext>
            </a:extLst>
          </p:cNvPr>
          <p:cNvSpPr/>
          <p:nvPr/>
        </p:nvSpPr>
        <p:spPr>
          <a:xfrm>
            <a:off x="9433755" y="1404098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get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6186592-9DA2-4B69-67B2-70DC4F16A67C}"/>
              </a:ext>
            </a:extLst>
          </p:cNvPr>
          <p:cNvSpPr/>
          <p:nvPr/>
        </p:nvSpPr>
        <p:spPr>
          <a:xfrm>
            <a:off x="10117872" y="1404098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lunch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C2E17F57-EBD8-37BE-B6D4-595655488DE1}"/>
              </a:ext>
            </a:extLst>
          </p:cNvPr>
          <p:cNvSpPr/>
          <p:nvPr/>
        </p:nvSpPr>
        <p:spPr>
          <a:xfrm>
            <a:off x="10801989" y="1403011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now</a:t>
            </a:r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4958043E-E869-EC52-8714-29D13C7483B3}"/>
              </a:ext>
            </a:extLst>
          </p:cNvPr>
          <p:cNvSpPr/>
          <p:nvPr/>
        </p:nvSpPr>
        <p:spPr>
          <a:xfrm>
            <a:off x="11486106" y="1405185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.</a:t>
            </a:r>
          </a:p>
        </p:txBody>
      </p: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B24B244B-8A03-BFC4-4330-3D740BBBFCF5}"/>
              </a:ext>
            </a:extLst>
          </p:cNvPr>
          <p:cNvCxnSpPr>
            <a:cxnSpLocks/>
            <a:stCxn id="57" idx="3"/>
            <a:endCxn id="58" idx="1"/>
          </p:cNvCxnSpPr>
          <p:nvPr/>
        </p:nvCxnSpPr>
        <p:spPr>
          <a:xfrm>
            <a:off x="8601381" y="1561704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5B34EBBD-B8EA-F978-A48D-74BE9119FB93}"/>
              </a:ext>
            </a:extLst>
          </p:cNvPr>
          <p:cNvCxnSpPr>
            <a:cxnSpLocks/>
            <a:stCxn id="58" idx="3"/>
            <a:endCxn id="59" idx="1"/>
          </p:cNvCxnSpPr>
          <p:nvPr/>
        </p:nvCxnSpPr>
        <p:spPr>
          <a:xfrm flipV="1">
            <a:off x="9285498" y="1560617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55A9F7E6-FCB0-4DBF-C26F-C0AFC9C7AECE}"/>
              </a:ext>
            </a:extLst>
          </p:cNvPr>
          <p:cNvCxnSpPr>
            <a:cxnSpLocks/>
            <a:stCxn id="59" idx="3"/>
            <a:endCxn id="60" idx="1"/>
          </p:cNvCxnSpPr>
          <p:nvPr/>
        </p:nvCxnSpPr>
        <p:spPr>
          <a:xfrm>
            <a:off x="9969615" y="1560617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5E2CA625-F1F4-281E-27B1-DE111EFF82BE}"/>
              </a:ext>
            </a:extLst>
          </p:cNvPr>
          <p:cNvCxnSpPr>
            <a:cxnSpLocks/>
            <a:stCxn id="60" idx="3"/>
            <a:endCxn id="61" idx="1"/>
          </p:cNvCxnSpPr>
          <p:nvPr/>
        </p:nvCxnSpPr>
        <p:spPr>
          <a:xfrm flipV="1">
            <a:off x="10653732" y="1559531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>
            <a:extLst>
              <a:ext uri="{FF2B5EF4-FFF2-40B4-BE49-F238E27FC236}">
                <a16:creationId xmlns:a16="http://schemas.microsoft.com/office/drawing/2014/main" id="{D854F793-A26E-0747-671B-B6C42AB1CC9E}"/>
              </a:ext>
            </a:extLst>
          </p:cNvPr>
          <p:cNvCxnSpPr>
            <a:cxnSpLocks/>
            <a:stCxn id="61" idx="3"/>
            <a:endCxn id="62" idx="1"/>
          </p:cNvCxnSpPr>
          <p:nvPr/>
        </p:nvCxnSpPr>
        <p:spPr>
          <a:xfrm>
            <a:off x="11337849" y="1559531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8" name="Rectangle 67">
            <a:extLst>
              <a:ext uri="{FF2B5EF4-FFF2-40B4-BE49-F238E27FC236}">
                <a16:creationId xmlns:a16="http://schemas.microsoft.com/office/drawing/2014/main" id="{AC3FE4FC-3F77-EF7A-2B63-372B2FC8579A}"/>
              </a:ext>
            </a:extLst>
          </p:cNvPr>
          <p:cNvSpPr/>
          <p:nvPr/>
        </p:nvSpPr>
        <p:spPr>
          <a:xfrm>
            <a:off x="10801989" y="975061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.</a:t>
            </a:r>
          </a:p>
        </p:txBody>
      </p:sp>
      <p:cxnSp>
        <p:nvCxnSpPr>
          <p:cNvPr id="69" name="Straight Arrow Connector 68">
            <a:extLst>
              <a:ext uri="{FF2B5EF4-FFF2-40B4-BE49-F238E27FC236}">
                <a16:creationId xmlns:a16="http://schemas.microsoft.com/office/drawing/2014/main" id="{9B31D583-5C9C-8432-8151-86C922E70DF6}"/>
              </a:ext>
            </a:extLst>
          </p:cNvPr>
          <p:cNvCxnSpPr>
            <a:cxnSpLocks/>
            <a:stCxn id="41" idx="3"/>
            <a:endCxn id="68" idx="1"/>
          </p:cNvCxnSpPr>
          <p:nvPr/>
        </p:nvCxnSpPr>
        <p:spPr>
          <a:xfrm flipV="1">
            <a:off x="10653731" y="1131580"/>
            <a:ext cx="148258" cy="34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355D1160-305C-5D7A-1C19-A427345BA450}"/>
              </a:ext>
            </a:extLst>
          </p:cNvPr>
          <p:cNvSpPr/>
          <p:nvPr/>
        </p:nvSpPr>
        <p:spPr>
          <a:xfrm>
            <a:off x="5802595" y="123857"/>
            <a:ext cx="1606608" cy="31303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B54F71D8-6B50-2687-17D0-48B8E15A3B93}"/>
              </a:ext>
            </a:extLst>
          </p:cNvPr>
          <p:cNvSpPr/>
          <p:nvPr/>
        </p:nvSpPr>
        <p:spPr>
          <a:xfrm>
            <a:off x="5802594" y="549633"/>
            <a:ext cx="1606608" cy="31303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b="1" dirty="0">
                <a:latin typeface="Consolas" panose="020B0609020204030204" pitchFamily="49" charset="0"/>
              </a:rPr>
              <a:t>Today is a nice day.</a:t>
            </a:r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73B83BDF-2812-700A-9B22-503A0F564759}"/>
              </a:ext>
            </a:extLst>
          </p:cNvPr>
          <p:cNvSpPr/>
          <p:nvPr/>
        </p:nvSpPr>
        <p:spPr>
          <a:xfrm>
            <a:off x="5802593" y="979583"/>
            <a:ext cx="1606608" cy="31303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b="1" dirty="0">
                <a:latin typeface="Consolas" panose="020B0609020204030204" pitchFamily="49" charset="0"/>
              </a:rPr>
              <a:t>I am going home.</a:t>
            </a:r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7AE038C0-B301-9603-A5CD-5F3FDE37DDB4}"/>
              </a:ext>
            </a:extLst>
          </p:cNvPr>
          <p:cNvSpPr/>
          <p:nvPr/>
        </p:nvSpPr>
        <p:spPr>
          <a:xfrm>
            <a:off x="5800611" y="1409533"/>
            <a:ext cx="1606608" cy="31303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00" b="1" dirty="0">
                <a:latin typeface="Consolas" panose="020B0609020204030204" pitchFamily="49" charset="0"/>
              </a:rPr>
              <a:t>Let’s get lunch now.</a:t>
            </a:r>
          </a:p>
        </p:txBody>
      </p:sp>
      <p:sp>
        <p:nvSpPr>
          <p:cNvPr id="76" name="Arrow: Right 75">
            <a:extLst>
              <a:ext uri="{FF2B5EF4-FFF2-40B4-BE49-F238E27FC236}">
                <a16:creationId xmlns:a16="http://schemas.microsoft.com/office/drawing/2014/main" id="{DA22DC9F-AB25-922B-0E6D-FF80DA400C82}"/>
              </a:ext>
            </a:extLst>
          </p:cNvPr>
          <p:cNvSpPr/>
          <p:nvPr/>
        </p:nvSpPr>
        <p:spPr>
          <a:xfrm>
            <a:off x="7655762" y="765091"/>
            <a:ext cx="240112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77" name="Table 76">
            <a:extLst>
              <a:ext uri="{FF2B5EF4-FFF2-40B4-BE49-F238E27FC236}">
                <a16:creationId xmlns:a16="http://schemas.microsoft.com/office/drawing/2014/main" id="{1A094D74-5D21-D6A2-B8C1-B090E91265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35416437"/>
              </p:ext>
            </p:extLst>
          </p:nvPr>
        </p:nvGraphicFramePr>
        <p:xfrm>
          <a:off x="5946279" y="2436424"/>
          <a:ext cx="1460940" cy="3657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30470">
                  <a:extLst>
                    <a:ext uri="{9D8B030D-6E8A-4147-A177-3AD203B41FA5}">
                      <a16:colId xmlns:a16="http://schemas.microsoft.com/office/drawing/2014/main" val="3606710426"/>
                    </a:ext>
                  </a:extLst>
                </a:gridCol>
                <a:gridCol w="730470">
                  <a:extLst>
                    <a:ext uri="{9D8B030D-6E8A-4147-A177-3AD203B41FA5}">
                      <a16:colId xmlns:a16="http://schemas.microsoft.com/office/drawing/2014/main" val="2354853505"/>
                    </a:ext>
                  </a:extLst>
                </a:gridCol>
              </a:tblGrid>
              <a:tr h="129828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Token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Index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53364350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.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55224204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,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53424096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67615146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‘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7943768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a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72653984"/>
                  </a:ext>
                </a:extLst>
              </a:tr>
              <a:tr h="267857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am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055936933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are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38073251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63337719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hello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124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121306414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46770472"/>
                  </a:ext>
                </a:extLst>
              </a:tr>
              <a:tr h="0"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how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400" dirty="0">
                          <a:latin typeface="Consolas" panose="020B0609020204030204" pitchFamily="49" charset="0"/>
                        </a:rPr>
                        <a:t>234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50578673"/>
                  </a:ext>
                </a:extLst>
              </a:tr>
            </a:tbl>
          </a:graphicData>
        </a:graphic>
      </p:graphicFrame>
      <p:sp>
        <p:nvSpPr>
          <p:cNvPr id="78" name="Arrow: Bent-Up 77">
            <a:extLst>
              <a:ext uri="{FF2B5EF4-FFF2-40B4-BE49-F238E27FC236}">
                <a16:creationId xmlns:a16="http://schemas.microsoft.com/office/drawing/2014/main" id="{1EC0A1BC-CAC6-EBD5-D5F4-4D0EEF8AD3DD}"/>
              </a:ext>
            </a:extLst>
          </p:cNvPr>
          <p:cNvSpPr/>
          <p:nvPr/>
        </p:nvSpPr>
        <p:spPr>
          <a:xfrm rot="10800000">
            <a:off x="6491288" y="1942470"/>
            <a:ext cx="2601374" cy="413509"/>
          </a:xfrm>
          <a:prstGeom prst="bentUpArrow">
            <a:avLst>
              <a:gd name="adj1" fmla="val 37377"/>
              <a:gd name="adj2" fmla="val 44303"/>
              <a:gd name="adj3" fmla="val 34319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A6EA9B45-C9D7-D57A-EADE-B6D54A3EFF34}"/>
              </a:ext>
            </a:extLst>
          </p:cNvPr>
          <p:cNvSpPr/>
          <p:nvPr/>
        </p:nvSpPr>
        <p:spPr>
          <a:xfrm rot="16200000">
            <a:off x="8894637" y="1864503"/>
            <a:ext cx="240112" cy="15593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A5F4CB12-B0C9-1C11-37D5-A31E41F0860F}"/>
              </a:ext>
            </a:extLst>
          </p:cNvPr>
          <p:cNvSpPr/>
          <p:nvPr/>
        </p:nvSpPr>
        <p:spPr>
          <a:xfrm>
            <a:off x="8062645" y="347043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124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686C706B-D48E-1ABA-1130-52707B00FE91}"/>
              </a:ext>
            </a:extLst>
          </p:cNvPr>
          <p:cNvSpPr/>
          <p:nvPr/>
        </p:nvSpPr>
        <p:spPr>
          <a:xfrm>
            <a:off x="8746762" y="347043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</a:t>
            </a:r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EF3F68BE-F634-A1D5-8B97-897F92836A09}"/>
              </a:ext>
            </a:extLst>
          </p:cNvPr>
          <p:cNvSpPr/>
          <p:nvPr/>
        </p:nvSpPr>
        <p:spPr>
          <a:xfrm>
            <a:off x="9430879" y="346935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234</a:t>
            </a:r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22714D61-95A1-BDB9-9B7C-25411976FABF}"/>
              </a:ext>
            </a:extLst>
          </p:cNvPr>
          <p:cNvSpPr/>
          <p:nvPr/>
        </p:nvSpPr>
        <p:spPr>
          <a:xfrm>
            <a:off x="10114996" y="346935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6</a:t>
            </a:r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B1C72FE9-AD8C-29C2-C560-E0C33D96FED2}"/>
              </a:ext>
            </a:extLst>
          </p:cNvPr>
          <p:cNvSpPr/>
          <p:nvPr/>
        </p:nvSpPr>
        <p:spPr>
          <a:xfrm>
            <a:off x="10799113" y="346826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6845</a:t>
            </a:r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0ABC57C4-1701-121D-95AA-E0A50F72799C}"/>
              </a:ext>
            </a:extLst>
          </p:cNvPr>
          <p:cNvSpPr/>
          <p:nvPr/>
        </p:nvSpPr>
        <p:spPr>
          <a:xfrm>
            <a:off x="11483230" y="347043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</a:t>
            </a:r>
          </a:p>
        </p:txBody>
      </p: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D3CB2D56-43AD-72FE-BA20-6044351072B7}"/>
              </a:ext>
            </a:extLst>
          </p:cNvPr>
          <p:cNvCxnSpPr>
            <a:stCxn id="80" idx="3"/>
            <a:endCxn id="81" idx="1"/>
          </p:cNvCxnSpPr>
          <p:nvPr/>
        </p:nvCxnSpPr>
        <p:spPr>
          <a:xfrm>
            <a:off x="8598506" y="3626957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Arrow Connector 86">
            <a:extLst>
              <a:ext uri="{FF2B5EF4-FFF2-40B4-BE49-F238E27FC236}">
                <a16:creationId xmlns:a16="http://schemas.microsoft.com/office/drawing/2014/main" id="{DB4E571B-6B9E-D7EE-D9D6-E1B741352E3D}"/>
              </a:ext>
            </a:extLst>
          </p:cNvPr>
          <p:cNvCxnSpPr>
            <a:cxnSpLocks/>
            <a:stCxn id="81" idx="3"/>
            <a:endCxn id="82" idx="1"/>
          </p:cNvCxnSpPr>
          <p:nvPr/>
        </p:nvCxnSpPr>
        <p:spPr>
          <a:xfrm flipV="1">
            <a:off x="9282623" y="3625870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Arrow Connector 87">
            <a:extLst>
              <a:ext uri="{FF2B5EF4-FFF2-40B4-BE49-F238E27FC236}">
                <a16:creationId xmlns:a16="http://schemas.microsoft.com/office/drawing/2014/main" id="{696D18DB-E485-4C25-BF87-14096A82A372}"/>
              </a:ext>
            </a:extLst>
          </p:cNvPr>
          <p:cNvCxnSpPr>
            <a:cxnSpLocks/>
            <a:stCxn id="82" idx="3"/>
            <a:endCxn id="83" idx="1"/>
          </p:cNvCxnSpPr>
          <p:nvPr/>
        </p:nvCxnSpPr>
        <p:spPr>
          <a:xfrm>
            <a:off x="9966740" y="3625870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Arrow Connector 88">
            <a:extLst>
              <a:ext uri="{FF2B5EF4-FFF2-40B4-BE49-F238E27FC236}">
                <a16:creationId xmlns:a16="http://schemas.microsoft.com/office/drawing/2014/main" id="{FAF27479-5EA9-3B96-CAB7-710FFBC9C4B2}"/>
              </a:ext>
            </a:extLst>
          </p:cNvPr>
          <p:cNvCxnSpPr>
            <a:cxnSpLocks/>
            <a:stCxn id="83" idx="3"/>
            <a:endCxn id="84" idx="1"/>
          </p:cNvCxnSpPr>
          <p:nvPr/>
        </p:nvCxnSpPr>
        <p:spPr>
          <a:xfrm flipV="1">
            <a:off x="10650856" y="3624784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Arrow Connector 89">
            <a:extLst>
              <a:ext uri="{FF2B5EF4-FFF2-40B4-BE49-F238E27FC236}">
                <a16:creationId xmlns:a16="http://schemas.microsoft.com/office/drawing/2014/main" id="{63A76C7A-D07F-20F9-6074-32AC2C103539}"/>
              </a:ext>
            </a:extLst>
          </p:cNvPr>
          <p:cNvCxnSpPr>
            <a:cxnSpLocks/>
            <a:stCxn id="84" idx="3"/>
            <a:endCxn id="85" idx="1"/>
          </p:cNvCxnSpPr>
          <p:nvPr/>
        </p:nvCxnSpPr>
        <p:spPr>
          <a:xfrm>
            <a:off x="11334973" y="3624784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Rectangle 90">
            <a:extLst>
              <a:ext uri="{FF2B5EF4-FFF2-40B4-BE49-F238E27FC236}">
                <a16:creationId xmlns:a16="http://schemas.microsoft.com/office/drawing/2014/main" id="{EDCDD063-3279-DB09-9243-DFE3BFAE9F71}"/>
              </a:ext>
            </a:extLst>
          </p:cNvPr>
          <p:cNvSpPr/>
          <p:nvPr/>
        </p:nvSpPr>
        <p:spPr>
          <a:xfrm>
            <a:off x="8062645" y="389730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5896</a:t>
            </a:r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78DDE672-37B0-285B-12CE-63FF5B4864F6}"/>
              </a:ext>
            </a:extLst>
          </p:cNvPr>
          <p:cNvSpPr/>
          <p:nvPr/>
        </p:nvSpPr>
        <p:spPr>
          <a:xfrm>
            <a:off x="8746762" y="389730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2368</a:t>
            </a:r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C8B2A6BE-D377-0043-B925-2E395A27EBD6}"/>
              </a:ext>
            </a:extLst>
          </p:cNvPr>
          <p:cNvSpPr/>
          <p:nvPr/>
        </p:nvSpPr>
        <p:spPr>
          <a:xfrm>
            <a:off x="9430879" y="3896213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4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1B59DA92-B56F-4134-33CC-D391E535EB74}"/>
              </a:ext>
            </a:extLst>
          </p:cNvPr>
          <p:cNvSpPr/>
          <p:nvPr/>
        </p:nvSpPr>
        <p:spPr>
          <a:xfrm>
            <a:off x="10114996" y="3896213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3685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E8C9E372-0BC6-8204-E7B0-AEF6E020B1FF}"/>
              </a:ext>
            </a:extLst>
          </p:cNvPr>
          <p:cNvSpPr/>
          <p:nvPr/>
        </p:nvSpPr>
        <p:spPr>
          <a:xfrm>
            <a:off x="10799113" y="3895126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635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5604827D-1D36-A697-17A6-84E47A227D0F}"/>
              </a:ext>
            </a:extLst>
          </p:cNvPr>
          <p:cNvSpPr/>
          <p:nvPr/>
        </p:nvSpPr>
        <p:spPr>
          <a:xfrm>
            <a:off x="11483230" y="389730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0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E941660E-F497-3C5C-6CE9-C5C811685D9B}"/>
              </a:ext>
            </a:extLst>
          </p:cNvPr>
          <p:cNvCxnSpPr>
            <a:cxnSpLocks/>
            <a:stCxn id="91" idx="3"/>
            <a:endCxn id="92" idx="1"/>
          </p:cNvCxnSpPr>
          <p:nvPr/>
        </p:nvCxnSpPr>
        <p:spPr>
          <a:xfrm>
            <a:off x="8598505" y="4053819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1C9F160A-1836-9FC2-6B18-FED7A8A977D3}"/>
              </a:ext>
            </a:extLst>
          </p:cNvPr>
          <p:cNvCxnSpPr>
            <a:cxnSpLocks/>
            <a:stCxn id="92" idx="3"/>
            <a:endCxn id="93" idx="1"/>
          </p:cNvCxnSpPr>
          <p:nvPr/>
        </p:nvCxnSpPr>
        <p:spPr>
          <a:xfrm flipV="1">
            <a:off x="9282622" y="4052732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Straight Arrow Connector 98">
            <a:extLst>
              <a:ext uri="{FF2B5EF4-FFF2-40B4-BE49-F238E27FC236}">
                <a16:creationId xmlns:a16="http://schemas.microsoft.com/office/drawing/2014/main" id="{6FD1396C-F628-86D3-C3D2-2D910404A3A0}"/>
              </a:ext>
            </a:extLst>
          </p:cNvPr>
          <p:cNvCxnSpPr>
            <a:cxnSpLocks/>
            <a:stCxn id="93" idx="3"/>
            <a:endCxn id="94" idx="1"/>
          </p:cNvCxnSpPr>
          <p:nvPr/>
        </p:nvCxnSpPr>
        <p:spPr>
          <a:xfrm>
            <a:off x="9966739" y="4052732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0" name="Straight Arrow Connector 99">
            <a:extLst>
              <a:ext uri="{FF2B5EF4-FFF2-40B4-BE49-F238E27FC236}">
                <a16:creationId xmlns:a16="http://schemas.microsoft.com/office/drawing/2014/main" id="{D458D130-BBFA-1B8F-7249-3E84FD41F91D}"/>
              </a:ext>
            </a:extLst>
          </p:cNvPr>
          <p:cNvCxnSpPr>
            <a:cxnSpLocks/>
            <a:stCxn id="94" idx="3"/>
            <a:endCxn id="95" idx="1"/>
          </p:cNvCxnSpPr>
          <p:nvPr/>
        </p:nvCxnSpPr>
        <p:spPr>
          <a:xfrm flipV="1">
            <a:off x="10650856" y="4051646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1910311C-588A-36CF-3346-751AC26BAAAD}"/>
              </a:ext>
            </a:extLst>
          </p:cNvPr>
          <p:cNvCxnSpPr>
            <a:cxnSpLocks/>
            <a:stCxn id="95" idx="3"/>
            <a:endCxn id="96" idx="1"/>
          </p:cNvCxnSpPr>
          <p:nvPr/>
        </p:nvCxnSpPr>
        <p:spPr>
          <a:xfrm>
            <a:off x="11334973" y="4051646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738F4579-FD19-9EA8-C7CB-0ABF8CBE181B}"/>
              </a:ext>
            </a:extLst>
          </p:cNvPr>
          <p:cNvSpPr/>
          <p:nvPr/>
        </p:nvSpPr>
        <p:spPr>
          <a:xfrm>
            <a:off x="8062645" y="4325076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2065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C6A4404-24D4-9796-0886-DB11B7FDC244}"/>
              </a:ext>
            </a:extLst>
          </p:cNvPr>
          <p:cNvSpPr/>
          <p:nvPr/>
        </p:nvSpPr>
        <p:spPr>
          <a:xfrm>
            <a:off x="8746762" y="4325076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5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137065E0-1661-0AD0-C046-5B31E85A8CB7}"/>
              </a:ext>
            </a:extLst>
          </p:cNvPr>
          <p:cNvSpPr/>
          <p:nvPr/>
        </p:nvSpPr>
        <p:spPr>
          <a:xfrm>
            <a:off x="9430879" y="4323989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1573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DA62E091-52C2-2313-D246-4E75E009F439}"/>
              </a:ext>
            </a:extLst>
          </p:cNvPr>
          <p:cNvSpPr/>
          <p:nvPr/>
        </p:nvSpPr>
        <p:spPr>
          <a:xfrm>
            <a:off x="10114996" y="4323989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1796</a:t>
            </a:r>
          </a:p>
        </p:txBody>
      </p: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1AE42EAC-CBDD-8B79-4069-D57EE9F75838}"/>
              </a:ext>
            </a:extLst>
          </p:cNvPr>
          <p:cNvCxnSpPr>
            <a:stCxn id="102" idx="3"/>
            <a:endCxn id="103" idx="1"/>
          </p:cNvCxnSpPr>
          <p:nvPr/>
        </p:nvCxnSpPr>
        <p:spPr>
          <a:xfrm>
            <a:off x="8598505" y="4481595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Arrow Connector 106">
            <a:extLst>
              <a:ext uri="{FF2B5EF4-FFF2-40B4-BE49-F238E27FC236}">
                <a16:creationId xmlns:a16="http://schemas.microsoft.com/office/drawing/2014/main" id="{9D4C74D2-560F-4F86-3BAF-D84DB60F2002}"/>
              </a:ext>
            </a:extLst>
          </p:cNvPr>
          <p:cNvCxnSpPr>
            <a:cxnSpLocks/>
            <a:stCxn id="103" idx="3"/>
            <a:endCxn id="104" idx="1"/>
          </p:cNvCxnSpPr>
          <p:nvPr/>
        </p:nvCxnSpPr>
        <p:spPr>
          <a:xfrm flipV="1">
            <a:off x="9282622" y="4480508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3AEADA00-0CFE-905A-F7D3-3E92059E9D12}"/>
              </a:ext>
            </a:extLst>
          </p:cNvPr>
          <p:cNvCxnSpPr>
            <a:cxnSpLocks/>
            <a:stCxn id="104" idx="3"/>
            <a:endCxn id="105" idx="1"/>
          </p:cNvCxnSpPr>
          <p:nvPr/>
        </p:nvCxnSpPr>
        <p:spPr>
          <a:xfrm>
            <a:off x="9966739" y="4480508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9" name="Rectangle 108">
            <a:extLst>
              <a:ext uri="{FF2B5EF4-FFF2-40B4-BE49-F238E27FC236}">
                <a16:creationId xmlns:a16="http://schemas.microsoft.com/office/drawing/2014/main" id="{47342FDA-E5E6-C938-EAFA-89E7677FD87D}"/>
              </a:ext>
            </a:extLst>
          </p:cNvPr>
          <p:cNvSpPr/>
          <p:nvPr/>
        </p:nvSpPr>
        <p:spPr>
          <a:xfrm>
            <a:off x="8062646" y="475067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3122</a:t>
            </a:r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28FDA852-97FD-9FB4-7C9C-5A703DEFD499}"/>
              </a:ext>
            </a:extLst>
          </p:cNvPr>
          <p:cNvSpPr/>
          <p:nvPr/>
        </p:nvSpPr>
        <p:spPr>
          <a:xfrm>
            <a:off x="8746763" y="475067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3</a:t>
            </a:r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FD85BDC-C693-A8EC-FA7D-52C1366C33F5}"/>
              </a:ext>
            </a:extLst>
          </p:cNvPr>
          <p:cNvSpPr/>
          <p:nvPr/>
        </p:nvSpPr>
        <p:spPr>
          <a:xfrm>
            <a:off x="9430880" y="4749591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1529</a:t>
            </a:r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4FDAF8CD-CF07-68B3-B2F5-823A8B6D7C0E}"/>
              </a:ext>
            </a:extLst>
          </p:cNvPr>
          <p:cNvSpPr/>
          <p:nvPr/>
        </p:nvSpPr>
        <p:spPr>
          <a:xfrm>
            <a:off x="10114997" y="4749591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3228</a:t>
            </a:r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F7F91756-F5D2-15BE-FA00-D2C2B10345C0}"/>
              </a:ext>
            </a:extLst>
          </p:cNvPr>
          <p:cNvSpPr/>
          <p:nvPr/>
        </p:nvSpPr>
        <p:spPr>
          <a:xfrm>
            <a:off x="10799114" y="474850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3741</a:t>
            </a:r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E5782F5-E861-B30D-9640-4B2F46908BAE}"/>
              </a:ext>
            </a:extLst>
          </p:cNvPr>
          <p:cNvSpPr/>
          <p:nvPr/>
        </p:nvSpPr>
        <p:spPr>
          <a:xfrm>
            <a:off x="11483231" y="4750678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0</a:t>
            </a:r>
          </a:p>
        </p:txBody>
      </p:sp>
      <p:cxnSp>
        <p:nvCxnSpPr>
          <p:cNvPr id="115" name="Straight Arrow Connector 114">
            <a:extLst>
              <a:ext uri="{FF2B5EF4-FFF2-40B4-BE49-F238E27FC236}">
                <a16:creationId xmlns:a16="http://schemas.microsoft.com/office/drawing/2014/main" id="{772DE6AE-BE5C-245C-4679-D815A9A7D2A0}"/>
              </a:ext>
            </a:extLst>
          </p:cNvPr>
          <p:cNvCxnSpPr>
            <a:cxnSpLocks/>
            <a:stCxn id="109" idx="3"/>
            <a:endCxn id="110" idx="1"/>
          </p:cNvCxnSpPr>
          <p:nvPr/>
        </p:nvCxnSpPr>
        <p:spPr>
          <a:xfrm>
            <a:off x="8598506" y="4907197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Arrow Connector 115">
            <a:extLst>
              <a:ext uri="{FF2B5EF4-FFF2-40B4-BE49-F238E27FC236}">
                <a16:creationId xmlns:a16="http://schemas.microsoft.com/office/drawing/2014/main" id="{3D8D70A0-C549-B513-4043-6E751BFAAF5D}"/>
              </a:ext>
            </a:extLst>
          </p:cNvPr>
          <p:cNvCxnSpPr>
            <a:cxnSpLocks/>
            <a:stCxn id="110" idx="3"/>
            <a:endCxn id="111" idx="1"/>
          </p:cNvCxnSpPr>
          <p:nvPr/>
        </p:nvCxnSpPr>
        <p:spPr>
          <a:xfrm flipV="1">
            <a:off x="9282623" y="4906110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Arrow Connector 116">
            <a:extLst>
              <a:ext uri="{FF2B5EF4-FFF2-40B4-BE49-F238E27FC236}">
                <a16:creationId xmlns:a16="http://schemas.microsoft.com/office/drawing/2014/main" id="{2135C01D-63D7-96F3-EA5F-C736498A6B92}"/>
              </a:ext>
            </a:extLst>
          </p:cNvPr>
          <p:cNvCxnSpPr>
            <a:cxnSpLocks/>
            <a:stCxn id="111" idx="3"/>
            <a:endCxn id="112" idx="1"/>
          </p:cNvCxnSpPr>
          <p:nvPr/>
        </p:nvCxnSpPr>
        <p:spPr>
          <a:xfrm>
            <a:off x="9966740" y="4906110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5A88FEE8-99BE-E6BA-7646-3B2604AB441A}"/>
              </a:ext>
            </a:extLst>
          </p:cNvPr>
          <p:cNvCxnSpPr>
            <a:cxnSpLocks/>
            <a:stCxn id="112" idx="3"/>
            <a:endCxn id="113" idx="1"/>
          </p:cNvCxnSpPr>
          <p:nvPr/>
        </p:nvCxnSpPr>
        <p:spPr>
          <a:xfrm flipV="1">
            <a:off x="10650857" y="4905024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Arrow Connector 118">
            <a:extLst>
              <a:ext uri="{FF2B5EF4-FFF2-40B4-BE49-F238E27FC236}">
                <a16:creationId xmlns:a16="http://schemas.microsoft.com/office/drawing/2014/main" id="{BE5ACA0D-A0F0-87F3-001D-13AE737EE290}"/>
              </a:ext>
            </a:extLst>
          </p:cNvPr>
          <p:cNvCxnSpPr>
            <a:cxnSpLocks/>
            <a:stCxn id="113" idx="3"/>
            <a:endCxn id="114" idx="1"/>
          </p:cNvCxnSpPr>
          <p:nvPr/>
        </p:nvCxnSpPr>
        <p:spPr>
          <a:xfrm>
            <a:off x="11334974" y="4905024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0" name="Rectangle 119">
            <a:extLst>
              <a:ext uri="{FF2B5EF4-FFF2-40B4-BE49-F238E27FC236}">
                <a16:creationId xmlns:a16="http://schemas.microsoft.com/office/drawing/2014/main" id="{E63561B7-911E-F50A-44B9-1AAAA5511092}"/>
              </a:ext>
            </a:extLst>
          </p:cNvPr>
          <p:cNvSpPr/>
          <p:nvPr/>
        </p:nvSpPr>
        <p:spPr>
          <a:xfrm>
            <a:off x="10799114" y="432055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0</a:t>
            </a:r>
          </a:p>
        </p:txBody>
      </p: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F9DE97EC-2A5F-E9CE-3744-533FB3FB0D8B}"/>
              </a:ext>
            </a:extLst>
          </p:cNvPr>
          <p:cNvCxnSpPr>
            <a:cxnSpLocks/>
            <a:stCxn id="105" idx="3"/>
            <a:endCxn id="120" idx="1"/>
          </p:cNvCxnSpPr>
          <p:nvPr/>
        </p:nvCxnSpPr>
        <p:spPr>
          <a:xfrm flipV="1">
            <a:off x="10650856" y="4477073"/>
            <a:ext cx="148258" cy="343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Arrow: Right 121">
            <a:extLst>
              <a:ext uri="{FF2B5EF4-FFF2-40B4-BE49-F238E27FC236}">
                <a16:creationId xmlns:a16="http://schemas.microsoft.com/office/drawing/2014/main" id="{B4DE9C6B-F0E0-C719-0268-F0EDA6D9B9A4}"/>
              </a:ext>
            </a:extLst>
          </p:cNvPr>
          <p:cNvSpPr/>
          <p:nvPr/>
        </p:nvSpPr>
        <p:spPr>
          <a:xfrm>
            <a:off x="7614876" y="4108705"/>
            <a:ext cx="240112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Arrow: Right 122">
            <a:extLst>
              <a:ext uri="{FF2B5EF4-FFF2-40B4-BE49-F238E27FC236}">
                <a16:creationId xmlns:a16="http://schemas.microsoft.com/office/drawing/2014/main" id="{3AF0D3AC-87BF-433B-5F51-CD9A873A354F}"/>
              </a:ext>
            </a:extLst>
          </p:cNvPr>
          <p:cNvSpPr/>
          <p:nvPr/>
        </p:nvSpPr>
        <p:spPr>
          <a:xfrm rot="5400000">
            <a:off x="9499222" y="2451608"/>
            <a:ext cx="1083289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7417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8" grpId="0" animBg="1"/>
      <p:bldP spid="39" grpId="0" animBg="1"/>
      <p:bldP spid="40" grpId="0" animBg="1"/>
      <p:bldP spid="41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8" grpId="0" animBg="1"/>
      <p:bldP spid="71" grpId="0" animBg="1"/>
      <p:bldP spid="72" grpId="0" animBg="1"/>
      <p:bldP spid="73" grpId="0" animBg="1"/>
      <p:bldP spid="74" grpId="0" animBg="1"/>
      <p:bldP spid="76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96" grpId="0" animBg="1"/>
      <p:bldP spid="102" grpId="0" animBg="1"/>
      <p:bldP spid="103" grpId="0" animBg="1"/>
      <p:bldP spid="104" grpId="0" animBg="1"/>
      <p:bldP spid="105" grpId="0" animBg="1"/>
      <p:bldP spid="109" grpId="0" animBg="1"/>
      <p:bldP spid="110" grpId="0" animBg="1"/>
      <p:bldP spid="111" grpId="0" animBg="1"/>
      <p:bldP spid="112" grpId="0" animBg="1"/>
      <p:bldP spid="113" grpId="0" animBg="1"/>
      <p:bldP spid="114" grpId="0" animBg="1"/>
      <p:bldP spid="120" grpId="0" animBg="1"/>
      <p:bldP spid="122" grpId="0" animBg="1"/>
      <p:bldP spid="12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" name="Rectangle 79">
            <a:extLst>
              <a:ext uri="{FF2B5EF4-FFF2-40B4-BE49-F238E27FC236}">
                <a16:creationId xmlns:a16="http://schemas.microsoft.com/office/drawing/2014/main" id="{64922DBB-551C-5F96-D53A-6EDF357247D7}"/>
              </a:ext>
            </a:extLst>
          </p:cNvPr>
          <p:cNvSpPr/>
          <p:nvPr/>
        </p:nvSpPr>
        <p:spPr>
          <a:xfrm>
            <a:off x="6333646" y="57151"/>
            <a:ext cx="5124929" cy="125036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b="1" dirty="0">
                <a:solidFill>
                  <a:schemeClr val="tx1"/>
                </a:solidFill>
                <a:latin typeface="Consolas" panose="020B0609020204030204" pitchFamily="49" charset="0"/>
              </a:rPr>
              <a:t>Tokenized</a:t>
            </a:r>
          </a:p>
          <a:p>
            <a:r>
              <a:rPr lang="en-US" sz="1400" b="1" dirty="0">
                <a:solidFill>
                  <a:schemeClr val="tx1"/>
                </a:solidFill>
                <a:latin typeface="Consolas" panose="020B0609020204030204" pitchFamily="49" charset="0"/>
              </a:rPr>
              <a:t>sequence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C468035-B847-C66A-D92A-293BC35B93A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F57027-83EE-DB2B-566D-2A9DB9AB1B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8144" y="1037667"/>
            <a:ext cx="5623380" cy="5221539"/>
          </a:xfrm>
        </p:spPr>
        <p:txBody>
          <a:bodyPr/>
          <a:lstStyle/>
          <a:p>
            <a:r>
              <a:rPr lang="en-US" sz="2400" dirty="0"/>
              <a:t>From the tokenized data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Perform one hot encoding on each token ID </a:t>
            </a:r>
          </a:p>
          <a:p>
            <a:pPr lvl="2"/>
            <a:r>
              <a:rPr lang="en-US" sz="1800" dirty="0"/>
              <a:t>This form a vector of 0’s and 1 for each ID</a:t>
            </a:r>
          </a:p>
          <a:p>
            <a:pPr lvl="2"/>
            <a:r>
              <a:rPr lang="en-US" sz="1800" dirty="0"/>
              <a:t>Vector’s size are equal to the size of dictionary</a:t>
            </a:r>
          </a:p>
          <a:p>
            <a:pPr lvl="2"/>
            <a:r>
              <a:rPr lang="en-US" sz="1800" dirty="0"/>
              <a:t>All items in the vector are 0, except for the location with index equal to the token IDs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Consider the vectors regular numbers, feed them to a shallow neural network</a:t>
            </a:r>
          </a:p>
          <a:p>
            <a:pPr lvl="2"/>
            <a:r>
              <a:rPr lang="en-US" sz="1800" dirty="0"/>
              <a:t>This is the neural network we learned earlier</a:t>
            </a:r>
          </a:p>
          <a:p>
            <a:pPr lvl="2"/>
            <a:r>
              <a:rPr lang="en-US" sz="1800" dirty="0"/>
              <a:t>Each 0-1 vector is fed individually to obtain their own embedding 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The output is the embedding of each token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2000" dirty="0"/>
              <a:t>The embedding neural network is trained when the main language model is trained</a:t>
            </a:r>
          </a:p>
          <a:p>
            <a:r>
              <a:rPr lang="en-US" sz="2400" dirty="0"/>
              <a:t>The embedding data is now readable by an AI model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9C5452A-0F16-BE28-E871-B4644D73D042}"/>
              </a:ext>
            </a:extLst>
          </p:cNvPr>
          <p:cNvSpPr/>
          <p:nvPr/>
        </p:nvSpPr>
        <p:spPr>
          <a:xfrm>
            <a:off x="7392244" y="117010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5A96865-3B72-1F2F-B220-A60E5D824E87}"/>
              </a:ext>
            </a:extLst>
          </p:cNvPr>
          <p:cNvSpPr/>
          <p:nvPr/>
        </p:nvSpPr>
        <p:spPr>
          <a:xfrm>
            <a:off x="8076361" y="117010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FF24BEC-A27A-C3C8-33FA-93B857C512A1}"/>
              </a:ext>
            </a:extLst>
          </p:cNvPr>
          <p:cNvSpPr/>
          <p:nvPr/>
        </p:nvSpPr>
        <p:spPr>
          <a:xfrm>
            <a:off x="8760478" y="115922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C5DE84B-676C-D3FB-856E-20E52B06BCB5}"/>
              </a:ext>
            </a:extLst>
          </p:cNvPr>
          <p:cNvSpPr/>
          <p:nvPr/>
        </p:nvSpPr>
        <p:spPr>
          <a:xfrm>
            <a:off x="9444595" y="115922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61112FA-5FD6-3213-60B9-BAD13C67F04D}"/>
              </a:ext>
            </a:extLst>
          </p:cNvPr>
          <p:cNvSpPr/>
          <p:nvPr/>
        </p:nvSpPr>
        <p:spPr>
          <a:xfrm>
            <a:off x="10128712" y="114836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2D7E4241-F346-F19F-7055-3A180CE16042}"/>
              </a:ext>
            </a:extLst>
          </p:cNvPr>
          <p:cNvSpPr/>
          <p:nvPr/>
        </p:nvSpPr>
        <p:spPr>
          <a:xfrm>
            <a:off x="10812829" y="117010"/>
            <a:ext cx="535860" cy="31303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6A702C0-FF78-0FDF-D98B-2379EA3E6B10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7928105" y="273529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5EA2EAE4-F39C-2BBA-882A-FD947C2E822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8612222" y="272442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C40F745B-4C63-197F-BF5D-07084582B591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9296339" y="272442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9CFAB0ED-2748-D6CB-7D30-6D8383C83C4C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9980455" y="271356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E8BC08E-6B4D-979F-5958-51A8F53AA54F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10664572" y="271356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EDA06D6E-BA63-767D-4D86-F273290A09BA}"/>
              </a:ext>
            </a:extLst>
          </p:cNvPr>
          <p:cNvSpPr/>
          <p:nvPr/>
        </p:nvSpPr>
        <p:spPr>
          <a:xfrm>
            <a:off x="7392244" y="93225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124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04270292-7FED-6428-15FD-9305BB69082D}"/>
              </a:ext>
            </a:extLst>
          </p:cNvPr>
          <p:cNvSpPr/>
          <p:nvPr/>
        </p:nvSpPr>
        <p:spPr>
          <a:xfrm>
            <a:off x="8076361" y="93225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1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F729954-3E87-5243-F1C5-1D7113027946}"/>
              </a:ext>
            </a:extLst>
          </p:cNvPr>
          <p:cNvSpPr/>
          <p:nvPr/>
        </p:nvSpPr>
        <p:spPr>
          <a:xfrm>
            <a:off x="8760478" y="931166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234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CFCD8BE1-BF97-FF66-4AA1-E571E5883A2B}"/>
              </a:ext>
            </a:extLst>
          </p:cNvPr>
          <p:cNvSpPr/>
          <p:nvPr/>
        </p:nvSpPr>
        <p:spPr>
          <a:xfrm>
            <a:off x="9444595" y="931166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6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3B1B746-80DC-94F1-85C4-EED76C7C552C}"/>
              </a:ext>
            </a:extLst>
          </p:cNvPr>
          <p:cNvSpPr/>
          <p:nvPr/>
        </p:nvSpPr>
        <p:spPr>
          <a:xfrm>
            <a:off x="10128712" y="930080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6845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AF4E9BB7-A0E8-A095-D21C-34395D9E5AD5}"/>
              </a:ext>
            </a:extLst>
          </p:cNvPr>
          <p:cNvSpPr/>
          <p:nvPr/>
        </p:nvSpPr>
        <p:spPr>
          <a:xfrm>
            <a:off x="10812829" y="932254"/>
            <a:ext cx="535860" cy="313038"/>
          </a:xfrm>
          <a:prstGeom prst="rect">
            <a:avLst/>
          </a:prstGeom>
          <a:solidFill>
            <a:schemeClr val="accent5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2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F6A35BA-950F-D7BF-2EB2-6FF9571678B9}"/>
              </a:ext>
            </a:extLst>
          </p:cNvPr>
          <p:cNvCxnSpPr>
            <a:stCxn id="15" idx="3"/>
            <a:endCxn id="16" idx="1"/>
          </p:cNvCxnSpPr>
          <p:nvPr/>
        </p:nvCxnSpPr>
        <p:spPr>
          <a:xfrm>
            <a:off x="7928105" y="1088773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72DD1011-C8A6-A092-F9B4-539EDA6EF1BA}"/>
              </a:ext>
            </a:extLst>
          </p:cNvPr>
          <p:cNvCxnSpPr>
            <a:cxnSpLocks/>
            <a:stCxn id="16" idx="3"/>
            <a:endCxn id="17" idx="1"/>
          </p:cNvCxnSpPr>
          <p:nvPr/>
        </p:nvCxnSpPr>
        <p:spPr>
          <a:xfrm flipV="1">
            <a:off x="8612222" y="1087686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5FD3F861-AE03-38AE-6AA7-C3C32C21706F}"/>
              </a:ext>
            </a:extLst>
          </p:cNvPr>
          <p:cNvCxnSpPr>
            <a:cxnSpLocks/>
            <a:stCxn id="17" idx="3"/>
            <a:endCxn id="18" idx="1"/>
          </p:cNvCxnSpPr>
          <p:nvPr/>
        </p:nvCxnSpPr>
        <p:spPr>
          <a:xfrm>
            <a:off x="9296339" y="1087686"/>
            <a:ext cx="14825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D47434C-6512-52A4-309B-80B4AC725CCB}"/>
              </a:ext>
            </a:extLst>
          </p:cNvPr>
          <p:cNvCxnSpPr>
            <a:cxnSpLocks/>
            <a:stCxn id="18" idx="3"/>
            <a:endCxn id="19" idx="1"/>
          </p:cNvCxnSpPr>
          <p:nvPr/>
        </p:nvCxnSpPr>
        <p:spPr>
          <a:xfrm flipV="1">
            <a:off x="9980455" y="1086600"/>
            <a:ext cx="148256" cy="1086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945BC06-2081-AD77-E3A9-584A9B387F24}"/>
              </a:ext>
            </a:extLst>
          </p:cNvPr>
          <p:cNvCxnSpPr>
            <a:cxnSpLocks/>
            <a:stCxn id="19" idx="3"/>
            <a:endCxn id="20" idx="1"/>
          </p:cNvCxnSpPr>
          <p:nvPr/>
        </p:nvCxnSpPr>
        <p:spPr>
          <a:xfrm>
            <a:off x="10664572" y="1086600"/>
            <a:ext cx="148256" cy="217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Arrow: Right 25">
            <a:extLst>
              <a:ext uri="{FF2B5EF4-FFF2-40B4-BE49-F238E27FC236}">
                <a16:creationId xmlns:a16="http://schemas.microsoft.com/office/drawing/2014/main" id="{367EBF4C-B889-CB8C-99C6-6643DC14546A}"/>
              </a:ext>
            </a:extLst>
          </p:cNvPr>
          <p:cNvSpPr/>
          <p:nvPr/>
        </p:nvSpPr>
        <p:spPr>
          <a:xfrm rot="5400000">
            <a:off x="9287132" y="507055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7" name="Table 26">
            <a:extLst>
              <a:ext uri="{FF2B5EF4-FFF2-40B4-BE49-F238E27FC236}">
                <a16:creationId xmlns:a16="http://schemas.microsoft.com/office/drawing/2014/main" id="{CDCB5498-432D-7560-B9FF-C9904227CD4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1440349"/>
              </p:ext>
            </p:extLst>
          </p:nvPr>
        </p:nvGraphicFramePr>
        <p:xfrm>
          <a:off x="7392243" y="1723946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75B9B21A-511B-6184-6872-9D7D379D6D0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42013458"/>
              </p:ext>
            </p:extLst>
          </p:nvPr>
        </p:nvGraphicFramePr>
        <p:xfrm>
          <a:off x="8076360" y="1722859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CAD48454-6495-F283-3007-83FE6EA509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39620577"/>
              </p:ext>
            </p:extLst>
          </p:nvPr>
        </p:nvGraphicFramePr>
        <p:xfrm>
          <a:off x="9438252" y="1723946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graphicFrame>
        <p:nvGraphicFramePr>
          <p:cNvPr id="30" name="Table 29">
            <a:extLst>
              <a:ext uri="{FF2B5EF4-FFF2-40B4-BE49-F238E27FC236}">
                <a16:creationId xmlns:a16="http://schemas.microsoft.com/office/drawing/2014/main" id="{36590896-EA22-BB59-4364-BF23CD0342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969132"/>
              </p:ext>
            </p:extLst>
          </p:nvPr>
        </p:nvGraphicFramePr>
        <p:xfrm>
          <a:off x="8760478" y="1723946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75689ADF-15BB-70C8-3D8E-7FB2FC32EC4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8163083"/>
              </p:ext>
            </p:extLst>
          </p:nvPr>
        </p:nvGraphicFramePr>
        <p:xfrm>
          <a:off x="10126772" y="1723946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72B10704-2298-F370-B862-218C1F47923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21927"/>
              </p:ext>
            </p:extLst>
          </p:nvPr>
        </p:nvGraphicFramePr>
        <p:xfrm>
          <a:off x="10812829" y="1723946"/>
          <a:ext cx="535861" cy="2489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1">
                  <a:extLst>
                    <a:ext uri="{9D8B030D-6E8A-4147-A177-3AD203B41FA5}">
                      <a16:colId xmlns:a16="http://schemas.microsoft.com/office/drawing/2014/main" val="1309384325"/>
                    </a:ext>
                  </a:extLst>
                </a:gridCol>
              </a:tblGrid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966515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5302337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61808608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411246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89862384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01320922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5615709"/>
                  </a:ext>
                </a:extLst>
              </a:tr>
              <a:tr h="311225"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02614374"/>
                  </a:ext>
                </a:extLst>
              </a:tr>
            </a:tbl>
          </a:graphicData>
        </a:graphic>
      </p:graphicFrame>
      <p:sp>
        <p:nvSpPr>
          <p:cNvPr id="33" name="Arrow: Right 32">
            <a:extLst>
              <a:ext uri="{FF2B5EF4-FFF2-40B4-BE49-F238E27FC236}">
                <a16:creationId xmlns:a16="http://schemas.microsoft.com/office/drawing/2014/main" id="{B69AA067-0315-5570-A39F-E4356FBF54EE}"/>
              </a:ext>
            </a:extLst>
          </p:cNvPr>
          <p:cNvSpPr/>
          <p:nvPr/>
        </p:nvSpPr>
        <p:spPr>
          <a:xfrm rot="5400000">
            <a:off x="9283013" y="1326064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34" name="Table 34">
            <a:extLst>
              <a:ext uri="{FF2B5EF4-FFF2-40B4-BE49-F238E27FC236}">
                <a16:creationId xmlns:a16="http://schemas.microsoft.com/office/drawing/2014/main" id="{812E722B-1C80-BF02-3A8E-716B30789C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49725116"/>
              </p:ext>
            </p:extLst>
          </p:nvPr>
        </p:nvGraphicFramePr>
        <p:xfrm>
          <a:off x="7392244" y="4701566"/>
          <a:ext cx="535860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0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0.85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0.55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CBCDB911-2B80-24C3-F615-D768FFA8B2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13505961"/>
              </p:ext>
            </p:extLst>
          </p:nvPr>
        </p:nvGraphicFramePr>
        <p:xfrm>
          <a:off x="8076361" y="4701566"/>
          <a:ext cx="535860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0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0.39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BE1B0630-B7E7-4F8A-D9C2-DA2914015F1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3023502"/>
              </p:ext>
            </p:extLst>
          </p:nvPr>
        </p:nvGraphicFramePr>
        <p:xfrm>
          <a:off x="8760478" y="4701566"/>
          <a:ext cx="535860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0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0.52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0.56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0BD918CE-1CB2-D07E-F6BC-481A69C1031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0265936"/>
              </p:ext>
            </p:extLst>
          </p:nvPr>
        </p:nvGraphicFramePr>
        <p:xfrm>
          <a:off x="9448007" y="4701566"/>
          <a:ext cx="526106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26106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0.63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0.61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0.45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EA1CBC37-8813-E61B-112D-3FDBC35B1F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00424760"/>
              </p:ext>
            </p:extLst>
          </p:nvPr>
        </p:nvGraphicFramePr>
        <p:xfrm>
          <a:off x="10125782" y="4701566"/>
          <a:ext cx="535860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35860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0.53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1B293FA4-F3CB-0763-50E3-51404761AA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08925652"/>
              </p:ext>
            </p:extLst>
          </p:nvPr>
        </p:nvGraphicFramePr>
        <p:xfrm>
          <a:off x="10812829" y="4701566"/>
          <a:ext cx="550100" cy="15576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550100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0.84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11528">
                <a:tc>
                  <a:txBody>
                    <a:bodyPr/>
                    <a:lstStyle/>
                    <a:p>
                      <a:r>
                        <a:rPr lang="en-US" sz="1200" b="1" dirty="0">
                          <a:latin typeface="Consolas" panose="020B0609020204030204" pitchFamily="49" charset="0"/>
                        </a:rPr>
                        <a:t>0.51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565F776E-2508-D594-BAF7-9DD444DB7F2D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>
            <a:off x="7928104" y="5480386"/>
            <a:ext cx="14825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1217B588-5927-003B-4E37-FB481E4D7157}"/>
              </a:ext>
            </a:extLst>
          </p:cNvPr>
          <p:cNvCxnSpPr>
            <a:cxnSpLocks/>
            <a:stCxn id="35" idx="3"/>
            <a:endCxn id="36" idx="1"/>
          </p:cNvCxnSpPr>
          <p:nvPr/>
        </p:nvCxnSpPr>
        <p:spPr>
          <a:xfrm>
            <a:off x="8612221" y="5480386"/>
            <a:ext cx="14825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A66B7EF3-4DFD-8C11-03D0-7E489D711F7A}"/>
              </a:ext>
            </a:extLst>
          </p:cNvPr>
          <p:cNvCxnSpPr>
            <a:cxnSpLocks/>
            <a:stCxn id="36" idx="3"/>
            <a:endCxn id="37" idx="1"/>
          </p:cNvCxnSpPr>
          <p:nvPr/>
        </p:nvCxnSpPr>
        <p:spPr>
          <a:xfrm>
            <a:off x="9296338" y="5480386"/>
            <a:ext cx="15166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3D862DA6-1D2C-7CD7-A4D2-745B59864837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9974113" y="5480386"/>
            <a:ext cx="15166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25A2F49B-6A15-726B-9470-F1DF3029CD87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>
            <a:off x="10661642" y="5480386"/>
            <a:ext cx="1511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4" name="Arrow: Right 63">
            <a:extLst>
              <a:ext uri="{FF2B5EF4-FFF2-40B4-BE49-F238E27FC236}">
                <a16:creationId xmlns:a16="http://schemas.microsoft.com/office/drawing/2014/main" id="{26AC5181-4FD3-DFF7-5225-E546F957938D}"/>
              </a:ext>
            </a:extLst>
          </p:cNvPr>
          <p:cNvSpPr/>
          <p:nvPr/>
        </p:nvSpPr>
        <p:spPr>
          <a:xfrm rot="5400000">
            <a:off x="9283013" y="4298590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EEDD68CF-CB99-7034-12B6-53CF1AD6105D}"/>
              </a:ext>
            </a:extLst>
          </p:cNvPr>
          <p:cNvCxnSpPr>
            <a:cxnSpLocks/>
            <a:stCxn id="27" idx="3"/>
            <a:endCxn id="28" idx="1"/>
          </p:cNvCxnSpPr>
          <p:nvPr/>
        </p:nvCxnSpPr>
        <p:spPr>
          <a:xfrm flipV="1">
            <a:off x="7928104" y="2967759"/>
            <a:ext cx="148256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Arrow Connector 67">
            <a:extLst>
              <a:ext uri="{FF2B5EF4-FFF2-40B4-BE49-F238E27FC236}">
                <a16:creationId xmlns:a16="http://schemas.microsoft.com/office/drawing/2014/main" id="{BE983C30-6213-B6CE-D5C8-54D4ED75C461}"/>
              </a:ext>
            </a:extLst>
          </p:cNvPr>
          <p:cNvCxnSpPr>
            <a:cxnSpLocks/>
            <a:stCxn id="28" idx="3"/>
            <a:endCxn id="30" idx="1"/>
          </p:cNvCxnSpPr>
          <p:nvPr/>
        </p:nvCxnSpPr>
        <p:spPr>
          <a:xfrm>
            <a:off x="8612221" y="2967759"/>
            <a:ext cx="148257" cy="108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>
            <a:extLst>
              <a:ext uri="{FF2B5EF4-FFF2-40B4-BE49-F238E27FC236}">
                <a16:creationId xmlns:a16="http://schemas.microsoft.com/office/drawing/2014/main" id="{629911D3-F601-2764-0DB6-7E7D4A97257E}"/>
              </a:ext>
            </a:extLst>
          </p:cNvPr>
          <p:cNvCxnSpPr>
            <a:cxnSpLocks/>
            <a:stCxn id="30" idx="3"/>
            <a:endCxn id="29" idx="1"/>
          </p:cNvCxnSpPr>
          <p:nvPr/>
        </p:nvCxnSpPr>
        <p:spPr>
          <a:xfrm>
            <a:off x="9296339" y="2968846"/>
            <a:ext cx="14191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Arrow Connector 73">
            <a:extLst>
              <a:ext uri="{FF2B5EF4-FFF2-40B4-BE49-F238E27FC236}">
                <a16:creationId xmlns:a16="http://schemas.microsoft.com/office/drawing/2014/main" id="{7CF4D13F-D114-9267-E495-5C930FAB120B}"/>
              </a:ext>
            </a:extLst>
          </p:cNvPr>
          <p:cNvCxnSpPr>
            <a:cxnSpLocks/>
            <a:stCxn id="29" idx="3"/>
            <a:endCxn id="31" idx="1"/>
          </p:cNvCxnSpPr>
          <p:nvPr/>
        </p:nvCxnSpPr>
        <p:spPr>
          <a:xfrm>
            <a:off x="9974113" y="2968846"/>
            <a:ext cx="152659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Arrow Connector 76">
            <a:extLst>
              <a:ext uri="{FF2B5EF4-FFF2-40B4-BE49-F238E27FC236}">
                <a16:creationId xmlns:a16="http://schemas.microsoft.com/office/drawing/2014/main" id="{270442AA-EB9E-C626-4E4C-9DBD8F4C423C}"/>
              </a:ext>
            </a:extLst>
          </p:cNvPr>
          <p:cNvCxnSpPr>
            <a:cxnSpLocks/>
            <a:stCxn id="31" idx="3"/>
            <a:endCxn id="32" idx="1"/>
          </p:cNvCxnSpPr>
          <p:nvPr/>
        </p:nvCxnSpPr>
        <p:spPr>
          <a:xfrm>
            <a:off x="10662633" y="2968846"/>
            <a:ext cx="15019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TextBox 80">
            <a:extLst>
              <a:ext uri="{FF2B5EF4-FFF2-40B4-BE49-F238E27FC236}">
                <a16:creationId xmlns:a16="http://schemas.microsoft.com/office/drawing/2014/main" id="{E005380A-D3B8-272C-0182-23FA77DB2DAE}"/>
              </a:ext>
            </a:extLst>
          </p:cNvPr>
          <p:cNvSpPr txBox="1"/>
          <p:nvPr/>
        </p:nvSpPr>
        <p:spPr>
          <a:xfrm>
            <a:off x="9577484" y="1296801"/>
            <a:ext cx="188109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One hot encoding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2C4BD7BD-659A-8C5D-7EA2-812BAE0025BF}"/>
              </a:ext>
            </a:extLst>
          </p:cNvPr>
          <p:cNvSpPr txBox="1"/>
          <p:nvPr/>
        </p:nvSpPr>
        <p:spPr>
          <a:xfrm>
            <a:off x="9577484" y="4270443"/>
            <a:ext cx="24550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Shallow neural network</a:t>
            </a:r>
          </a:p>
        </p:txBody>
      </p:sp>
      <p:sp>
        <p:nvSpPr>
          <p:cNvPr id="83" name="Speech Bubble: Oval 82">
            <a:extLst>
              <a:ext uri="{FF2B5EF4-FFF2-40B4-BE49-F238E27FC236}">
                <a16:creationId xmlns:a16="http://schemas.microsoft.com/office/drawing/2014/main" id="{9D84289B-D55A-AD92-320D-822554030119}"/>
              </a:ext>
            </a:extLst>
          </p:cNvPr>
          <p:cNvSpPr/>
          <p:nvPr/>
        </p:nvSpPr>
        <p:spPr>
          <a:xfrm>
            <a:off x="6471410" y="2546400"/>
            <a:ext cx="981168" cy="555476"/>
          </a:xfrm>
          <a:prstGeom prst="wedgeEllipseCallout">
            <a:avLst>
              <a:gd name="adj1" fmla="val 51969"/>
              <a:gd name="adj2" fmla="val 47115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124 </a:t>
            </a:r>
          </a:p>
        </p:txBody>
      </p:sp>
      <p:sp>
        <p:nvSpPr>
          <p:cNvPr id="84" name="Speech Bubble: Oval 83">
            <a:extLst>
              <a:ext uri="{FF2B5EF4-FFF2-40B4-BE49-F238E27FC236}">
                <a16:creationId xmlns:a16="http://schemas.microsoft.com/office/drawing/2014/main" id="{4A4CEF99-415C-4F75-A4A4-DF62BAD60B53}"/>
              </a:ext>
            </a:extLst>
          </p:cNvPr>
          <p:cNvSpPr/>
          <p:nvPr/>
        </p:nvSpPr>
        <p:spPr>
          <a:xfrm>
            <a:off x="7169589" y="1597180"/>
            <a:ext cx="981168" cy="555476"/>
          </a:xfrm>
          <a:prstGeom prst="wedgeEllipseCallout">
            <a:avLst>
              <a:gd name="adj1" fmla="val 51969"/>
              <a:gd name="adj2" fmla="val 47115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1 </a:t>
            </a:r>
          </a:p>
        </p:txBody>
      </p:sp>
      <p:sp>
        <p:nvSpPr>
          <p:cNvPr id="85" name="Speech Bubble: Oval 84">
            <a:extLst>
              <a:ext uri="{FF2B5EF4-FFF2-40B4-BE49-F238E27FC236}">
                <a16:creationId xmlns:a16="http://schemas.microsoft.com/office/drawing/2014/main" id="{BAC501DE-0290-00CB-5F4C-CAB0F2A75EE4}"/>
              </a:ext>
            </a:extLst>
          </p:cNvPr>
          <p:cNvSpPr/>
          <p:nvPr/>
        </p:nvSpPr>
        <p:spPr>
          <a:xfrm>
            <a:off x="7899685" y="2582452"/>
            <a:ext cx="981168" cy="555476"/>
          </a:xfrm>
          <a:prstGeom prst="wedgeEllipseCallout">
            <a:avLst>
              <a:gd name="adj1" fmla="val 51969"/>
              <a:gd name="adj2" fmla="val 47115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234 </a:t>
            </a:r>
          </a:p>
        </p:txBody>
      </p:sp>
      <p:sp>
        <p:nvSpPr>
          <p:cNvPr id="86" name="Speech Bubble: Oval 85">
            <a:extLst>
              <a:ext uri="{FF2B5EF4-FFF2-40B4-BE49-F238E27FC236}">
                <a16:creationId xmlns:a16="http://schemas.microsoft.com/office/drawing/2014/main" id="{583E3A01-0402-2503-0A95-349EEE365A8E}"/>
              </a:ext>
            </a:extLst>
          </p:cNvPr>
          <p:cNvSpPr/>
          <p:nvPr/>
        </p:nvSpPr>
        <p:spPr>
          <a:xfrm>
            <a:off x="11117947" y="1881483"/>
            <a:ext cx="981168" cy="555476"/>
          </a:xfrm>
          <a:prstGeom prst="wedgeEllipseCallout">
            <a:avLst>
              <a:gd name="adj1" fmla="val -39484"/>
              <a:gd name="adj2" fmla="val 60961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2 </a:t>
            </a:r>
          </a:p>
        </p:txBody>
      </p:sp>
      <p:sp>
        <p:nvSpPr>
          <p:cNvPr id="87" name="Speech Bubble: Oval 86">
            <a:extLst>
              <a:ext uri="{FF2B5EF4-FFF2-40B4-BE49-F238E27FC236}">
                <a16:creationId xmlns:a16="http://schemas.microsoft.com/office/drawing/2014/main" id="{07FBE615-0BFF-F7C8-9263-54B60C923D72}"/>
              </a:ext>
            </a:extLst>
          </p:cNvPr>
          <p:cNvSpPr/>
          <p:nvPr/>
        </p:nvSpPr>
        <p:spPr>
          <a:xfrm>
            <a:off x="9713227" y="2163982"/>
            <a:ext cx="981168" cy="555476"/>
          </a:xfrm>
          <a:prstGeom prst="wedgeEllipseCallout">
            <a:avLst>
              <a:gd name="adj1" fmla="val -39484"/>
              <a:gd name="adj2" fmla="val 60961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6 </a:t>
            </a:r>
          </a:p>
        </p:txBody>
      </p:sp>
      <p:sp>
        <p:nvSpPr>
          <p:cNvPr id="88" name="Speech Bubble: Oval 87">
            <a:extLst>
              <a:ext uri="{FF2B5EF4-FFF2-40B4-BE49-F238E27FC236}">
                <a16:creationId xmlns:a16="http://schemas.microsoft.com/office/drawing/2014/main" id="{F6EEC59A-E0B1-975C-D074-3D950E22942E}"/>
              </a:ext>
            </a:extLst>
          </p:cNvPr>
          <p:cNvSpPr/>
          <p:nvPr/>
        </p:nvSpPr>
        <p:spPr>
          <a:xfrm>
            <a:off x="10393712" y="2798225"/>
            <a:ext cx="981168" cy="555476"/>
          </a:xfrm>
          <a:prstGeom prst="wedgeEllipseCallout">
            <a:avLst>
              <a:gd name="adj1" fmla="val -39484"/>
              <a:gd name="adj2" fmla="val 60961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/>
              <a:t>Item 6845 </a:t>
            </a:r>
          </a:p>
        </p:txBody>
      </p:sp>
    </p:spTree>
    <p:extLst>
      <p:ext uri="{BB962C8B-B14F-4D97-AF65-F5344CB8AC3E}">
        <p14:creationId xmlns:p14="http://schemas.microsoft.com/office/powerpoint/2010/main" val="19571523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64" grpId="0" animBg="1"/>
      <p:bldP spid="81" grpId="0"/>
      <p:bldP spid="82" grpId="0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672B52-46B4-FE32-B05A-1399616DEF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Outputs in Text-to-Text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D60D9BA-DEA1-FA52-B75F-336A04EE175A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 dirty="0"/>
          </a:p>
          <a:p>
            <a:endParaRPr lang="en-US" dirty="0"/>
          </a:p>
          <a:p>
            <a:r>
              <a:rPr lang="en-US" dirty="0"/>
              <a:t>The output is, of course, a sequence of tokens</a:t>
            </a:r>
          </a:p>
          <a:p>
            <a:r>
              <a:rPr lang="en-US" dirty="0"/>
              <a:t>But how a model can output such a sequence?</a:t>
            </a:r>
          </a:p>
          <a:p>
            <a:pPr lvl="1"/>
            <a:r>
              <a:rPr lang="en-US" dirty="0"/>
              <a:t>Similar to inputs, an AI model can only output numbers</a:t>
            </a:r>
          </a:p>
          <a:p>
            <a:pPr lvl="1"/>
            <a:r>
              <a:rPr lang="en-US" dirty="0"/>
              <a:t>Furthermore, text-to-text models must output a sequence of tokens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marL="457200" indent="-457200"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The model outputs </a:t>
            </a:r>
            <a:r>
              <a:rPr lang="en-US" b="1" dirty="0">
                <a:sym typeface="Wingdings" panose="05000000000000000000" pitchFamily="2" charset="2"/>
              </a:rPr>
              <a:t>one token at a time</a:t>
            </a:r>
          </a:p>
          <a:p>
            <a:pPr marL="822960" lvl="2" indent="-365760">
              <a:buFont typeface="Wingdings" panose="05000000000000000000" pitchFamily="2" charset="2"/>
              <a:buChar char="è"/>
            </a:pPr>
            <a:r>
              <a:rPr lang="en-US" sz="2400" dirty="0">
                <a:sym typeface="Wingdings" panose="05000000000000000000" pitchFamily="2" charset="2"/>
              </a:rPr>
              <a:t>The model </a:t>
            </a:r>
            <a:r>
              <a:rPr lang="en-US" sz="2400" b="1" dirty="0">
                <a:sym typeface="Wingdings" panose="05000000000000000000" pitchFamily="2" charset="2"/>
              </a:rPr>
              <a:t>uses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b="1" dirty="0">
                <a:sym typeface="Wingdings" panose="05000000000000000000" pitchFamily="2" charset="2"/>
              </a:rPr>
              <a:t>the</a:t>
            </a:r>
            <a:r>
              <a:rPr lang="en-US" sz="2400" dirty="0">
                <a:sym typeface="Wingdings" panose="05000000000000000000" pitchFamily="2" charset="2"/>
              </a:rPr>
              <a:t> </a:t>
            </a:r>
            <a:r>
              <a:rPr lang="en-US" sz="2400" b="1" dirty="0">
                <a:sym typeface="Wingdings" panose="05000000000000000000" pitchFamily="2" charset="2"/>
              </a:rPr>
              <a:t>input sequence and the tokens in the current output </a:t>
            </a:r>
            <a:r>
              <a:rPr lang="en-US" sz="2400" dirty="0">
                <a:sym typeface="Wingdings" panose="05000000000000000000" pitchFamily="2" charset="2"/>
              </a:rPr>
              <a:t>to </a:t>
            </a:r>
            <a:r>
              <a:rPr lang="en-US" sz="2400" b="1" dirty="0">
                <a:sym typeface="Wingdings" panose="05000000000000000000" pitchFamily="2" charset="2"/>
              </a:rPr>
              <a:t>predict the next token in the output</a:t>
            </a:r>
          </a:p>
          <a:p>
            <a:pPr marL="822960" lvl="2" indent="-365760">
              <a:buFont typeface="Wingdings" panose="05000000000000000000" pitchFamily="2" charset="2"/>
              <a:buChar char="è"/>
            </a:pPr>
            <a:r>
              <a:rPr lang="en-US" sz="2400" dirty="0">
                <a:sym typeface="Wingdings" panose="05000000000000000000" pitchFamily="2" charset="2"/>
              </a:rPr>
              <a:t>This process is called </a:t>
            </a:r>
            <a:r>
              <a:rPr lang="en-US" sz="2400" b="1" dirty="0">
                <a:sym typeface="Wingdings" panose="05000000000000000000" pitchFamily="2" charset="2"/>
              </a:rPr>
              <a:t>autoregressive text generation</a:t>
            </a:r>
            <a:endParaRPr lang="en-US" b="1" dirty="0"/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963AB88D-CEB2-98FA-C496-5BCFB47B0D7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3425" y="1126025"/>
            <a:ext cx="9050725" cy="5621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7734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23A2B6-2F0E-89EB-0454-61338BE37F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Autoregressive Text Generation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0B8EA1-8F2F-33F8-F81E-86800899D30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49149" y="908093"/>
            <a:ext cx="4094948" cy="5221539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sz="2000" dirty="0"/>
              <a:t>Start from the input sequence, generate the first token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Use the input and first token, generate the second token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Use the input and first and second tokens, generated the third token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2000" dirty="0"/>
              <a:t>Repeatedly use the input and tokens in the current output to generate the next token</a:t>
            </a:r>
          </a:p>
          <a:p>
            <a:pPr marL="548640" indent="0">
              <a:buNone/>
            </a:pPr>
            <a:r>
              <a:rPr lang="en-US" sz="2000" dirty="0"/>
              <a:t>Until reaching a special token indicating the end of the output</a:t>
            </a:r>
          </a:p>
          <a:p>
            <a:pPr lvl="1"/>
            <a:r>
              <a:rPr lang="en-US" sz="2000" dirty="0"/>
              <a:t>Or until the maximum output length is reached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1D48CEB7-FB8D-4321-A6A9-65F3BDD2BF16}"/>
              </a:ext>
            </a:extLst>
          </p:cNvPr>
          <p:cNvSpPr/>
          <p:nvPr/>
        </p:nvSpPr>
        <p:spPr>
          <a:xfrm>
            <a:off x="5281319" y="101800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4E840FF-6CE3-33E2-BED5-33A94B217364}"/>
              </a:ext>
            </a:extLst>
          </p:cNvPr>
          <p:cNvSpPr/>
          <p:nvPr/>
        </p:nvSpPr>
        <p:spPr>
          <a:xfrm>
            <a:off x="5993527" y="101800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67E3CC4F-A2FD-1E57-73AD-055812FAC386}"/>
              </a:ext>
            </a:extLst>
          </p:cNvPr>
          <p:cNvSpPr/>
          <p:nvPr/>
        </p:nvSpPr>
        <p:spPr>
          <a:xfrm>
            <a:off x="6705735" y="101691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FD05C2-8CE9-4B92-4318-B21A00244BA4}"/>
              </a:ext>
            </a:extLst>
          </p:cNvPr>
          <p:cNvSpPr/>
          <p:nvPr/>
        </p:nvSpPr>
        <p:spPr>
          <a:xfrm>
            <a:off x="7417943" y="101691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60A90CB-1561-8784-5BE6-A0B12F83F7BA}"/>
              </a:ext>
            </a:extLst>
          </p:cNvPr>
          <p:cNvSpPr/>
          <p:nvPr/>
        </p:nvSpPr>
        <p:spPr>
          <a:xfrm>
            <a:off x="8130151" y="101581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11B928C-C2CD-439D-8E9D-323897265717}"/>
              </a:ext>
            </a:extLst>
          </p:cNvPr>
          <p:cNvSpPr/>
          <p:nvPr/>
        </p:nvSpPr>
        <p:spPr>
          <a:xfrm>
            <a:off x="8842359" y="101800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079FD7DE-21B7-A68E-F6F6-F8A0F7E74764}"/>
              </a:ext>
            </a:extLst>
          </p:cNvPr>
          <p:cNvCxnSpPr>
            <a:stCxn id="4" idx="3"/>
            <a:endCxn id="5" idx="1"/>
          </p:cNvCxnSpPr>
          <p:nvPr/>
        </p:nvCxnSpPr>
        <p:spPr>
          <a:xfrm>
            <a:off x="5821292" y="1175728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A9B0411F-6F82-AC19-7C27-D83EF990F0F8}"/>
              </a:ext>
            </a:extLst>
          </p:cNvPr>
          <p:cNvCxnSpPr>
            <a:cxnSpLocks/>
            <a:stCxn id="5" idx="3"/>
            <a:endCxn id="6" idx="1"/>
          </p:cNvCxnSpPr>
          <p:nvPr/>
        </p:nvCxnSpPr>
        <p:spPr>
          <a:xfrm flipV="1">
            <a:off x="6533500" y="1174633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EAD3ACFE-C4D3-C883-9180-60024C5C92AF}"/>
              </a:ext>
            </a:extLst>
          </p:cNvPr>
          <p:cNvCxnSpPr>
            <a:cxnSpLocks/>
            <a:stCxn id="6" idx="3"/>
            <a:endCxn id="7" idx="1"/>
          </p:cNvCxnSpPr>
          <p:nvPr/>
        </p:nvCxnSpPr>
        <p:spPr>
          <a:xfrm>
            <a:off x="7245708" y="1174633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7C0226F2-D5D7-6732-6C9C-A72E690A22FE}"/>
              </a:ext>
            </a:extLst>
          </p:cNvPr>
          <p:cNvCxnSpPr>
            <a:cxnSpLocks/>
            <a:stCxn id="7" idx="3"/>
            <a:endCxn id="8" idx="1"/>
          </p:cNvCxnSpPr>
          <p:nvPr/>
        </p:nvCxnSpPr>
        <p:spPr>
          <a:xfrm flipV="1">
            <a:off x="7957916" y="1173538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EE0B66F1-7151-90B7-AC5D-0A9E4F336611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8670124" y="1173538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Arrow: Right 21">
            <a:extLst>
              <a:ext uri="{FF2B5EF4-FFF2-40B4-BE49-F238E27FC236}">
                <a16:creationId xmlns:a16="http://schemas.microsoft.com/office/drawing/2014/main" id="{801B5666-EA91-79CD-25CC-2FEF74EFD49B}"/>
              </a:ext>
            </a:extLst>
          </p:cNvPr>
          <p:cNvSpPr/>
          <p:nvPr/>
        </p:nvSpPr>
        <p:spPr>
          <a:xfrm>
            <a:off x="9554567" y="1020281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1EF1EFB6-074A-82AD-332F-D28FFB104148}"/>
              </a:ext>
            </a:extLst>
          </p:cNvPr>
          <p:cNvSpPr/>
          <p:nvPr/>
        </p:nvSpPr>
        <p:spPr>
          <a:xfrm>
            <a:off x="9924089" y="808924"/>
            <a:ext cx="609825" cy="7356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24" name="Arrow: Right 23">
            <a:extLst>
              <a:ext uri="{FF2B5EF4-FFF2-40B4-BE49-F238E27FC236}">
                <a16:creationId xmlns:a16="http://schemas.microsoft.com/office/drawing/2014/main" id="{07793A6B-1F83-7B7F-2D6A-6152738A6D95}"/>
              </a:ext>
            </a:extLst>
          </p:cNvPr>
          <p:cNvSpPr/>
          <p:nvPr/>
        </p:nvSpPr>
        <p:spPr>
          <a:xfrm>
            <a:off x="10709888" y="1015817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04EE1DD5-FC06-D5CB-1A99-E2BA705E62FE}"/>
              </a:ext>
            </a:extLst>
          </p:cNvPr>
          <p:cNvSpPr/>
          <p:nvPr/>
        </p:nvSpPr>
        <p:spPr>
          <a:xfrm>
            <a:off x="11083149" y="988924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4EE2EB27-B3E6-AED1-4F70-04C92BF4F89C}"/>
              </a:ext>
            </a:extLst>
          </p:cNvPr>
          <p:cNvSpPr/>
          <p:nvPr/>
        </p:nvSpPr>
        <p:spPr>
          <a:xfrm>
            <a:off x="5283489" y="1927369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BFF93739-74D1-3EEC-397D-C129AF352200}"/>
              </a:ext>
            </a:extLst>
          </p:cNvPr>
          <p:cNvSpPr/>
          <p:nvPr/>
        </p:nvSpPr>
        <p:spPr>
          <a:xfrm>
            <a:off x="5995697" y="1927369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7A5DF92A-7060-1EC4-D0B6-B5BD2B836D29}"/>
              </a:ext>
            </a:extLst>
          </p:cNvPr>
          <p:cNvSpPr/>
          <p:nvPr/>
        </p:nvSpPr>
        <p:spPr>
          <a:xfrm>
            <a:off x="6707905" y="1926274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51483407-3EC3-CA0C-937B-4BB277E2D53E}"/>
              </a:ext>
            </a:extLst>
          </p:cNvPr>
          <p:cNvSpPr/>
          <p:nvPr/>
        </p:nvSpPr>
        <p:spPr>
          <a:xfrm>
            <a:off x="7420113" y="1926274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AE63E1A0-5B80-A900-6519-B13F8D4720CF}"/>
              </a:ext>
            </a:extLst>
          </p:cNvPr>
          <p:cNvSpPr/>
          <p:nvPr/>
        </p:nvSpPr>
        <p:spPr>
          <a:xfrm>
            <a:off x="8132321" y="1925179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CC1BC7A7-F2E1-A31F-0206-4030F4C086EA}"/>
              </a:ext>
            </a:extLst>
          </p:cNvPr>
          <p:cNvSpPr/>
          <p:nvPr/>
        </p:nvSpPr>
        <p:spPr>
          <a:xfrm>
            <a:off x="8844529" y="1927369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45" name="Straight Arrow Connector 44">
            <a:extLst>
              <a:ext uri="{FF2B5EF4-FFF2-40B4-BE49-F238E27FC236}">
                <a16:creationId xmlns:a16="http://schemas.microsoft.com/office/drawing/2014/main" id="{B9656C6A-6217-B845-19A5-D323376BF068}"/>
              </a:ext>
            </a:extLst>
          </p:cNvPr>
          <p:cNvCxnSpPr>
            <a:stCxn id="39" idx="3"/>
            <a:endCxn id="40" idx="1"/>
          </p:cNvCxnSpPr>
          <p:nvPr/>
        </p:nvCxnSpPr>
        <p:spPr>
          <a:xfrm>
            <a:off x="5823462" y="2085090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87325578-215E-C0DA-E5CC-CE264C0089DC}"/>
              </a:ext>
            </a:extLst>
          </p:cNvPr>
          <p:cNvCxnSpPr>
            <a:cxnSpLocks/>
            <a:stCxn id="40" idx="3"/>
            <a:endCxn id="41" idx="1"/>
          </p:cNvCxnSpPr>
          <p:nvPr/>
        </p:nvCxnSpPr>
        <p:spPr>
          <a:xfrm flipV="1">
            <a:off x="6535670" y="2083995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CF97604E-0803-8A05-19D2-581502F1008B}"/>
              </a:ext>
            </a:extLst>
          </p:cNvPr>
          <p:cNvCxnSpPr>
            <a:cxnSpLocks/>
            <a:stCxn id="41" idx="3"/>
            <a:endCxn id="42" idx="1"/>
          </p:cNvCxnSpPr>
          <p:nvPr/>
        </p:nvCxnSpPr>
        <p:spPr>
          <a:xfrm>
            <a:off x="7247878" y="2083995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>
            <a:extLst>
              <a:ext uri="{FF2B5EF4-FFF2-40B4-BE49-F238E27FC236}">
                <a16:creationId xmlns:a16="http://schemas.microsoft.com/office/drawing/2014/main" id="{00CBFD7B-D4C5-BD48-F233-2C69310D26A7}"/>
              </a:ext>
            </a:extLst>
          </p:cNvPr>
          <p:cNvCxnSpPr>
            <a:cxnSpLocks/>
            <a:stCxn id="42" idx="3"/>
            <a:endCxn id="43" idx="1"/>
          </p:cNvCxnSpPr>
          <p:nvPr/>
        </p:nvCxnSpPr>
        <p:spPr>
          <a:xfrm flipV="1">
            <a:off x="7960086" y="2082900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7F6E112D-F197-CD99-F614-1D1295740DA9}"/>
              </a:ext>
            </a:extLst>
          </p:cNvPr>
          <p:cNvCxnSpPr>
            <a:cxnSpLocks/>
            <a:stCxn id="43" idx="3"/>
            <a:endCxn id="44" idx="1"/>
          </p:cNvCxnSpPr>
          <p:nvPr/>
        </p:nvCxnSpPr>
        <p:spPr>
          <a:xfrm>
            <a:off x="8672294" y="2082900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0A928107-9DCE-567F-5083-B5036DF873B5}"/>
              </a:ext>
            </a:extLst>
          </p:cNvPr>
          <p:cNvSpPr/>
          <p:nvPr/>
        </p:nvSpPr>
        <p:spPr>
          <a:xfrm>
            <a:off x="9556737" y="2131981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5444740-F546-8324-13A4-D9BED1FD13E7}"/>
              </a:ext>
            </a:extLst>
          </p:cNvPr>
          <p:cNvSpPr/>
          <p:nvPr/>
        </p:nvSpPr>
        <p:spPr>
          <a:xfrm>
            <a:off x="9926259" y="1920785"/>
            <a:ext cx="609825" cy="7356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57D21F8A-A4CF-F98C-D1F9-E5B3EEAA627D}"/>
              </a:ext>
            </a:extLst>
          </p:cNvPr>
          <p:cNvSpPr/>
          <p:nvPr/>
        </p:nvSpPr>
        <p:spPr>
          <a:xfrm>
            <a:off x="10712058" y="2131981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BBF7A709-3087-EA07-EA27-F4CAA70C1EF1}"/>
              </a:ext>
            </a:extLst>
          </p:cNvPr>
          <p:cNvSpPr/>
          <p:nvPr/>
        </p:nvSpPr>
        <p:spPr>
          <a:xfrm>
            <a:off x="8844529" y="2340986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4531C571-CA96-FB26-D351-482C0453063F}"/>
              </a:ext>
            </a:extLst>
          </p:cNvPr>
          <p:cNvSpPr/>
          <p:nvPr/>
        </p:nvSpPr>
        <p:spPr>
          <a:xfrm>
            <a:off x="11084320" y="2131981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9547A3B8-28CE-EB1A-A945-96C2472B8A17}"/>
              </a:ext>
            </a:extLst>
          </p:cNvPr>
          <p:cNvSpPr/>
          <p:nvPr/>
        </p:nvSpPr>
        <p:spPr>
          <a:xfrm>
            <a:off x="5283489" y="3054860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D7400D85-E7EE-50D3-1F93-CF01CDE09F46}"/>
              </a:ext>
            </a:extLst>
          </p:cNvPr>
          <p:cNvSpPr/>
          <p:nvPr/>
        </p:nvSpPr>
        <p:spPr>
          <a:xfrm>
            <a:off x="5995697" y="3054860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E8D08CE4-8A4F-CA04-37E2-1D208E2623CB}"/>
              </a:ext>
            </a:extLst>
          </p:cNvPr>
          <p:cNvSpPr/>
          <p:nvPr/>
        </p:nvSpPr>
        <p:spPr>
          <a:xfrm>
            <a:off x="6707905" y="3053765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DDE6E7BF-CE4E-049D-6B56-DE10C0F57690}"/>
              </a:ext>
            </a:extLst>
          </p:cNvPr>
          <p:cNvSpPr/>
          <p:nvPr/>
        </p:nvSpPr>
        <p:spPr>
          <a:xfrm>
            <a:off x="7420113" y="3053765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C8A9C829-7EED-F6C9-4D38-C2CE2CC63F68}"/>
              </a:ext>
            </a:extLst>
          </p:cNvPr>
          <p:cNvSpPr/>
          <p:nvPr/>
        </p:nvSpPr>
        <p:spPr>
          <a:xfrm>
            <a:off x="8132321" y="3052670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1605A906-6DCE-0330-EC47-46854286F083}"/>
              </a:ext>
            </a:extLst>
          </p:cNvPr>
          <p:cNvSpPr/>
          <p:nvPr/>
        </p:nvSpPr>
        <p:spPr>
          <a:xfrm>
            <a:off x="8844529" y="3054860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62" name="Straight Arrow Connector 61">
            <a:extLst>
              <a:ext uri="{FF2B5EF4-FFF2-40B4-BE49-F238E27FC236}">
                <a16:creationId xmlns:a16="http://schemas.microsoft.com/office/drawing/2014/main" id="{CAD6D962-C77C-01FB-0F1C-47C3AFE5D187}"/>
              </a:ext>
            </a:extLst>
          </p:cNvPr>
          <p:cNvCxnSpPr>
            <a:stCxn id="56" idx="3"/>
            <a:endCxn id="57" idx="1"/>
          </p:cNvCxnSpPr>
          <p:nvPr/>
        </p:nvCxnSpPr>
        <p:spPr>
          <a:xfrm>
            <a:off x="5823462" y="3212581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Arrow Connector 62">
            <a:extLst>
              <a:ext uri="{FF2B5EF4-FFF2-40B4-BE49-F238E27FC236}">
                <a16:creationId xmlns:a16="http://schemas.microsoft.com/office/drawing/2014/main" id="{154D8BDB-2754-0E60-107F-5AF78F883EAA}"/>
              </a:ext>
            </a:extLst>
          </p:cNvPr>
          <p:cNvCxnSpPr>
            <a:cxnSpLocks/>
            <a:stCxn id="57" idx="3"/>
            <a:endCxn id="58" idx="1"/>
          </p:cNvCxnSpPr>
          <p:nvPr/>
        </p:nvCxnSpPr>
        <p:spPr>
          <a:xfrm flipV="1">
            <a:off x="6535670" y="3211486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>
            <a:extLst>
              <a:ext uri="{FF2B5EF4-FFF2-40B4-BE49-F238E27FC236}">
                <a16:creationId xmlns:a16="http://schemas.microsoft.com/office/drawing/2014/main" id="{F64812C5-BD25-7785-99C4-76A33E069904}"/>
              </a:ext>
            </a:extLst>
          </p:cNvPr>
          <p:cNvCxnSpPr>
            <a:cxnSpLocks/>
            <a:stCxn id="58" idx="3"/>
            <a:endCxn id="59" idx="1"/>
          </p:cNvCxnSpPr>
          <p:nvPr/>
        </p:nvCxnSpPr>
        <p:spPr>
          <a:xfrm>
            <a:off x="7247878" y="3211486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>
            <a:extLst>
              <a:ext uri="{FF2B5EF4-FFF2-40B4-BE49-F238E27FC236}">
                <a16:creationId xmlns:a16="http://schemas.microsoft.com/office/drawing/2014/main" id="{46742F77-8CA4-8782-FFA7-2BFE4185CBC3}"/>
              </a:ext>
            </a:extLst>
          </p:cNvPr>
          <p:cNvCxnSpPr>
            <a:cxnSpLocks/>
            <a:stCxn id="59" idx="3"/>
            <a:endCxn id="60" idx="1"/>
          </p:cNvCxnSpPr>
          <p:nvPr/>
        </p:nvCxnSpPr>
        <p:spPr>
          <a:xfrm flipV="1">
            <a:off x="7960086" y="3210391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>
            <a:extLst>
              <a:ext uri="{FF2B5EF4-FFF2-40B4-BE49-F238E27FC236}">
                <a16:creationId xmlns:a16="http://schemas.microsoft.com/office/drawing/2014/main" id="{CA2A9B7C-C549-4322-4330-EDF57CD1DFDC}"/>
              </a:ext>
            </a:extLst>
          </p:cNvPr>
          <p:cNvCxnSpPr>
            <a:cxnSpLocks/>
            <a:stCxn id="60" idx="3"/>
            <a:endCxn id="61" idx="1"/>
          </p:cNvCxnSpPr>
          <p:nvPr/>
        </p:nvCxnSpPr>
        <p:spPr>
          <a:xfrm>
            <a:off x="8672294" y="3210391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Arrow: Right 66">
            <a:extLst>
              <a:ext uri="{FF2B5EF4-FFF2-40B4-BE49-F238E27FC236}">
                <a16:creationId xmlns:a16="http://schemas.microsoft.com/office/drawing/2014/main" id="{7737E85D-05B0-1D99-66BD-7149CA67EE66}"/>
              </a:ext>
            </a:extLst>
          </p:cNvPr>
          <p:cNvSpPr/>
          <p:nvPr/>
        </p:nvSpPr>
        <p:spPr>
          <a:xfrm>
            <a:off x="9556737" y="3259472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2620B38D-3029-76DB-A1ED-86CF65DA0DDF}"/>
              </a:ext>
            </a:extLst>
          </p:cNvPr>
          <p:cNvSpPr/>
          <p:nvPr/>
        </p:nvSpPr>
        <p:spPr>
          <a:xfrm>
            <a:off x="9926259" y="3048276"/>
            <a:ext cx="609825" cy="7356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69" name="Arrow: Right 68">
            <a:extLst>
              <a:ext uri="{FF2B5EF4-FFF2-40B4-BE49-F238E27FC236}">
                <a16:creationId xmlns:a16="http://schemas.microsoft.com/office/drawing/2014/main" id="{D46D0EE2-270B-588D-9620-E7A34F415F99}"/>
              </a:ext>
            </a:extLst>
          </p:cNvPr>
          <p:cNvSpPr/>
          <p:nvPr/>
        </p:nvSpPr>
        <p:spPr>
          <a:xfrm>
            <a:off x="10712058" y="3259472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6A28DFF9-3CDB-DAA9-105D-4C19D609B4B7}"/>
              </a:ext>
            </a:extLst>
          </p:cNvPr>
          <p:cNvSpPr/>
          <p:nvPr/>
        </p:nvSpPr>
        <p:spPr>
          <a:xfrm>
            <a:off x="8132321" y="3468477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414CA35F-BDE8-76CB-C80E-79A5CC5BB292}"/>
              </a:ext>
            </a:extLst>
          </p:cNvPr>
          <p:cNvSpPr/>
          <p:nvPr/>
        </p:nvSpPr>
        <p:spPr>
          <a:xfrm>
            <a:off x="8844529" y="3466287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17FC68F5-008D-B2AA-FB1A-831977F4291C}"/>
              </a:ext>
            </a:extLst>
          </p:cNvPr>
          <p:cNvSpPr/>
          <p:nvPr/>
        </p:nvSpPr>
        <p:spPr>
          <a:xfrm>
            <a:off x="11084320" y="3259472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m</a:t>
            </a:r>
          </a:p>
        </p:txBody>
      </p:sp>
      <p:cxnSp>
        <p:nvCxnSpPr>
          <p:cNvPr id="73" name="Straight Arrow Connector 72">
            <a:extLst>
              <a:ext uri="{FF2B5EF4-FFF2-40B4-BE49-F238E27FC236}">
                <a16:creationId xmlns:a16="http://schemas.microsoft.com/office/drawing/2014/main" id="{92DA2D37-DDA0-B035-DA70-99498D17B6B4}"/>
              </a:ext>
            </a:extLst>
          </p:cNvPr>
          <p:cNvCxnSpPr>
            <a:cxnSpLocks/>
            <a:stCxn id="70" idx="3"/>
            <a:endCxn id="71" idx="1"/>
          </p:cNvCxnSpPr>
          <p:nvPr/>
        </p:nvCxnSpPr>
        <p:spPr>
          <a:xfrm flipV="1">
            <a:off x="8672294" y="3624008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Rectangle 75">
            <a:extLst>
              <a:ext uri="{FF2B5EF4-FFF2-40B4-BE49-F238E27FC236}">
                <a16:creationId xmlns:a16="http://schemas.microsoft.com/office/drawing/2014/main" id="{C97B9F1E-4D09-FDDF-97D7-5A6D49FBE35B}"/>
              </a:ext>
            </a:extLst>
          </p:cNvPr>
          <p:cNvSpPr/>
          <p:nvPr/>
        </p:nvSpPr>
        <p:spPr>
          <a:xfrm>
            <a:off x="5281319" y="417576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57CEF38D-7912-9FA7-5DD5-76FBBBFE801E}"/>
              </a:ext>
            </a:extLst>
          </p:cNvPr>
          <p:cNvSpPr/>
          <p:nvPr/>
        </p:nvSpPr>
        <p:spPr>
          <a:xfrm>
            <a:off x="5993527" y="417576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AB400946-2F1C-581D-DE71-1049D2A83397}"/>
              </a:ext>
            </a:extLst>
          </p:cNvPr>
          <p:cNvSpPr/>
          <p:nvPr/>
        </p:nvSpPr>
        <p:spPr>
          <a:xfrm>
            <a:off x="6705735" y="417467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E98257DE-F916-8FCA-74F0-9C2911A3650E}"/>
              </a:ext>
            </a:extLst>
          </p:cNvPr>
          <p:cNvSpPr/>
          <p:nvPr/>
        </p:nvSpPr>
        <p:spPr>
          <a:xfrm>
            <a:off x="7417943" y="417467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4E6C7753-787E-D07F-E51C-9AC52FA2F04D}"/>
              </a:ext>
            </a:extLst>
          </p:cNvPr>
          <p:cNvSpPr/>
          <p:nvPr/>
        </p:nvSpPr>
        <p:spPr>
          <a:xfrm>
            <a:off x="8130151" y="417357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2DA8A097-6652-59B2-3F6E-D73D8BE936D5}"/>
              </a:ext>
            </a:extLst>
          </p:cNvPr>
          <p:cNvSpPr/>
          <p:nvPr/>
        </p:nvSpPr>
        <p:spPr>
          <a:xfrm>
            <a:off x="8842359" y="417576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82" name="Straight Arrow Connector 81">
            <a:extLst>
              <a:ext uri="{FF2B5EF4-FFF2-40B4-BE49-F238E27FC236}">
                <a16:creationId xmlns:a16="http://schemas.microsoft.com/office/drawing/2014/main" id="{D2AAC7FC-B2CD-9EE1-47DE-464761602CB4}"/>
              </a:ext>
            </a:extLst>
          </p:cNvPr>
          <p:cNvCxnSpPr>
            <a:stCxn id="76" idx="3"/>
            <a:endCxn id="77" idx="1"/>
          </p:cNvCxnSpPr>
          <p:nvPr/>
        </p:nvCxnSpPr>
        <p:spPr>
          <a:xfrm>
            <a:off x="5821292" y="4333488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Arrow Connector 82">
            <a:extLst>
              <a:ext uri="{FF2B5EF4-FFF2-40B4-BE49-F238E27FC236}">
                <a16:creationId xmlns:a16="http://schemas.microsoft.com/office/drawing/2014/main" id="{8C36CEC7-179C-2ABF-4B22-D131F8133E1C}"/>
              </a:ext>
            </a:extLst>
          </p:cNvPr>
          <p:cNvCxnSpPr>
            <a:cxnSpLocks/>
            <a:stCxn id="77" idx="3"/>
            <a:endCxn id="78" idx="1"/>
          </p:cNvCxnSpPr>
          <p:nvPr/>
        </p:nvCxnSpPr>
        <p:spPr>
          <a:xfrm flipV="1">
            <a:off x="6533500" y="4332393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Arrow Connector 83">
            <a:extLst>
              <a:ext uri="{FF2B5EF4-FFF2-40B4-BE49-F238E27FC236}">
                <a16:creationId xmlns:a16="http://schemas.microsoft.com/office/drawing/2014/main" id="{DA4446B5-E4E5-99F4-5390-20BFE440BD60}"/>
              </a:ext>
            </a:extLst>
          </p:cNvPr>
          <p:cNvCxnSpPr>
            <a:cxnSpLocks/>
            <a:stCxn id="78" idx="3"/>
            <a:endCxn id="79" idx="1"/>
          </p:cNvCxnSpPr>
          <p:nvPr/>
        </p:nvCxnSpPr>
        <p:spPr>
          <a:xfrm>
            <a:off x="7245708" y="4332393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Arrow Connector 84">
            <a:extLst>
              <a:ext uri="{FF2B5EF4-FFF2-40B4-BE49-F238E27FC236}">
                <a16:creationId xmlns:a16="http://schemas.microsoft.com/office/drawing/2014/main" id="{6C5D2EB3-0A61-6A3F-CBDF-25ABA8AA3848}"/>
              </a:ext>
            </a:extLst>
          </p:cNvPr>
          <p:cNvCxnSpPr>
            <a:cxnSpLocks/>
            <a:stCxn id="79" idx="3"/>
            <a:endCxn id="80" idx="1"/>
          </p:cNvCxnSpPr>
          <p:nvPr/>
        </p:nvCxnSpPr>
        <p:spPr>
          <a:xfrm flipV="1">
            <a:off x="7957916" y="4331298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Arrow Connector 85">
            <a:extLst>
              <a:ext uri="{FF2B5EF4-FFF2-40B4-BE49-F238E27FC236}">
                <a16:creationId xmlns:a16="http://schemas.microsoft.com/office/drawing/2014/main" id="{8A0F9113-792C-6501-C9D7-1BE850743560}"/>
              </a:ext>
            </a:extLst>
          </p:cNvPr>
          <p:cNvCxnSpPr>
            <a:cxnSpLocks/>
            <a:stCxn id="80" idx="3"/>
            <a:endCxn id="81" idx="1"/>
          </p:cNvCxnSpPr>
          <p:nvPr/>
        </p:nvCxnSpPr>
        <p:spPr>
          <a:xfrm>
            <a:off x="8670124" y="4331298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7" name="Arrow: Right 86">
            <a:extLst>
              <a:ext uri="{FF2B5EF4-FFF2-40B4-BE49-F238E27FC236}">
                <a16:creationId xmlns:a16="http://schemas.microsoft.com/office/drawing/2014/main" id="{D1FB9B49-F1BF-845C-C62F-3C7542DB97AF}"/>
              </a:ext>
            </a:extLst>
          </p:cNvPr>
          <p:cNvSpPr/>
          <p:nvPr/>
        </p:nvSpPr>
        <p:spPr>
          <a:xfrm>
            <a:off x="9554567" y="4380379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4ADD6EC3-6167-6A38-23CA-B6D9329E4C9C}"/>
              </a:ext>
            </a:extLst>
          </p:cNvPr>
          <p:cNvSpPr/>
          <p:nvPr/>
        </p:nvSpPr>
        <p:spPr>
          <a:xfrm>
            <a:off x="9924089" y="4169183"/>
            <a:ext cx="609825" cy="7356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89" name="Arrow: Right 88">
            <a:extLst>
              <a:ext uri="{FF2B5EF4-FFF2-40B4-BE49-F238E27FC236}">
                <a16:creationId xmlns:a16="http://schemas.microsoft.com/office/drawing/2014/main" id="{80ED72D0-AEA0-A61B-7F02-CB8416C857BC}"/>
              </a:ext>
            </a:extLst>
          </p:cNvPr>
          <p:cNvSpPr/>
          <p:nvPr/>
        </p:nvSpPr>
        <p:spPr>
          <a:xfrm>
            <a:off x="10709888" y="4380379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60ABBE91-3E4D-DCDD-9F33-03ED0A4985DB}"/>
              </a:ext>
            </a:extLst>
          </p:cNvPr>
          <p:cNvSpPr/>
          <p:nvPr/>
        </p:nvSpPr>
        <p:spPr>
          <a:xfrm>
            <a:off x="11082150" y="4380379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okay</a:t>
            </a:r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676A42B1-B210-D12D-204E-0822EAB4967E}"/>
              </a:ext>
            </a:extLst>
          </p:cNvPr>
          <p:cNvSpPr/>
          <p:nvPr/>
        </p:nvSpPr>
        <p:spPr>
          <a:xfrm>
            <a:off x="7434716" y="4588289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508B029E-41A8-388E-A45F-7384F000BB2D}"/>
              </a:ext>
            </a:extLst>
          </p:cNvPr>
          <p:cNvSpPr/>
          <p:nvPr/>
        </p:nvSpPr>
        <p:spPr>
          <a:xfrm>
            <a:off x="8147816" y="4588289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98FB2C74-1608-1365-3C52-71CB74C57EFC}"/>
              </a:ext>
            </a:extLst>
          </p:cNvPr>
          <p:cNvSpPr/>
          <p:nvPr/>
        </p:nvSpPr>
        <p:spPr>
          <a:xfrm>
            <a:off x="8844825" y="4587194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m</a:t>
            </a:r>
          </a:p>
        </p:txBody>
      </p: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8BCA5C6C-82AA-B704-F08F-34079724382F}"/>
              </a:ext>
            </a:extLst>
          </p:cNvPr>
          <p:cNvCxnSpPr>
            <a:stCxn id="94" idx="3"/>
            <a:endCxn id="95" idx="1"/>
          </p:cNvCxnSpPr>
          <p:nvPr/>
        </p:nvCxnSpPr>
        <p:spPr>
          <a:xfrm>
            <a:off x="7974689" y="4746010"/>
            <a:ext cx="17312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Straight Arrow Connector 97">
            <a:extLst>
              <a:ext uri="{FF2B5EF4-FFF2-40B4-BE49-F238E27FC236}">
                <a16:creationId xmlns:a16="http://schemas.microsoft.com/office/drawing/2014/main" id="{9654D039-EB0A-3C27-4139-40F6CE7472EE}"/>
              </a:ext>
            </a:extLst>
          </p:cNvPr>
          <p:cNvCxnSpPr>
            <a:cxnSpLocks/>
            <a:stCxn id="95" idx="3"/>
            <a:endCxn id="96" idx="1"/>
          </p:cNvCxnSpPr>
          <p:nvPr/>
        </p:nvCxnSpPr>
        <p:spPr>
          <a:xfrm flipV="1">
            <a:off x="8687789" y="4744915"/>
            <a:ext cx="157036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2" name="Rectangle 101">
            <a:extLst>
              <a:ext uri="{FF2B5EF4-FFF2-40B4-BE49-F238E27FC236}">
                <a16:creationId xmlns:a16="http://schemas.microsoft.com/office/drawing/2014/main" id="{BFD7907E-3AA5-7CAC-E622-DBD5AA67469A}"/>
              </a:ext>
            </a:extLst>
          </p:cNvPr>
          <p:cNvSpPr/>
          <p:nvPr/>
        </p:nvSpPr>
        <p:spPr>
          <a:xfrm>
            <a:off x="5282966" y="5303258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4108C2EF-7F3B-BA7B-A3A0-4C55BF26B26A}"/>
              </a:ext>
            </a:extLst>
          </p:cNvPr>
          <p:cNvSpPr/>
          <p:nvPr/>
        </p:nvSpPr>
        <p:spPr>
          <a:xfrm>
            <a:off x="5995174" y="5303258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F5A53AB7-D133-F646-004D-E166B2CF5A73}"/>
              </a:ext>
            </a:extLst>
          </p:cNvPr>
          <p:cNvSpPr/>
          <p:nvPr/>
        </p:nvSpPr>
        <p:spPr>
          <a:xfrm>
            <a:off x="6707382" y="5302163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9C15DFE5-783F-8502-6C51-EAF69887A2C0}"/>
              </a:ext>
            </a:extLst>
          </p:cNvPr>
          <p:cNvSpPr/>
          <p:nvPr/>
        </p:nvSpPr>
        <p:spPr>
          <a:xfrm>
            <a:off x="7419590" y="5302163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1E58B677-4586-552B-F5D9-E36F26CA9CD8}"/>
              </a:ext>
            </a:extLst>
          </p:cNvPr>
          <p:cNvSpPr/>
          <p:nvPr/>
        </p:nvSpPr>
        <p:spPr>
          <a:xfrm>
            <a:off x="8131798" y="5296674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B77AB0DF-F5A2-1AC3-1107-F705D072D00D}"/>
              </a:ext>
            </a:extLst>
          </p:cNvPr>
          <p:cNvSpPr/>
          <p:nvPr/>
        </p:nvSpPr>
        <p:spPr>
          <a:xfrm>
            <a:off x="8844006" y="5303258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8B8C57FF-FA4C-0C54-BC52-4AC81DDE112D}"/>
              </a:ext>
            </a:extLst>
          </p:cNvPr>
          <p:cNvCxnSpPr>
            <a:stCxn id="102" idx="3"/>
            <a:endCxn id="103" idx="1"/>
          </p:cNvCxnSpPr>
          <p:nvPr/>
        </p:nvCxnSpPr>
        <p:spPr>
          <a:xfrm>
            <a:off x="5822939" y="5460979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Arrow Connector 108">
            <a:extLst>
              <a:ext uri="{FF2B5EF4-FFF2-40B4-BE49-F238E27FC236}">
                <a16:creationId xmlns:a16="http://schemas.microsoft.com/office/drawing/2014/main" id="{ABE1148F-594E-946A-4690-875D6F718324}"/>
              </a:ext>
            </a:extLst>
          </p:cNvPr>
          <p:cNvCxnSpPr>
            <a:cxnSpLocks/>
            <a:stCxn id="103" idx="3"/>
            <a:endCxn id="104" idx="1"/>
          </p:cNvCxnSpPr>
          <p:nvPr/>
        </p:nvCxnSpPr>
        <p:spPr>
          <a:xfrm flipV="1">
            <a:off x="6535147" y="5459884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Arrow Connector 109">
            <a:extLst>
              <a:ext uri="{FF2B5EF4-FFF2-40B4-BE49-F238E27FC236}">
                <a16:creationId xmlns:a16="http://schemas.microsoft.com/office/drawing/2014/main" id="{EE88A737-D44C-6FE3-3876-099D8CB237B7}"/>
              </a:ext>
            </a:extLst>
          </p:cNvPr>
          <p:cNvCxnSpPr>
            <a:cxnSpLocks/>
            <a:stCxn id="104" idx="3"/>
            <a:endCxn id="105" idx="1"/>
          </p:cNvCxnSpPr>
          <p:nvPr/>
        </p:nvCxnSpPr>
        <p:spPr>
          <a:xfrm>
            <a:off x="7247355" y="5459884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Arrow Connector 110">
            <a:extLst>
              <a:ext uri="{FF2B5EF4-FFF2-40B4-BE49-F238E27FC236}">
                <a16:creationId xmlns:a16="http://schemas.microsoft.com/office/drawing/2014/main" id="{987249C7-4AE5-7C33-F74D-CCC0C489BF8A}"/>
              </a:ext>
            </a:extLst>
          </p:cNvPr>
          <p:cNvCxnSpPr>
            <a:cxnSpLocks/>
            <a:stCxn id="105" idx="3"/>
            <a:endCxn id="106" idx="1"/>
          </p:cNvCxnSpPr>
          <p:nvPr/>
        </p:nvCxnSpPr>
        <p:spPr>
          <a:xfrm flipV="1">
            <a:off x="7959563" y="5454395"/>
            <a:ext cx="172235" cy="5489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Arrow Connector 111">
            <a:extLst>
              <a:ext uri="{FF2B5EF4-FFF2-40B4-BE49-F238E27FC236}">
                <a16:creationId xmlns:a16="http://schemas.microsoft.com/office/drawing/2014/main" id="{F0658C1A-C38D-CFB1-3BA1-500226EDD213}"/>
              </a:ext>
            </a:extLst>
          </p:cNvPr>
          <p:cNvCxnSpPr>
            <a:cxnSpLocks/>
            <a:stCxn id="106" idx="3"/>
            <a:endCxn id="107" idx="1"/>
          </p:cNvCxnSpPr>
          <p:nvPr/>
        </p:nvCxnSpPr>
        <p:spPr>
          <a:xfrm>
            <a:off x="8671771" y="5454395"/>
            <a:ext cx="172235" cy="658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3" name="Arrow: Right 112">
            <a:extLst>
              <a:ext uri="{FF2B5EF4-FFF2-40B4-BE49-F238E27FC236}">
                <a16:creationId xmlns:a16="http://schemas.microsoft.com/office/drawing/2014/main" id="{61618452-537A-345C-42DD-85512DB7CB8F}"/>
              </a:ext>
            </a:extLst>
          </p:cNvPr>
          <p:cNvSpPr/>
          <p:nvPr/>
        </p:nvSpPr>
        <p:spPr>
          <a:xfrm>
            <a:off x="9556214" y="5507870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8FE513D4-9F97-29F5-E896-8A7AB09A6949}"/>
              </a:ext>
            </a:extLst>
          </p:cNvPr>
          <p:cNvSpPr/>
          <p:nvPr/>
        </p:nvSpPr>
        <p:spPr>
          <a:xfrm>
            <a:off x="9925736" y="5296674"/>
            <a:ext cx="609825" cy="73564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115" name="Arrow: Right 114">
            <a:extLst>
              <a:ext uri="{FF2B5EF4-FFF2-40B4-BE49-F238E27FC236}">
                <a16:creationId xmlns:a16="http://schemas.microsoft.com/office/drawing/2014/main" id="{962BE818-27C3-10FD-2A1F-F7A646584412}"/>
              </a:ext>
            </a:extLst>
          </p:cNvPr>
          <p:cNvSpPr/>
          <p:nvPr/>
        </p:nvSpPr>
        <p:spPr>
          <a:xfrm>
            <a:off x="10711535" y="5507870"/>
            <a:ext cx="197287" cy="313250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20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0BC5156-4E35-921C-C5C3-7D9650DEAD6F}"/>
              </a:ext>
            </a:extLst>
          </p:cNvPr>
          <p:cNvSpPr/>
          <p:nvPr/>
        </p:nvSpPr>
        <p:spPr>
          <a:xfrm>
            <a:off x="11083797" y="5507870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solidFill>
                  <a:srgbClr val="FFFF00"/>
                </a:solidFill>
                <a:latin typeface="Consolas" panose="020B0609020204030204" pitchFamily="49" charset="0"/>
              </a:rPr>
              <a:t>&lt;END&gt;</a:t>
            </a:r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B6A3A1E6-5CD0-C49A-3CCE-3EE4F41AC315}"/>
              </a:ext>
            </a:extLst>
          </p:cNvPr>
          <p:cNvSpPr/>
          <p:nvPr/>
        </p:nvSpPr>
        <p:spPr>
          <a:xfrm>
            <a:off x="6708183" y="5715780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3F4B93A5-28DF-1E5D-5C47-ED08C0254FB0}"/>
              </a:ext>
            </a:extLst>
          </p:cNvPr>
          <p:cNvSpPr/>
          <p:nvPr/>
        </p:nvSpPr>
        <p:spPr>
          <a:xfrm>
            <a:off x="7421283" y="5715780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E51DDF89-E543-56C7-A7D8-9BE80138D827}"/>
              </a:ext>
            </a:extLst>
          </p:cNvPr>
          <p:cNvSpPr/>
          <p:nvPr/>
        </p:nvSpPr>
        <p:spPr>
          <a:xfrm>
            <a:off x="8137230" y="5714685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m</a:t>
            </a:r>
          </a:p>
        </p:txBody>
      </p:sp>
      <p:cxnSp>
        <p:nvCxnSpPr>
          <p:cNvPr id="120" name="Straight Arrow Connector 119">
            <a:extLst>
              <a:ext uri="{FF2B5EF4-FFF2-40B4-BE49-F238E27FC236}">
                <a16:creationId xmlns:a16="http://schemas.microsoft.com/office/drawing/2014/main" id="{C6078442-D175-9AD9-9F8C-02818DCA9969}"/>
              </a:ext>
            </a:extLst>
          </p:cNvPr>
          <p:cNvCxnSpPr>
            <a:stCxn id="117" idx="3"/>
            <a:endCxn id="118" idx="1"/>
          </p:cNvCxnSpPr>
          <p:nvPr/>
        </p:nvCxnSpPr>
        <p:spPr>
          <a:xfrm>
            <a:off x="7248156" y="5873501"/>
            <a:ext cx="17312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Arrow Connector 120">
            <a:extLst>
              <a:ext uri="{FF2B5EF4-FFF2-40B4-BE49-F238E27FC236}">
                <a16:creationId xmlns:a16="http://schemas.microsoft.com/office/drawing/2014/main" id="{3B3AC18E-4FEC-AB2B-50E0-ED319B19156A}"/>
              </a:ext>
            </a:extLst>
          </p:cNvPr>
          <p:cNvCxnSpPr>
            <a:cxnSpLocks/>
            <a:stCxn id="118" idx="3"/>
            <a:endCxn id="119" idx="1"/>
          </p:cNvCxnSpPr>
          <p:nvPr/>
        </p:nvCxnSpPr>
        <p:spPr>
          <a:xfrm flipV="1">
            <a:off x="7961256" y="5872406"/>
            <a:ext cx="175974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Rectangle 121">
            <a:extLst>
              <a:ext uri="{FF2B5EF4-FFF2-40B4-BE49-F238E27FC236}">
                <a16:creationId xmlns:a16="http://schemas.microsoft.com/office/drawing/2014/main" id="{7193614B-6ED1-F4A4-2316-A45DECE6DA8F}"/>
              </a:ext>
            </a:extLst>
          </p:cNvPr>
          <p:cNvSpPr/>
          <p:nvPr/>
        </p:nvSpPr>
        <p:spPr>
          <a:xfrm>
            <a:off x="8844006" y="5714685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okay</a:t>
            </a:r>
          </a:p>
        </p:txBody>
      </p:sp>
      <p:cxnSp>
        <p:nvCxnSpPr>
          <p:cNvPr id="123" name="Straight Arrow Connector 122">
            <a:extLst>
              <a:ext uri="{FF2B5EF4-FFF2-40B4-BE49-F238E27FC236}">
                <a16:creationId xmlns:a16="http://schemas.microsoft.com/office/drawing/2014/main" id="{83BBD9BD-2E43-B716-835C-A91E9F1BC9AA}"/>
              </a:ext>
            </a:extLst>
          </p:cNvPr>
          <p:cNvCxnSpPr>
            <a:cxnSpLocks/>
            <a:stCxn id="119" idx="3"/>
            <a:endCxn id="122" idx="1"/>
          </p:cNvCxnSpPr>
          <p:nvPr/>
        </p:nvCxnSpPr>
        <p:spPr>
          <a:xfrm>
            <a:off x="8677203" y="5872406"/>
            <a:ext cx="16680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49651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23" grpId="0" animBg="1"/>
      <p:bldP spid="24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50" grpId="0" animBg="1"/>
      <p:bldP spid="51" grpId="0" animBg="1"/>
      <p:bldP spid="52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7" grpId="0" animBg="1"/>
      <p:bldP spid="88" grpId="0" animBg="1"/>
      <p:bldP spid="89" grpId="0" animBg="1"/>
      <p:bldP spid="92" grpId="0" animBg="1"/>
      <p:bldP spid="94" grpId="0" animBg="1"/>
      <p:bldP spid="95" grpId="0" animBg="1"/>
      <p:bldP spid="96" grpId="0" animBg="1"/>
      <p:bldP spid="102" grpId="0" animBg="1"/>
      <p:bldP spid="103" grpId="0" animBg="1"/>
      <p:bldP spid="104" grpId="0" animBg="1"/>
      <p:bldP spid="105" grpId="0" animBg="1"/>
      <p:bldP spid="106" grpId="0" animBg="1"/>
      <p:bldP spid="107" grpId="0" animBg="1"/>
      <p:bldP spid="113" grpId="0" animBg="1"/>
      <p:bldP spid="114" grpId="0" animBg="1"/>
      <p:bldP spid="115" grpId="0" animBg="1"/>
      <p:bldP spid="116" grpId="0" animBg="1"/>
      <p:bldP spid="117" grpId="0" animBg="1"/>
      <p:bldP spid="118" grpId="0" animBg="1"/>
      <p:bldP spid="119" grpId="0" animBg="1"/>
      <p:bldP spid="122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088887-5598-597B-127B-DCCEE67D53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More In-depth Look into the Model’s Output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9B47F81-B584-34D1-BD50-A3E6C2487EF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40019" y="908093"/>
            <a:ext cx="4924952" cy="5221539"/>
          </a:xfrm>
        </p:spPr>
        <p:txBody>
          <a:bodyPr/>
          <a:lstStyle/>
          <a:p>
            <a:r>
              <a:rPr lang="en-US" sz="2000" dirty="0"/>
              <a:t>Autoregressive text generation is the scheme that text-to-text models used to generate outputs</a:t>
            </a:r>
          </a:p>
          <a:p>
            <a:r>
              <a:rPr lang="en-US" sz="2000" dirty="0"/>
              <a:t>The problem remains: AI models output numbers, and the desired outputs are texts</a:t>
            </a:r>
          </a:p>
          <a:p>
            <a:pPr marL="365760" indent="-365760">
              <a:buFont typeface="Wingdings" panose="05000000000000000000" pitchFamily="2" charset="2"/>
              <a:buChar char="è"/>
            </a:pPr>
            <a:r>
              <a:rPr lang="en-US" sz="2000" dirty="0">
                <a:sym typeface="Wingdings" panose="05000000000000000000" pitchFamily="2" charset="2"/>
              </a:rPr>
              <a:t>The direct output of the model is a </a:t>
            </a:r>
            <a:r>
              <a:rPr lang="en-US" sz="2000" b="1" dirty="0">
                <a:sym typeface="Wingdings" panose="05000000000000000000" pitchFamily="2" charset="2"/>
              </a:rPr>
              <a:t>probabilistic vector </a:t>
            </a:r>
            <a:r>
              <a:rPr lang="en-US" sz="2000" dirty="0">
                <a:sym typeface="Wingdings" panose="05000000000000000000" pitchFamily="2" charset="2"/>
              </a:rPr>
              <a:t>across all tokens in the dictionary</a:t>
            </a:r>
          </a:p>
          <a:p>
            <a:pPr lvl="1"/>
            <a:r>
              <a:rPr lang="en-US" sz="1800" dirty="0"/>
              <a:t>Each item in the vector represents the probability of a token being the correct next token in the output</a:t>
            </a:r>
          </a:p>
          <a:p>
            <a:pPr lvl="1"/>
            <a:r>
              <a:rPr lang="en-US" sz="1800" dirty="0"/>
              <a:t>The probabilities are mapped back to the dictionary using their indexes in the vector</a:t>
            </a:r>
          </a:p>
          <a:p>
            <a:pPr lvl="1"/>
            <a:r>
              <a:rPr lang="en-US" sz="1800" dirty="0"/>
              <a:t>For example, item 10 in the output vector represent the probability of token 10 in dictionary being the correct next token</a:t>
            </a:r>
          </a:p>
          <a:p>
            <a:pPr lvl="1"/>
            <a:r>
              <a:rPr lang="en-US" sz="1800" dirty="0"/>
              <a:t>The token with the highest probability is then selected as the next token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D241C52A-5375-4B39-E9AA-C450DA37EAA3}"/>
              </a:ext>
            </a:extLst>
          </p:cNvPr>
          <p:cNvSpPr/>
          <p:nvPr/>
        </p:nvSpPr>
        <p:spPr>
          <a:xfrm>
            <a:off x="5914742" y="493538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A0819D28-AB90-08FD-B1AB-2E781CE51283}"/>
              </a:ext>
            </a:extLst>
          </p:cNvPr>
          <p:cNvSpPr/>
          <p:nvPr/>
        </p:nvSpPr>
        <p:spPr>
          <a:xfrm>
            <a:off x="6626950" y="493538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5B0A378-C8CE-5FCB-7189-84C5D20728BD}"/>
              </a:ext>
            </a:extLst>
          </p:cNvPr>
          <p:cNvSpPr/>
          <p:nvPr/>
        </p:nvSpPr>
        <p:spPr>
          <a:xfrm>
            <a:off x="7339158" y="493428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46BA5863-3E2E-EE73-0826-019B20811DE9}"/>
              </a:ext>
            </a:extLst>
          </p:cNvPr>
          <p:cNvSpPr/>
          <p:nvPr/>
        </p:nvSpPr>
        <p:spPr>
          <a:xfrm>
            <a:off x="8051366" y="4934287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CA79F755-EB9F-6C5B-95AA-BCF26F435786}"/>
              </a:ext>
            </a:extLst>
          </p:cNvPr>
          <p:cNvSpPr/>
          <p:nvPr/>
        </p:nvSpPr>
        <p:spPr>
          <a:xfrm>
            <a:off x="8763574" y="493319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AE04A015-54FC-E656-37E5-757B8D496D4C}"/>
              </a:ext>
            </a:extLst>
          </p:cNvPr>
          <p:cNvSpPr/>
          <p:nvPr/>
        </p:nvSpPr>
        <p:spPr>
          <a:xfrm>
            <a:off x="9475782" y="4935382"/>
            <a:ext cx="539973" cy="315441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C63A04F4-7AEA-B64A-5BC1-5D61A3B2F822}"/>
              </a:ext>
            </a:extLst>
          </p:cNvPr>
          <p:cNvCxnSpPr>
            <a:stCxn id="25" idx="3"/>
            <a:endCxn id="26" idx="1"/>
          </p:cNvCxnSpPr>
          <p:nvPr/>
        </p:nvCxnSpPr>
        <p:spPr>
          <a:xfrm>
            <a:off x="6454715" y="5093103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18162041-DC70-247D-8156-C227BB59B94D}"/>
              </a:ext>
            </a:extLst>
          </p:cNvPr>
          <p:cNvCxnSpPr>
            <a:cxnSpLocks/>
            <a:stCxn id="26" idx="3"/>
            <a:endCxn id="27" idx="1"/>
          </p:cNvCxnSpPr>
          <p:nvPr/>
        </p:nvCxnSpPr>
        <p:spPr>
          <a:xfrm flipV="1">
            <a:off x="7166923" y="5092008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CC93F1CE-061B-EAED-7EA4-B722AE77BCCA}"/>
              </a:ext>
            </a:extLst>
          </p:cNvPr>
          <p:cNvCxnSpPr>
            <a:cxnSpLocks/>
            <a:stCxn id="27" idx="3"/>
            <a:endCxn id="28" idx="1"/>
          </p:cNvCxnSpPr>
          <p:nvPr/>
        </p:nvCxnSpPr>
        <p:spPr>
          <a:xfrm>
            <a:off x="7879131" y="5092008"/>
            <a:ext cx="17223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39D7253C-8A31-EEB8-FFCC-37F9BB372F27}"/>
              </a:ext>
            </a:extLst>
          </p:cNvPr>
          <p:cNvCxnSpPr>
            <a:cxnSpLocks/>
            <a:stCxn id="28" idx="3"/>
            <a:endCxn id="29" idx="1"/>
          </p:cNvCxnSpPr>
          <p:nvPr/>
        </p:nvCxnSpPr>
        <p:spPr>
          <a:xfrm flipV="1">
            <a:off x="8591339" y="5090913"/>
            <a:ext cx="172235" cy="1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71ED9600-7B50-EF12-EEE3-9F3E9595BB19}"/>
              </a:ext>
            </a:extLst>
          </p:cNvPr>
          <p:cNvCxnSpPr>
            <a:cxnSpLocks/>
            <a:stCxn id="29" idx="3"/>
            <a:endCxn id="30" idx="1"/>
          </p:cNvCxnSpPr>
          <p:nvPr/>
        </p:nvCxnSpPr>
        <p:spPr>
          <a:xfrm>
            <a:off x="9303547" y="5090913"/>
            <a:ext cx="172235" cy="21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Rectangle 36">
            <a:extLst>
              <a:ext uri="{FF2B5EF4-FFF2-40B4-BE49-F238E27FC236}">
                <a16:creationId xmlns:a16="http://schemas.microsoft.com/office/drawing/2014/main" id="{79C17D18-B711-F62C-73EA-61AB6C67BD40}"/>
              </a:ext>
            </a:extLst>
          </p:cNvPr>
          <p:cNvSpPr/>
          <p:nvPr/>
        </p:nvSpPr>
        <p:spPr>
          <a:xfrm>
            <a:off x="7852472" y="4073585"/>
            <a:ext cx="1100734" cy="415562"/>
          </a:xfrm>
          <a:prstGeom prst="rect">
            <a:avLst/>
          </a:prstGeom>
          <a:solidFill>
            <a:schemeClr val="accent2">
              <a:lumMod val="75000"/>
            </a:schemeClr>
          </a:solidFill>
          <a:ln w="38100">
            <a:solidFill>
              <a:schemeClr val="accent2">
                <a:lumMod val="5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b="1" dirty="0">
                <a:latin typeface="Consolas" panose="020B0609020204030204" pitchFamily="49" charset="0"/>
              </a:rPr>
              <a:t>Model</a:t>
            </a:r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2FDF7108-BC5D-9AC0-CC48-49ADD384CB0F}"/>
              </a:ext>
            </a:extLst>
          </p:cNvPr>
          <p:cNvSpPr/>
          <p:nvPr/>
        </p:nvSpPr>
        <p:spPr>
          <a:xfrm>
            <a:off x="10350966" y="4932096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41" name="Arrow: Right 40">
            <a:extLst>
              <a:ext uri="{FF2B5EF4-FFF2-40B4-BE49-F238E27FC236}">
                <a16:creationId xmlns:a16="http://schemas.microsoft.com/office/drawing/2014/main" id="{B55A03E9-FB3F-611A-A924-0EA16C796E97}"/>
              </a:ext>
            </a:extLst>
          </p:cNvPr>
          <p:cNvSpPr/>
          <p:nvPr/>
        </p:nvSpPr>
        <p:spPr>
          <a:xfrm rot="16200000" flipV="1">
            <a:off x="8319504" y="4554650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Arrow: Right 41">
            <a:extLst>
              <a:ext uri="{FF2B5EF4-FFF2-40B4-BE49-F238E27FC236}">
                <a16:creationId xmlns:a16="http://schemas.microsoft.com/office/drawing/2014/main" id="{5231DEC7-A801-A075-2BF4-C256F9C0CDEB}"/>
              </a:ext>
            </a:extLst>
          </p:cNvPr>
          <p:cNvSpPr/>
          <p:nvPr/>
        </p:nvSpPr>
        <p:spPr>
          <a:xfrm rot="16200000" flipV="1">
            <a:off x="8319504" y="3699914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3" name="Table 42">
            <a:extLst>
              <a:ext uri="{FF2B5EF4-FFF2-40B4-BE49-F238E27FC236}">
                <a16:creationId xmlns:a16="http://schemas.microsoft.com/office/drawing/2014/main" id="{63E8488B-F047-7936-DBE5-E7E7D270A2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8387114"/>
              </p:ext>
            </p:extLst>
          </p:nvPr>
        </p:nvGraphicFramePr>
        <p:xfrm>
          <a:off x="5914741" y="3267146"/>
          <a:ext cx="4976200" cy="37084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497620">
                  <a:extLst>
                    <a:ext uri="{9D8B030D-6E8A-4147-A177-3AD203B41FA5}">
                      <a16:colId xmlns:a16="http://schemas.microsoft.com/office/drawing/2014/main" val="2666921000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644546321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713999615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1840119968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3979648460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1271140592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4247266061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3209343264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453500445"/>
                    </a:ext>
                  </a:extLst>
                </a:gridCol>
                <a:gridCol w="497620">
                  <a:extLst>
                    <a:ext uri="{9D8B030D-6E8A-4147-A177-3AD203B41FA5}">
                      <a16:colId xmlns:a16="http://schemas.microsoft.com/office/drawing/2014/main" val="196947749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0.00</a:t>
                      </a:r>
                    </a:p>
                  </a:txBody>
                  <a:tcPr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0.01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0.01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0.45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0.00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0.41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0.07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0.00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anchor="ctr"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anchor="ctr"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45595233"/>
                  </a:ext>
                </a:extLst>
              </a:tr>
            </a:tbl>
          </a:graphicData>
        </a:graphic>
      </p:graphicFrame>
      <p:graphicFrame>
        <p:nvGraphicFramePr>
          <p:cNvPr id="44" name="Table 43">
            <a:extLst>
              <a:ext uri="{FF2B5EF4-FFF2-40B4-BE49-F238E27FC236}">
                <a16:creationId xmlns:a16="http://schemas.microsoft.com/office/drawing/2014/main" id="{D79BBD13-B4CF-E04F-B90E-CDB2D80DFEE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45179670"/>
              </p:ext>
            </p:extLst>
          </p:nvPr>
        </p:nvGraphicFramePr>
        <p:xfrm>
          <a:off x="11085812" y="109131"/>
          <a:ext cx="1036056" cy="277099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18028">
                  <a:extLst>
                    <a:ext uri="{9D8B030D-6E8A-4147-A177-3AD203B41FA5}">
                      <a16:colId xmlns:a16="http://schemas.microsoft.com/office/drawing/2014/main" val="3606710426"/>
                    </a:ext>
                  </a:extLst>
                </a:gridCol>
                <a:gridCol w="518028">
                  <a:extLst>
                    <a:ext uri="{9D8B030D-6E8A-4147-A177-3AD203B41FA5}">
                      <a16:colId xmlns:a16="http://schemas.microsoft.com/office/drawing/2014/main" val="2354853505"/>
                    </a:ext>
                  </a:extLst>
                </a:gridCol>
              </a:tblGrid>
              <a:tr h="224867"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Consolas" panose="020B0609020204030204" pitchFamily="49" charset="0"/>
                        </a:rPr>
                        <a:t>Token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>
                          <a:latin typeface="Consolas" panose="020B0609020204030204" pitchFamily="49" charset="0"/>
                        </a:rPr>
                        <a:t>Index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253364350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.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0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3155224204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,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153424096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067615146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‘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87943768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a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072653984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am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2055936933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are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738073251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163337719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hello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124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1121306414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946770472"/>
                  </a:ext>
                </a:extLst>
              </a:tr>
              <a:tr h="224867"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how</a:t>
                      </a:r>
                    </a:p>
                  </a:txBody>
                  <a:tcPr marL="78514" marR="78514" marT="39258" marB="39258"/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000" dirty="0">
                          <a:latin typeface="Consolas" panose="020B0609020204030204" pitchFamily="49" charset="0"/>
                        </a:rPr>
                        <a:t>234</a:t>
                      </a:r>
                    </a:p>
                  </a:txBody>
                  <a:tcPr marL="78514" marR="78514" marT="39258" marB="39258"/>
                </a:tc>
                <a:extLst>
                  <a:ext uri="{0D108BD9-81ED-4DB2-BD59-A6C34878D82A}">
                    <a16:rowId xmlns:a16="http://schemas.microsoft.com/office/drawing/2014/main" val="550578673"/>
                  </a:ext>
                </a:extLst>
              </a:tr>
            </a:tbl>
          </a:graphicData>
        </a:graphic>
      </p:graphicFrame>
      <p:sp>
        <p:nvSpPr>
          <p:cNvPr id="45" name="Speech Bubble: Oval 44">
            <a:extLst>
              <a:ext uri="{FF2B5EF4-FFF2-40B4-BE49-F238E27FC236}">
                <a16:creationId xmlns:a16="http://schemas.microsoft.com/office/drawing/2014/main" id="{2FA475D7-BB4A-B6B3-5BC2-BAE262EFC6F9}"/>
              </a:ext>
            </a:extLst>
          </p:cNvPr>
          <p:cNvSpPr/>
          <p:nvPr/>
        </p:nvSpPr>
        <p:spPr>
          <a:xfrm>
            <a:off x="5334217" y="2645685"/>
            <a:ext cx="1206615" cy="555476"/>
          </a:xfrm>
          <a:prstGeom prst="wedgeEllipseCallout">
            <a:avLst>
              <a:gd name="adj1" fmla="val 21514"/>
              <a:gd name="adj2" fmla="val 6865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Probability of “</a:t>
            </a:r>
            <a:r>
              <a:rPr lang="en-US" sz="1100" b="1" dirty="0">
                <a:solidFill>
                  <a:srgbClr val="FFFF00"/>
                </a:solidFill>
              </a:rPr>
              <a:t>.</a:t>
            </a:r>
            <a:r>
              <a:rPr lang="en-US" sz="1100" b="1" dirty="0"/>
              <a:t>”</a:t>
            </a:r>
          </a:p>
        </p:txBody>
      </p:sp>
      <p:sp>
        <p:nvSpPr>
          <p:cNvPr id="47" name="Speech Bubble: Oval 46">
            <a:extLst>
              <a:ext uri="{FF2B5EF4-FFF2-40B4-BE49-F238E27FC236}">
                <a16:creationId xmlns:a16="http://schemas.microsoft.com/office/drawing/2014/main" id="{8C655379-E506-D5A6-74DF-09BCFB5A2676}"/>
              </a:ext>
            </a:extLst>
          </p:cNvPr>
          <p:cNvSpPr/>
          <p:nvPr/>
        </p:nvSpPr>
        <p:spPr>
          <a:xfrm>
            <a:off x="6762246" y="2645685"/>
            <a:ext cx="1206615" cy="555476"/>
          </a:xfrm>
          <a:prstGeom prst="wedgeEllipseCallout">
            <a:avLst>
              <a:gd name="adj1" fmla="val 21514"/>
              <a:gd name="adj2" fmla="val 6865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Probability of “ </a:t>
            </a:r>
            <a:r>
              <a:rPr lang="en-US" sz="1100" b="1" dirty="0">
                <a:solidFill>
                  <a:srgbClr val="FFFF00"/>
                </a:solidFill>
              </a:rPr>
              <a:t>’</a:t>
            </a:r>
            <a:r>
              <a:rPr lang="en-US" sz="1100" b="1" dirty="0"/>
              <a:t> ”</a:t>
            </a:r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8E56EC52-3DD3-21AB-7BB0-EEA41E4DC6CE}"/>
              </a:ext>
            </a:extLst>
          </p:cNvPr>
          <p:cNvSpPr/>
          <p:nvPr/>
        </p:nvSpPr>
        <p:spPr>
          <a:xfrm>
            <a:off x="7400419" y="3254103"/>
            <a:ext cx="517748" cy="396925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9105565E-E984-EFDF-9E65-ED9A7A2133F9}"/>
              </a:ext>
            </a:extLst>
          </p:cNvPr>
          <p:cNvSpPr/>
          <p:nvPr/>
        </p:nvSpPr>
        <p:spPr>
          <a:xfrm rot="16200000" flipV="1">
            <a:off x="8319504" y="2832034"/>
            <a:ext cx="166670" cy="31303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DE606D76-4B57-DA2E-2C79-9AEDFA7381B0}"/>
              </a:ext>
            </a:extLst>
          </p:cNvPr>
          <p:cNvSpPr/>
          <p:nvPr/>
        </p:nvSpPr>
        <p:spPr>
          <a:xfrm>
            <a:off x="8137483" y="2411652"/>
            <a:ext cx="539973" cy="315441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00" b="1" dirty="0">
                <a:latin typeface="Consolas" panose="020B0609020204030204" pitchFamily="49" charset="0"/>
              </a:rPr>
              <a:t>'</a:t>
            </a:r>
          </a:p>
        </p:txBody>
      </p:sp>
      <p:sp>
        <p:nvSpPr>
          <p:cNvPr id="53" name="Speech Bubble: Oval 52">
            <a:extLst>
              <a:ext uri="{FF2B5EF4-FFF2-40B4-BE49-F238E27FC236}">
                <a16:creationId xmlns:a16="http://schemas.microsoft.com/office/drawing/2014/main" id="{453AFF6B-5872-CD37-9CC9-2D0A79B11C9E}"/>
              </a:ext>
            </a:extLst>
          </p:cNvPr>
          <p:cNvSpPr/>
          <p:nvPr/>
        </p:nvSpPr>
        <p:spPr>
          <a:xfrm>
            <a:off x="8841704" y="2645685"/>
            <a:ext cx="1206615" cy="555476"/>
          </a:xfrm>
          <a:prstGeom prst="wedgeEllipseCallout">
            <a:avLst>
              <a:gd name="adj1" fmla="val -54268"/>
              <a:gd name="adj2" fmla="val 68654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Probability of “</a:t>
            </a:r>
            <a:r>
              <a:rPr lang="en-US" sz="1100" b="1" dirty="0">
                <a:solidFill>
                  <a:srgbClr val="FFFF00"/>
                </a:solidFill>
              </a:rPr>
              <a:t>am</a:t>
            </a:r>
            <a:r>
              <a:rPr lang="en-US" sz="1100" b="1" dirty="0"/>
              <a:t>”</a:t>
            </a:r>
          </a:p>
        </p:txBody>
      </p:sp>
      <p:sp>
        <p:nvSpPr>
          <p:cNvPr id="54" name="Speech Bubble: Oval 53">
            <a:extLst>
              <a:ext uri="{FF2B5EF4-FFF2-40B4-BE49-F238E27FC236}">
                <a16:creationId xmlns:a16="http://schemas.microsoft.com/office/drawing/2014/main" id="{315E6837-0141-C888-FAAF-F3268C5A5A62}"/>
              </a:ext>
            </a:extLst>
          </p:cNvPr>
          <p:cNvSpPr/>
          <p:nvPr/>
        </p:nvSpPr>
        <p:spPr>
          <a:xfrm>
            <a:off x="5669692" y="3703971"/>
            <a:ext cx="1206615" cy="555476"/>
          </a:xfrm>
          <a:prstGeom prst="wedgeEllipseCallout">
            <a:avLst>
              <a:gd name="adj1" fmla="val 30721"/>
              <a:gd name="adj2" fmla="val -75962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Probability of “</a:t>
            </a:r>
            <a:r>
              <a:rPr lang="en-US" sz="1100" b="1" dirty="0">
                <a:solidFill>
                  <a:srgbClr val="FFFF00"/>
                </a:solidFill>
              </a:rPr>
              <a:t>,</a:t>
            </a:r>
            <a:r>
              <a:rPr lang="en-US" sz="1100" b="1" dirty="0"/>
              <a:t>”</a:t>
            </a:r>
          </a:p>
        </p:txBody>
      </p:sp>
      <p:sp>
        <p:nvSpPr>
          <p:cNvPr id="55" name="Speech Bubble: Oval 54">
            <a:extLst>
              <a:ext uri="{FF2B5EF4-FFF2-40B4-BE49-F238E27FC236}">
                <a16:creationId xmlns:a16="http://schemas.microsoft.com/office/drawing/2014/main" id="{DC5B2E38-8CC5-2164-937C-336F42ED056A}"/>
              </a:ext>
            </a:extLst>
          </p:cNvPr>
          <p:cNvSpPr/>
          <p:nvPr/>
        </p:nvSpPr>
        <p:spPr>
          <a:xfrm>
            <a:off x="9116604" y="3704532"/>
            <a:ext cx="1206615" cy="555476"/>
          </a:xfrm>
          <a:prstGeom prst="wedgeEllipseCallout">
            <a:avLst>
              <a:gd name="adj1" fmla="val -40103"/>
              <a:gd name="adj2" fmla="val -75962"/>
            </a:avLst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b="1" dirty="0"/>
              <a:t>Probability of “</a:t>
            </a:r>
            <a:r>
              <a:rPr lang="en-US" sz="1100" b="1" dirty="0">
                <a:solidFill>
                  <a:srgbClr val="FFFF00"/>
                </a:solidFill>
              </a:rPr>
              <a:t>are</a:t>
            </a:r>
            <a:r>
              <a:rPr lang="en-US" sz="1100" b="1" dirty="0"/>
              <a:t>”</a:t>
            </a:r>
          </a:p>
        </p:txBody>
      </p:sp>
      <p:cxnSp>
        <p:nvCxnSpPr>
          <p:cNvPr id="57" name="Connector: Curved 56">
            <a:extLst>
              <a:ext uri="{FF2B5EF4-FFF2-40B4-BE49-F238E27FC236}">
                <a16:creationId xmlns:a16="http://schemas.microsoft.com/office/drawing/2014/main" id="{23EBC537-965D-DE6D-A818-57FF5798CE17}"/>
              </a:ext>
            </a:extLst>
          </p:cNvPr>
          <p:cNvCxnSpPr>
            <a:cxnSpLocks/>
            <a:stCxn id="43" idx="3"/>
            <a:endCxn id="44" idx="2"/>
          </p:cNvCxnSpPr>
          <p:nvPr/>
        </p:nvCxnSpPr>
        <p:spPr>
          <a:xfrm flipV="1">
            <a:off x="10890941" y="2880123"/>
            <a:ext cx="712899" cy="572443"/>
          </a:xfrm>
          <a:prstGeom prst="curvedConnector2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ot"/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92807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7" grpId="0" animBg="1"/>
      <p:bldP spid="39" grpId="0" animBg="1"/>
      <p:bldP spid="41" grpId="0" animBg="1"/>
      <p:bldP spid="42" grpId="0" animBg="1"/>
      <p:bldP spid="45" grpId="0" animBg="1"/>
      <p:bldP spid="45" grpId="1" animBg="1"/>
      <p:bldP spid="47" grpId="0" animBg="1"/>
      <p:bldP spid="47" grpId="1" animBg="1"/>
      <p:bldP spid="49" grpId="0" animBg="1"/>
      <p:bldP spid="50" grpId="0" animBg="1"/>
      <p:bldP spid="52" grpId="0" animBg="1"/>
      <p:bldP spid="53" grpId="0" animBg="1"/>
      <p:bldP spid="53" grpId="1" animBg="1"/>
      <p:bldP spid="54" grpId="0" animBg="1"/>
      <p:bldP spid="54" grpId="1" animBg="1"/>
      <p:bldP spid="55" grpId="0" animBg="1"/>
      <p:bldP spid="55" grpId="1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75EEC8-5B3F-C8E0-9D75-C7439BB25A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Transformer Architecture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9AEFCE-BA16-72E2-F68D-C0EBD8B3344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026298" cy="5221539"/>
          </a:xfrm>
        </p:spPr>
        <p:txBody>
          <a:bodyPr/>
          <a:lstStyle/>
          <a:p>
            <a:r>
              <a:rPr lang="en-US" sz="3600" dirty="0"/>
              <a:t>The original transformer has the following components:</a:t>
            </a:r>
          </a:p>
          <a:p>
            <a:pPr lvl="1"/>
            <a:r>
              <a:rPr lang="en-US" sz="3200" dirty="0"/>
              <a:t>Sequence embedding</a:t>
            </a:r>
          </a:p>
          <a:p>
            <a:pPr lvl="1"/>
            <a:r>
              <a:rPr lang="en-US" sz="3200" dirty="0"/>
              <a:t>Positional encoding</a:t>
            </a:r>
          </a:p>
          <a:p>
            <a:pPr lvl="1"/>
            <a:r>
              <a:rPr lang="en-US" sz="3200" dirty="0"/>
              <a:t>Attention</a:t>
            </a:r>
          </a:p>
          <a:p>
            <a:pPr lvl="1"/>
            <a:r>
              <a:rPr lang="en-US" sz="3200" dirty="0"/>
              <a:t>Feed Forward</a:t>
            </a:r>
          </a:p>
          <a:p>
            <a:pPr lvl="1"/>
            <a:r>
              <a:rPr lang="en-US" sz="3200" dirty="0"/>
              <a:t>Output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82E92E54-2B6F-0FA5-1CE7-D1D75A5DB1F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63" y="442626"/>
            <a:ext cx="3709362" cy="52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6D3CA0A-059C-FF1B-1076-9212E3AB4AC2}"/>
              </a:ext>
            </a:extLst>
          </p:cNvPr>
          <p:cNvSpPr txBox="1"/>
          <p:nvPr/>
        </p:nvSpPr>
        <p:spPr>
          <a:xfrm>
            <a:off x="7611676" y="5725620"/>
            <a:ext cx="356533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b="1" dirty="0"/>
              <a:t>Image from original paper “Attention is all you need”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F9FFEB9-97FE-9F8F-5C88-9697F84DBEBE}"/>
              </a:ext>
            </a:extLst>
          </p:cNvPr>
          <p:cNvSpPr/>
          <p:nvPr/>
        </p:nvSpPr>
        <p:spPr>
          <a:xfrm>
            <a:off x="8223569" y="4537816"/>
            <a:ext cx="2341548" cy="5042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743CC3D-DD2B-1CE8-F729-C59433B2D2B1}"/>
              </a:ext>
            </a:extLst>
          </p:cNvPr>
          <p:cNvSpPr/>
          <p:nvPr/>
        </p:nvSpPr>
        <p:spPr>
          <a:xfrm>
            <a:off x="7611675" y="4186014"/>
            <a:ext cx="3565335" cy="50420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21F202B-38FB-B3E0-74A0-9EA0530EFEDD}"/>
              </a:ext>
            </a:extLst>
          </p:cNvPr>
          <p:cNvSpPr/>
          <p:nvPr/>
        </p:nvSpPr>
        <p:spPr>
          <a:xfrm>
            <a:off x="8302461" y="3185623"/>
            <a:ext cx="2191776" cy="74757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AB2B3948-4A22-069F-59FE-41347D8EE32C}"/>
              </a:ext>
            </a:extLst>
          </p:cNvPr>
          <p:cNvSpPr/>
          <p:nvPr/>
        </p:nvSpPr>
        <p:spPr>
          <a:xfrm>
            <a:off x="9485832" y="2370865"/>
            <a:ext cx="1008405" cy="625742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E622CFA-9B63-8AC7-F5FF-2BCB54A2C352}"/>
              </a:ext>
            </a:extLst>
          </p:cNvPr>
          <p:cNvSpPr/>
          <p:nvPr/>
        </p:nvSpPr>
        <p:spPr>
          <a:xfrm>
            <a:off x="8302461" y="2468487"/>
            <a:ext cx="1008405" cy="6669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490975D9-AA15-2B02-66D1-E72AA83C34A6}"/>
              </a:ext>
            </a:extLst>
          </p:cNvPr>
          <p:cNvSpPr/>
          <p:nvPr/>
        </p:nvSpPr>
        <p:spPr>
          <a:xfrm>
            <a:off x="9485832" y="1647377"/>
            <a:ext cx="1008405" cy="666991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78524B5-BFC3-4003-7943-5C7B86E67500}"/>
              </a:ext>
            </a:extLst>
          </p:cNvPr>
          <p:cNvSpPr/>
          <p:nvPr/>
        </p:nvSpPr>
        <p:spPr>
          <a:xfrm>
            <a:off x="9485831" y="560524"/>
            <a:ext cx="1008405" cy="1028876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65066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9376B7-73FB-9DB8-39F9-E90B7012EF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Sequence Embedding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753085-077A-6E25-802D-D0475661F9D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338794" y="908093"/>
            <a:ext cx="5574889" cy="5221539"/>
          </a:xfrm>
        </p:spPr>
        <p:txBody>
          <a:bodyPr/>
          <a:lstStyle/>
          <a:p>
            <a:r>
              <a:rPr lang="en-US" sz="2400" dirty="0"/>
              <a:t>We have just discussed this step earlier</a:t>
            </a:r>
          </a:p>
          <a:p>
            <a:pPr lvl="1"/>
            <a:r>
              <a:rPr lang="en-US" sz="2000" b="1" dirty="0"/>
              <a:t>Tokenization</a:t>
            </a:r>
            <a:r>
              <a:rPr lang="en-US" sz="2000" dirty="0"/>
              <a:t>: transform the text into a </a:t>
            </a:r>
            <a:r>
              <a:rPr lang="en-US" sz="2000" b="1" dirty="0"/>
              <a:t>sequence of tokens</a:t>
            </a:r>
          </a:p>
          <a:p>
            <a:pPr lvl="1"/>
            <a:r>
              <a:rPr lang="en-US" sz="2000" b="1" dirty="0"/>
              <a:t>Embedding</a:t>
            </a:r>
            <a:r>
              <a:rPr lang="en-US" sz="2000" dirty="0"/>
              <a:t>: transform sequence of token IDs into sequence of numerical vectors</a:t>
            </a:r>
          </a:p>
          <a:p>
            <a:r>
              <a:rPr lang="en-US" sz="2400" dirty="0"/>
              <a:t>The embedding model will be trained simultaneously as the main model is being trained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6F42B57-E230-4F5A-6730-9B0A03CA7121}"/>
              </a:ext>
            </a:extLst>
          </p:cNvPr>
          <p:cNvSpPr/>
          <p:nvPr/>
        </p:nvSpPr>
        <p:spPr>
          <a:xfrm>
            <a:off x="7760203" y="776122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1EB9ED-30DE-30D7-9B36-03B9AEC9E5FA}"/>
              </a:ext>
            </a:extLst>
          </p:cNvPr>
          <p:cNvSpPr/>
          <p:nvPr/>
        </p:nvSpPr>
        <p:spPr>
          <a:xfrm>
            <a:off x="6107305" y="189704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0BBF925B-ACE5-D364-D43D-E97C67C6BB7B}"/>
              </a:ext>
            </a:extLst>
          </p:cNvPr>
          <p:cNvSpPr/>
          <p:nvPr/>
        </p:nvSpPr>
        <p:spPr>
          <a:xfrm rot="5400000">
            <a:off x="8879701" y="1361509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1A67AA1-AE37-800A-9E9F-524F6D055E62}"/>
              </a:ext>
            </a:extLst>
          </p:cNvPr>
          <p:cNvSpPr/>
          <p:nvPr/>
        </p:nvSpPr>
        <p:spPr>
          <a:xfrm>
            <a:off x="7135649" y="189704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84F2711-FB31-78FF-6F3A-0F733AC131AA}"/>
              </a:ext>
            </a:extLst>
          </p:cNvPr>
          <p:cNvSpPr/>
          <p:nvPr/>
        </p:nvSpPr>
        <p:spPr>
          <a:xfrm>
            <a:off x="8163993" y="1895622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C015EF-2B57-E1E3-2DD5-9C19989D9A5D}"/>
              </a:ext>
            </a:extLst>
          </p:cNvPr>
          <p:cNvSpPr/>
          <p:nvPr/>
        </p:nvSpPr>
        <p:spPr>
          <a:xfrm>
            <a:off x="9192337" y="1895622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5812548F-8BDF-B352-78FB-3A7E1829E365}"/>
              </a:ext>
            </a:extLst>
          </p:cNvPr>
          <p:cNvSpPr/>
          <p:nvPr/>
        </p:nvSpPr>
        <p:spPr>
          <a:xfrm>
            <a:off x="10220681" y="1894198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37E8AE-EA45-15F1-B304-A13E4499DD00}"/>
              </a:ext>
            </a:extLst>
          </p:cNvPr>
          <p:cNvSpPr/>
          <p:nvPr/>
        </p:nvSpPr>
        <p:spPr>
          <a:xfrm>
            <a:off x="11249025" y="189704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14A101F7-CF22-4894-4672-9924384064FC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6809484" y="2102145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5026276C-CED6-BF6E-216D-2F21089130ED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7837828" y="2100721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5E17A9DF-66C9-C7C5-4489-6FC982C4FD87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8866172" y="2100721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51853E99-3C89-BC48-049A-B0FF7DE2DB39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9894516" y="2099297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0827A990-904A-B5FE-8A57-BDE903B6CDD2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10922860" y="2099297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Rectangle 18">
            <a:extLst>
              <a:ext uri="{FF2B5EF4-FFF2-40B4-BE49-F238E27FC236}">
                <a16:creationId xmlns:a16="http://schemas.microsoft.com/office/drawing/2014/main" id="{61B5EB2C-293C-BBF3-C6C1-7BAFE983F1BF}"/>
              </a:ext>
            </a:extLst>
          </p:cNvPr>
          <p:cNvSpPr/>
          <p:nvPr/>
        </p:nvSpPr>
        <p:spPr>
          <a:xfrm>
            <a:off x="6107305" y="302022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343</a:t>
            </a:r>
          </a:p>
        </p:txBody>
      </p:sp>
      <p:sp>
        <p:nvSpPr>
          <p:cNvPr id="20" name="Arrow: Right 19">
            <a:extLst>
              <a:ext uri="{FF2B5EF4-FFF2-40B4-BE49-F238E27FC236}">
                <a16:creationId xmlns:a16="http://schemas.microsoft.com/office/drawing/2014/main" id="{916BEA5C-C93A-0753-2CA3-072B0A90501A}"/>
              </a:ext>
            </a:extLst>
          </p:cNvPr>
          <p:cNvSpPr/>
          <p:nvPr/>
        </p:nvSpPr>
        <p:spPr>
          <a:xfrm rot="5400000">
            <a:off x="8879701" y="2484689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428821C-3F1E-DC68-0DE7-820FF529EF96}"/>
              </a:ext>
            </a:extLst>
          </p:cNvPr>
          <p:cNvSpPr/>
          <p:nvPr/>
        </p:nvSpPr>
        <p:spPr>
          <a:xfrm>
            <a:off x="7135649" y="302022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15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28E8F6D4-0166-575B-6A75-6E9284690791}"/>
              </a:ext>
            </a:extLst>
          </p:cNvPr>
          <p:cNvSpPr/>
          <p:nvPr/>
        </p:nvSpPr>
        <p:spPr>
          <a:xfrm>
            <a:off x="8163993" y="3018802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421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6FC1E08F-B3CD-FE33-1FA4-5EFDBA1D869A}"/>
              </a:ext>
            </a:extLst>
          </p:cNvPr>
          <p:cNvSpPr/>
          <p:nvPr/>
        </p:nvSpPr>
        <p:spPr>
          <a:xfrm>
            <a:off x="9192337" y="3018802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112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C3EC3E30-2957-ED23-CD96-9FEA9F256A4B}"/>
              </a:ext>
            </a:extLst>
          </p:cNvPr>
          <p:cNvSpPr/>
          <p:nvPr/>
        </p:nvSpPr>
        <p:spPr>
          <a:xfrm>
            <a:off x="10220681" y="3017378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6123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B0996EEC-45AC-8CAF-B726-E2566A430BC1}"/>
              </a:ext>
            </a:extLst>
          </p:cNvPr>
          <p:cNvSpPr/>
          <p:nvPr/>
        </p:nvSpPr>
        <p:spPr>
          <a:xfrm>
            <a:off x="11249025" y="3020226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24</a:t>
            </a:r>
          </a:p>
        </p:txBody>
      </p: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38FFB267-D918-B212-897E-B6ABA05529A6}"/>
              </a:ext>
            </a:extLst>
          </p:cNvPr>
          <p:cNvCxnSpPr>
            <a:stCxn id="19" idx="3"/>
            <a:endCxn id="21" idx="1"/>
          </p:cNvCxnSpPr>
          <p:nvPr/>
        </p:nvCxnSpPr>
        <p:spPr>
          <a:xfrm>
            <a:off x="6809484" y="3225325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75E65F70-BAF3-474E-F0B7-5151C9422794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7837828" y="3223901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6E32ABE1-063B-55E0-ADA6-6AF898AEFB80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8866172" y="3223901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56670CD0-F5A9-1893-A577-5B53FE83B836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9894516" y="3222477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10FCB1A8-6139-9AAB-5E17-F15B081F3626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10922860" y="3222477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5E75A564-2CC2-767B-9404-4AAA9B90DD6C}"/>
              </a:ext>
            </a:extLst>
          </p:cNvPr>
          <p:cNvSpPr txBox="1"/>
          <p:nvPr/>
        </p:nvSpPr>
        <p:spPr>
          <a:xfrm>
            <a:off x="9328001" y="2476221"/>
            <a:ext cx="14591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Tokenization</a:t>
            </a:r>
            <a:endParaRPr lang="en-US" dirty="0"/>
          </a:p>
        </p:txBody>
      </p:sp>
      <p:sp>
        <p:nvSpPr>
          <p:cNvPr id="32" name="Arrow: Right 31">
            <a:extLst>
              <a:ext uri="{FF2B5EF4-FFF2-40B4-BE49-F238E27FC236}">
                <a16:creationId xmlns:a16="http://schemas.microsoft.com/office/drawing/2014/main" id="{647E17DE-37D6-76B0-EED6-23C6CBA89E5C}"/>
              </a:ext>
            </a:extLst>
          </p:cNvPr>
          <p:cNvSpPr/>
          <p:nvPr/>
        </p:nvSpPr>
        <p:spPr>
          <a:xfrm rot="5400000">
            <a:off x="8896082" y="3668841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4E460F7D-2E8A-98E4-CDF1-72B5A88B0507}"/>
              </a:ext>
            </a:extLst>
          </p:cNvPr>
          <p:cNvSpPr txBox="1"/>
          <p:nvPr/>
        </p:nvSpPr>
        <p:spPr>
          <a:xfrm>
            <a:off x="9328001" y="3663637"/>
            <a:ext cx="145919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Embedding</a:t>
            </a:r>
            <a:endParaRPr lang="en-US" dirty="0"/>
          </a:p>
        </p:txBody>
      </p:sp>
      <p:graphicFrame>
        <p:nvGraphicFramePr>
          <p:cNvPr id="34" name="Table 34">
            <a:extLst>
              <a:ext uri="{FF2B5EF4-FFF2-40B4-BE49-F238E27FC236}">
                <a16:creationId xmlns:a16="http://schemas.microsoft.com/office/drawing/2014/main" id="{257B8CE7-B705-8339-8341-9DACB185198F}"/>
              </a:ext>
            </a:extLst>
          </p:cNvPr>
          <p:cNvGraphicFramePr>
            <a:graphicFrameLocks noGrp="1"/>
          </p:cNvGraphicFramePr>
          <p:nvPr/>
        </p:nvGraphicFramePr>
        <p:xfrm>
          <a:off x="6107305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0.92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0.85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5" name="Table 34">
            <a:extLst>
              <a:ext uri="{FF2B5EF4-FFF2-40B4-BE49-F238E27FC236}">
                <a16:creationId xmlns:a16="http://schemas.microsoft.com/office/drawing/2014/main" id="{992E7CAC-1709-2002-2292-4C984F68D642}"/>
              </a:ext>
            </a:extLst>
          </p:cNvPr>
          <p:cNvGraphicFramePr>
            <a:graphicFrameLocks noGrp="1"/>
          </p:cNvGraphicFramePr>
          <p:nvPr/>
        </p:nvGraphicFramePr>
        <p:xfrm>
          <a:off x="7135650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0.39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6" name="Table 35">
            <a:extLst>
              <a:ext uri="{FF2B5EF4-FFF2-40B4-BE49-F238E27FC236}">
                <a16:creationId xmlns:a16="http://schemas.microsoft.com/office/drawing/2014/main" id="{74032170-176C-88B2-E38E-971DCAE7934A}"/>
              </a:ext>
            </a:extLst>
          </p:cNvPr>
          <p:cNvGraphicFramePr>
            <a:graphicFrameLocks noGrp="1"/>
          </p:cNvGraphicFramePr>
          <p:nvPr/>
        </p:nvGraphicFramePr>
        <p:xfrm>
          <a:off x="8163993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7" name="Table 36">
            <a:extLst>
              <a:ext uri="{FF2B5EF4-FFF2-40B4-BE49-F238E27FC236}">
                <a16:creationId xmlns:a16="http://schemas.microsoft.com/office/drawing/2014/main" id="{41DCB057-F3CB-2429-6997-28A749669F1E}"/>
              </a:ext>
            </a:extLst>
          </p:cNvPr>
          <p:cNvGraphicFramePr>
            <a:graphicFrameLocks noGrp="1"/>
          </p:cNvGraphicFramePr>
          <p:nvPr/>
        </p:nvGraphicFramePr>
        <p:xfrm>
          <a:off x="9190377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0.63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0.61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0.45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8" name="Table 37">
            <a:extLst>
              <a:ext uri="{FF2B5EF4-FFF2-40B4-BE49-F238E27FC236}">
                <a16:creationId xmlns:a16="http://schemas.microsoft.com/office/drawing/2014/main" id="{473B9A85-F0A2-9B10-DD85-7F5E7EEFA200}"/>
              </a:ext>
            </a:extLst>
          </p:cNvPr>
          <p:cNvGraphicFramePr>
            <a:graphicFrameLocks noGrp="1"/>
          </p:cNvGraphicFramePr>
          <p:nvPr/>
        </p:nvGraphicFramePr>
        <p:xfrm>
          <a:off x="10216761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0.74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0.53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graphicFrame>
        <p:nvGraphicFramePr>
          <p:cNvPr id="39" name="Table 38">
            <a:extLst>
              <a:ext uri="{FF2B5EF4-FFF2-40B4-BE49-F238E27FC236}">
                <a16:creationId xmlns:a16="http://schemas.microsoft.com/office/drawing/2014/main" id="{63436F2B-D1D8-FA98-1DE8-B069E806EF19}"/>
              </a:ext>
            </a:extLst>
          </p:cNvPr>
          <p:cNvGraphicFramePr>
            <a:graphicFrameLocks noGrp="1"/>
          </p:cNvGraphicFramePr>
          <p:nvPr/>
        </p:nvGraphicFramePr>
        <p:xfrm>
          <a:off x="11249026" y="4267606"/>
          <a:ext cx="702178" cy="18542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702178">
                  <a:extLst>
                    <a:ext uri="{9D8B030D-6E8A-4147-A177-3AD203B41FA5}">
                      <a16:colId xmlns:a16="http://schemas.microsoft.com/office/drawing/2014/main" val="11868646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0.32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62312184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0.28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2222732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0.84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309212723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</a:tcPr>
                </a:tc>
                <a:extLst>
                  <a:ext uri="{0D108BD9-81ED-4DB2-BD59-A6C34878D82A}">
                    <a16:rowId xmlns:a16="http://schemas.microsoft.com/office/drawing/2014/main" val="23613668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Consolas" panose="020B0609020204030204" pitchFamily="49" charset="0"/>
                        </a:rPr>
                        <a:t>0.51</a:t>
                      </a:r>
                    </a:p>
                  </a:txBody>
                  <a:tcPr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12218091"/>
                  </a:ext>
                </a:extLst>
              </a:tr>
            </a:tbl>
          </a:graphicData>
        </a:graphic>
      </p:graphicFrame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A0939531-DECE-B0A4-BE10-AB3CEB76B5D2}"/>
              </a:ext>
            </a:extLst>
          </p:cNvPr>
          <p:cNvCxnSpPr>
            <a:cxnSpLocks/>
            <a:stCxn id="34" idx="3"/>
            <a:endCxn id="35" idx="1"/>
          </p:cNvCxnSpPr>
          <p:nvPr/>
        </p:nvCxnSpPr>
        <p:spPr>
          <a:xfrm>
            <a:off x="6809483" y="5194706"/>
            <a:ext cx="32616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>
            <a:extLst>
              <a:ext uri="{FF2B5EF4-FFF2-40B4-BE49-F238E27FC236}">
                <a16:creationId xmlns:a16="http://schemas.microsoft.com/office/drawing/2014/main" id="{65517D6A-4D6A-FFF5-1A47-2A0FBD8D158D}"/>
              </a:ext>
            </a:extLst>
          </p:cNvPr>
          <p:cNvCxnSpPr>
            <a:cxnSpLocks/>
            <a:stCxn id="35" idx="3"/>
            <a:endCxn id="36" idx="1"/>
          </p:cNvCxnSpPr>
          <p:nvPr/>
        </p:nvCxnSpPr>
        <p:spPr>
          <a:xfrm>
            <a:off x="7837828" y="5194706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Arrow Connector 45">
            <a:extLst>
              <a:ext uri="{FF2B5EF4-FFF2-40B4-BE49-F238E27FC236}">
                <a16:creationId xmlns:a16="http://schemas.microsoft.com/office/drawing/2014/main" id="{5A991906-430A-B3A1-2EBF-76E8912853BD}"/>
              </a:ext>
            </a:extLst>
          </p:cNvPr>
          <p:cNvCxnSpPr>
            <a:cxnSpLocks/>
            <a:stCxn id="36" idx="3"/>
            <a:endCxn id="37" idx="1"/>
          </p:cNvCxnSpPr>
          <p:nvPr/>
        </p:nvCxnSpPr>
        <p:spPr>
          <a:xfrm>
            <a:off x="8866171" y="5194706"/>
            <a:ext cx="32420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>
            <a:extLst>
              <a:ext uri="{FF2B5EF4-FFF2-40B4-BE49-F238E27FC236}">
                <a16:creationId xmlns:a16="http://schemas.microsoft.com/office/drawing/2014/main" id="{F8043B62-A9C0-766F-D76D-EF38E595CB84}"/>
              </a:ext>
            </a:extLst>
          </p:cNvPr>
          <p:cNvCxnSpPr>
            <a:cxnSpLocks/>
            <a:stCxn id="37" idx="3"/>
            <a:endCxn id="38" idx="1"/>
          </p:cNvCxnSpPr>
          <p:nvPr/>
        </p:nvCxnSpPr>
        <p:spPr>
          <a:xfrm>
            <a:off x="9892555" y="5194706"/>
            <a:ext cx="324206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6E3644E1-C6B3-CA99-EF8B-B08F77303415}"/>
              </a:ext>
            </a:extLst>
          </p:cNvPr>
          <p:cNvCxnSpPr>
            <a:cxnSpLocks/>
            <a:stCxn id="38" idx="3"/>
            <a:endCxn id="39" idx="1"/>
          </p:cNvCxnSpPr>
          <p:nvPr/>
        </p:nvCxnSpPr>
        <p:spPr>
          <a:xfrm>
            <a:off x="10918939" y="5194706"/>
            <a:ext cx="330087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5117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31" grpId="0"/>
      <p:bldP spid="32" grpId="0" animBg="1"/>
      <p:bldP spid="3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306B75-82E6-05CE-EFE7-879BF8E85B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Attention is All You Need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CBBBC3-F14D-3DA6-E02E-D3FF23F5E75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6846470" cy="5318249"/>
          </a:xfrm>
        </p:spPr>
        <p:txBody>
          <a:bodyPr/>
          <a:lstStyle/>
          <a:p>
            <a:r>
              <a:rPr lang="en-US" sz="2400" dirty="0"/>
              <a:t>A paper in 2017 from a Google Team that introduced a new deep learning model called “Transformer” for the task of </a:t>
            </a:r>
            <a:r>
              <a:rPr lang="en-US" sz="2400" b="1" dirty="0"/>
              <a:t>text-to-text</a:t>
            </a:r>
            <a:r>
              <a:rPr lang="en-US" sz="2400" dirty="0"/>
              <a:t> modeling</a:t>
            </a:r>
            <a:endParaRPr lang="en-US" sz="2000" dirty="0"/>
          </a:p>
          <a:p>
            <a:r>
              <a:rPr lang="en-US" sz="2400" dirty="0"/>
              <a:t>So far, got </a:t>
            </a:r>
            <a:r>
              <a:rPr lang="en-US" sz="2400" b="1" dirty="0"/>
              <a:t>131,151</a:t>
            </a:r>
            <a:r>
              <a:rPr lang="en-US" sz="2400" dirty="0"/>
              <a:t> citations</a:t>
            </a:r>
          </a:p>
          <a:p>
            <a:r>
              <a:rPr lang="en-US" sz="2400" dirty="0"/>
              <a:t>This is the </a:t>
            </a:r>
            <a:r>
              <a:rPr lang="en-US" sz="2400" b="1" dirty="0"/>
              <a:t>backbone of all current generative AI technologies</a:t>
            </a:r>
          </a:p>
          <a:p>
            <a:pPr lvl="1"/>
            <a:r>
              <a:rPr lang="en-US" sz="2000" dirty="0"/>
              <a:t>Large language models</a:t>
            </a:r>
          </a:p>
          <a:p>
            <a:pPr lvl="2"/>
            <a:r>
              <a:rPr lang="en-US" sz="1800" dirty="0"/>
              <a:t>ChatGPT, Llama, Mistral, etc.</a:t>
            </a:r>
          </a:p>
          <a:p>
            <a:pPr lvl="1"/>
            <a:r>
              <a:rPr lang="en-US" sz="2000" dirty="0"/>
              <a:t>Text-image models</a:t>
            </a:r>
          </a:p>
          <a:p>
            <a:r>
              <a:rPr lang="en-US" sz="2400" dirty="0"/>
              <a:t>This model has also been used in more traditional tasks more recently with a lot of success</a:t>
            </a:r>
          </a:p>
          <a:p>
            <a:r>
              <a:rPr lang="en-US" sz="2400" dirty="0"/>
              <a:t>Naturally, we will want to discuss this model in any AI courses. However, there are a few concepts to learn first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11AC12D3-1C98-E07F-84B4-E2C075C8B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70823" y="908093"/>
            <a:ext cx="3287752" cy="46324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8FFCD452-ADA6-BE79-EAFA-7F015F459FF2}"/>
              </a:ext>
            </a:extLst>
          </p:cNvPr>
          <p:cNvSpPr txBox="1"/>
          <p:nvPr/>
        </p:nvSpPr>
        <p:spPr>
          <a:xfrm>
            <a:off x="8170823" y="5540542"/>
            <a:ext cx="3287752" cy="73866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400" i="1" dirty="0">
                <a:hlinkClick r:id="rId3"/>
              </a:rPr>
              <a:t>https://user.phil.hhu.de/~cwurm/wp-content/uploads/2020/01/7181-attention-is-all-you-need.pdf</a:t>
            </a:r>
            <a:r>
              <a:rPr lang="en-US" sz="1400" i="1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716544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F582956-6008-FC0A-9323-2FEC8F2C66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Positional Encoding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6302D04-3E82-DF03-2CCF-396E8EFAFB5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5017895" cy="5221539"/>
              </a:xfrm>
            </p:spPr>
            <p:txBody>
              <a:bodyPr/>
              <a:lstStyle/>
              <a:p>
                <a:r>
                  <a:rPr lang="en-US" sz="2400" dirty="0"/>
                  <a:t>Transformer models themselves </a:t>
                </a:r>
                <a:r>
                  <a:rPr lang="en-US" sz="2400" b="1" dirty="0"/>
                  <a:t>cannot model the locations</a:t>
                </a:r>
                <a:r>
                  <a:rPr lang="en-US" sz="2400" dirty="0"/>
                  <a:t> of tokens within the text</a:t>
                </a:r>
              </a:p>
              <a:p>
                <a:r>
                  <a:rPr lang="en-US" sz="2400" dirty="0"/>
                  <a:t>Positional encoding helps incorporate such information into the input of the model</a:t>
                </a:r>
              </a:p>
              <a:p>
                <a:r>
                  <a:rPr lang="en-US" sz="2400" dirty="0"/>
                  <a:t>The input is mapped to a sequence of integer locations</a:t>
                </a:r>
              </a:p>
              <a:p>
                <a:r>
                  <a:rPr lang="en-US" sz="2400" dirty="0"/>
                  <a:t>The integers then undergo multiple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sin</m:t>
                        </m:r>
                      </m:fName>
                      <m:e>
                        <m:d>
                          <m:dPr>
                            <m:ctrlP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</a:rPr>
                              <m:t>⋅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func>
                      <m:func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funcPr>
                      <m:fName>
                        <m:r>
                          <m:rPr>
                            <m:sty m:val="p"/>
                          </m:rPr>
                          <a:rPr lang="en-US" sz="2400" b="0" i="0" smtClean="0">
                            <a:latin typeface="Cambria Math" panose="02040503050406030204" pitchFamily="18" charset="0"/>
                          </a:rPr>
                          <m:t>cos</m:t>
                        </m:r>
                      </m:fName>
                      <m:e>
                        <m:d>
                          <m:dPr>
                            <m:ctrlPr>
                              <a:rPr lang="en-US" sz="2400" i="1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sz="2400" i="1">
                                <a:latin typeface="Cambria Math" panose="02040503050406030204" pitchFamily="18" charset="0"/>
                              </a:rPr>
                              <m:t>⋅</m:t>
                            </m:r>
                          </m:e>
                        </m:d>
                      </m:e>
                    </m:func>
                  </m:oMath>
                </a14:m>
                <a:r>
                  <a:rPr lang="en-US" sz="2400" dirty="0"/>
                  <a:t> transformations with different frequencies to yield a vector encodes their location</a:t>
                </a:r>
              </a:p>
              <a:p>
                <a:r>
                  <a:rPr lang="en-US" sz="2400" dirty="0"/>
                  <a:t>The positional codes are added to the embedding for each token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66302D04-3E82-DF03-2CCF-396E8EFAFB5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5017895" cy="5221539"/>
              </a:xfrm>
              <a:blipFill>
                <a:blip r:embed="rId2"/>
                <a:stretch>
                  <a:fillRect l="-1580" t="-1634" b="-23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B49DC1CD-DD61-F424-8962-6058F63C7912}"/>
              </a:ext>
            </a:extLst>
          </p:cNvPr>
          <p:cNvSpPr/>
          <p:nvPr/>
        </p:nvSpPr>
        <p:spPr>
          <a:xfrm>
            <a:off x="6107305" y="796947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A54C4CD-7D23-9E7E-2143-1E6E703A3DAD}"/>
              </a:ext>
            </a:extLst>
          </p:cNvPr>
          <p:cNvSpPr/>
          <p:nvPr/>
        </p:nvSpPr>
        <p:spPr>
          <a:xfrm>
            <a:off x="7135649" y="796947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31061ECC-229C-DC48-BE0B-4AAC834AEB05}"/>
              </a:ext>
            </a:extLst>
          </p:cNvPr>
          <p:cNvSpPr/>
          <p:nvPr/>
        </p:nvSpPr>
        <p:spPr>
          <a:xfrm>
            <a:off x="8163993" y="795523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AA0B4C9-8BD0-FAA3-7FBB-C50287BEB383}"/>
              </a:ext>
            </a:extLst>
          </p:cNvPr>
          <p:cNvSpPr/>
          <p:nvPr/>
        </p:nvSpPr>
        <p:spPr>
          <a:xfrm>
            <a:off x="9192337" y="795523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7664F6EB-FE57-A616-FA45-568774B7DE6B}"/>
              </a:ext>
            </a:extLst>
          </p:cNvPr>
          <p:cNvSpPr/>
          <p:nvPr/>
        </p:nvSpPr>
        <p:spPr>
          <a:xfrm>
            <a:off x="10220681" y="794099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74903A0-443B-091C-84F8-54D6BF4708D0}"/>
              </a:ext>
            </a:extLst>
          </p:cNvPr>
          <p:cNvSpPr/>
          <p:nvPr/>
        </p:nvSpPr>
        <p:spPr>
          <a:xfrm>
            <a:off x="11249025" y="796947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31E99A71-8772-8382-3B4E-EFAFFB914158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6809484" y="1002046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DB0137D2-731B-0D35-E1B9-33036F0E3F4C}"/>
              </a:ext>
            </a:extLst>
          </p:cNvPr>
          <p:cNvCxnSpPr>
            <a:cxnSpLocks/>
            <a:endCxn id="8" idx="1"/>
          </p:cNvCxnSpPr>
          <p:nvPr/>
        </p:nvCxnSpPr>
        <p:spPr>
          <a:xfrm flipV="1">
            <a:off x="7837828" y="1000622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2C0269B7-BFC9-47A9-4295-4BEA48D15465}"/>
              </a:ext>
            </a:extLst>
          </p:cNvPr>
          <p:cNvCxnSpPr>
            <a:cxnSpLocks/>
            <a:stCxn id="8" idx="3"/>
            <a:endCxn id="9" idx="1"/>
          </p:cNvCxnSpPr>
          <p:nvPr/>
        </p:nvCxnSpPr>
        <p:spPr>
          <a:xfrm>
            <a:off x="8866172" y="1000622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654A8318-4E42-D408-B94A-E5BB842D60DF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 flipV="1">
            <a:off x="9894516" y="999198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8A6FBAE6-A192-B708-40DF-80D337CFD56C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10922860" y="999198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>
            <a:extLst>
              <a:ext uri="{FF2B5EF4-FFF2-40B4-BE49-F238E27FC236}">
                <a16:creationId xmlns:a16="http://schemas.microsoft.com/office/drawing/2014/main" id="{B1AFDF31-B32F-FECF-496E-4588CFB09E0F}"/>
              </a:ext>
            </a:extLst>
          </p:cNvPr>
          <p:cNvSpPr/>
          <p:nvPr/>
        </p:nvSpPr>
        <p:spPr>
          <a:xfrm>
            <a:off x="6094486" y="1920719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1</a:t>
            </a:r>
          </a:p>
        </p:txBody>
      </p:sp>
      <p:sp>
        <p:nvSpPr>
          <p:cNvPr id="18" name="Arrow: Right 17">
            <a:extLst>
              <a:ext uri="{FF2B5EF4-FFF2-40B4-BE49-F238E27FC236}">
                <a16:creationId xmlns:a16="http://schemas.microsoft.com/office/drawing/2014/main" id="{9341B998-F7A4-9A1C-D424-B1B77020A7D3}"/>
              </a:ext>
            </a:extLst>
          </p:cNvPr>
          <p:cNvSpPr/>
          <p:nvPr/>
        </p:nvSpPr>
        <p:spPr>
          <a:xfrm rot="5400000">
            <a:off x="8866882" y="1385182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8E23D1F-009A-CD14-AA90-3BE796B9C93A}"/>
              </a:ext>
            </a:extLst>
          </p:cNvPr>
          <p:cNvSpPr/>
          <p:nvPr/>
        </p:nvSpPr>
        <p:spPr>
          <a:xfrm>
            <a:off x="7122830" y="1920719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9E63B98-DBDD-AD02-569B-B0D74C8D60ED}"/>
              </a:ext>
            </a:extLst>
          </p:cNvPr>
          <p:cNvSpPr/>
          <p:nvPr/>
        </p:nvSpPr>
        <p:spPr>
          <a:xfrm>
            <a:off x="8151174" y="1919295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3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A847DB1-30B5-1EA4-7644-24FB3AEA6F06}"/>
              </a:ext>
            </a:extLst>
          </p:cNvPr>
          <p:cNvSpPr/>
          <p:nvPr/>
        </p:nvSpPr>
        <p:spPr>
          <a:xfrm>
            <a:off x="9179518" y="1919295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4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6199B1EB-3EA5-99E2-2CDC-6C91F81AD3DB}"/>
              </a:ext>
            </a:extLst>
          </p:cNvPr>
          <p:cNvSpPr/>
          <p:nvPr/>
        </p:nvSpPr>
        <p:spPr>
          <a:xfrm>
            <a:off x="10207862" y="1917871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5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F506BEF8-4C3B-D899-D6B5-A3FCE4FE6D01}"/>
              </a:ext>
            </a:extLst>
          </p:cNvPr>
          <p:cNvSpPr/>
          <p:nvPr/>
        </p:nvSpPr>
        <p:spPr>
          <a:xfrm>
            <a:off x="11236206" y="1920719"/>
            <a:ext cx="702179" cy="410198"/>
          </a:xfrm>
          <a:prstGeom prst="rect">
            <a:avLst/>
          </a:prstGeom>
          <a:solidFill>
            <a:schemeClr val="accent1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6</a:t>
            </a:r>
          </a:p>
        </p:txBody>
      </p: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9510D1DC-C4C5-9A03-CE3C-4A4027FBDE0D}"/>
              </a:ext>
            </a:extLst>
          </p:cNvPr>
          <p:cNvCxnSpPr>
            <a:stCxn id="17" idx="3"/>
            <a:endCxn id="19" idx="1"/>
          </p:cNvCxnSpPr>
          <p:nvPr/>
        </p:nvCxnSpPr>
        <p:spPr>
          <a:xfrm>
            <a:off x="6796665" y="2125818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FB990776-7C8A-4AAC-8301-F3D830453235}"/>
              </a:ext>
            </a:extLst>
          </p:cNvPr>
          <p:cNvCxnSpPr>
            <a:cxnSpLocks/>
            <a:endCxn id="20" idx="1"/>
          </p:cNvCxnSpPr>
          <p:nvPr/>
        </p:nvCxnSpPr>
        <p:spPr>
          <a:xfrm flipV="1">
            <a:off x="7825009" y="2124394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D5DA27C4-C73B-37AC-8C1D-C4A5D01F3030}"/>
              </a:ext>
            </a:extLst>
          </p:cNvPr>
          <p:cNvCxnSpPr>
            <a:cxnSpLocks/>
            <a:stCxn id="20" idx="3"/>
            <a:endCxn id="21" idx="1"/>
          </p:cNvCxnSpPr>
          <p:nvPr/>
        </p:nvCxnSpPr>
        <p:spPr>
          <a:xfrm>
            <a:off x="8853353" y="2124394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CA7289EF-8CEA-C67F-9139-2277BFF0FF61}"/>
              </a:ext>
            </a:extLst>
          </p:cNvPr>
          <p:cNvCxnSpPr>
            <a:cxnSpLocks/>
            <a:stCxn id="21" idx="3"/>
            <a:endCxn id="22" idx="1"/>
          </p:cNvCxnSpPr>
          <p:nvPr/>
        </p:nvCxnSpPr>
        <p:spPr>
          <a:xfrm flipV="1">
            <a:off x="9881697" y="2122970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CB2B655D-7228-BFBC-7281-8C75F07EA8D4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10910041" y="2122970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Arrow: Right 28">
            <a:extLst>
              <a:ext uri="{FF2B5EF4-FFF2-40B4-BE49-F238E27FC236}">
                <a16:creationId xmlns:a16="http://schemas.microsoft.com/office/drawing/2014/main" id="{3FDA13E2-0DDF-1188-0B44-65A6F9BC0A14}"/>
              </a:ext>
            </a:extLst>
          </p:cNvPr>
          <p:cNvSpPr/>
          <p:nvPr/>
        </p:nvSpPr>
        <p:spPr>
          <a:xfrm rot="5400000">
            <a:off x="8896082" y="2542821"/>
            <a:ext cx="299104" cy="358924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1809DB6E-0C29-A93C-ABC9-A1AD7404960F}"/>
              </a:ext>
            </a:extLst>
          </p:cNvPr>
          <p:cNvSpPr txBox="1"/>
          <p:nvPr/>
        </p:nvSpPr>
        <p:spPr>
          <a:xfrm>
            <a:off x="9328000" y="2537617"/>
            <a:ext cx="22173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Positional encoding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1" name="Table 34">
                <a:extLst>
                  <a:ext uri="{FF2B5EF4-FFF2-40B4-BE49-F238E27FC236}">
                    <a16:creationId xmlns:a16="http://schemas.microsoft.com/office/drawing/2014/main" id="{947B7D7B-3B6A-7DE3-26EB-DFE12E1DA6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92765"/>
                  </p:ext>
                </p:extLst>
              </p:nvPr>
            </p:nvGraphicFramePr>
            <p:xfrm>
              <a:off x="6107305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1" name="Table 34">
                <a:extLst>
                  <a:ext uri="{FF2B5EF4-FFF2-40B4-BE49-F238E27FC236}">
                    <a16:creationId xmlns:a16="http://schemas.microsoft.com/office/drawing/2014/main" id="{947B7D7B-3B6A-7DE3-26EB-DFE12E1DA681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39192765"/>
                  </p:ext>
                </p:extLst>
              </p:nvPr>
            </p:nvGraphicFramePr>
            <p:xfrm>
              <a:off x="6107305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3"/>
                          <a:stretch>
                            <a:fillRect l="-1709" t="-2703" r="-3419" b="-5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3"/>
                          <a:stretch>
                            <a:fillRect l="-1709" t="-102703" r="-3419" b="-4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3"/>
                          <a:stretch>
                            <a:fillRect l="-1709" t="-202703" r="-3419" b="-3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3"/>
                          <a:stretch>
                            <a:fillRect l="-1709" t="-385135" r="-3419" b="-1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3"/>
                          <a:stretch>
                            <a:fillRect l="-1709" t="-485135" r="-3419" b="-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2E8DC472-D9F5-34A9-A4C7-BAD9CA61AA16}"/>
              </a:ext>
            </a:extLst>
          </p:cNvPr>
          <p:cNvCxnSpPr>
            <a:cxnSpLocks/>
            <a:stCxn id="31" idx="3"/>
            <a:endCxn id="42" idx="1"/>
          </p:cNvCxnSpPr>
          <p:nvPr/>
        </p:nvCxnSpPr>
        <p:spPr>
          <a:xfrm flipV="1">
            <a:off x="6809483" y="4640027"/>
            <a:ext cx="313347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BBCE453E-D664-6C4D-EBA1-E6411977F9E6}"/>
              </a:ext>
            </a:extLst>
          </p:cNvPr>
          <p:cNvCxnSpPr>
            <a:cxnSpLocks/>
            <a:stCxn id="42" idx="3"/>
            <a:endCxn id="43" idx="1"/>
          </p:cNvCxnSpPr>
          <p:nvPr/>
        </p:nvCxnSpPr>
        <p:spPr>
          <a:xfrm>
            <a:off x="7825008" y="4640027"/>
            <a:ext cx="330039" cy="1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05A1390-031B-56AE-E921-8E1292D4B191}"/>
              </a:ext>
            </a:extLst>
          </p:cNvPr>
          <p:cNvCxnSpPr>
            <a:cxnSpLocks/>
            <a:stCxn id="43" idx="3"/>
            <a:endCxn id="44" idx="1"/>
          </p:cNvCxnSpPr>
          <p:nvPr/>
        </p:nvCxnSpPr>
        <p:spPr>
          <a:xfrm>
            <a:off x="8857225" y="4640028"/>
            <a:ext cx="33511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>
            <a:extLst>
              <a:ext uri="{FF2B5EF4-FFF2-40B4-BE49-F238E27FC236}">
                <a16:creationId xmlns:a16="http://schemas.microsoft.com/office/drawing/2014/main" id="{E7AC75D8-D7E5-3009-E9AA-C5E048603434}"/>
              </a:ext>
            </a:extLst>
          </p:cNvPr>
          <p:cNvCxnSpPr>
            <a:cxnSpLocks/>
            <a:stCxn id="44" idx="3"/>
            <a:endCxn id="45" idx="1"/>
          </p:cNvCxnSpPr>
          <p:nvPr/>
        </p:nvCxnSpPr>
        <p:spPr>
          <a:xfrm>
            <a:off x="9894516" y="4640028"/>
            <a:ext cx="308273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9A3456A9-87A1-C773-702C-3930C2004275}"/>
              </a:ext>
            </a:extLst>
          </p:cNvPr>
          <p:cNvCxnSpPr>
            <a:cxnSpLocks/>
            <a:stCxn id="45" idx="3"/>
            <a:endCxn id="46" idx="1"/>
          </p:cNvCxnSpPr>
          <p:nvPr/>
        </p:nvCxnSpPr>
        <p:spPr>
          <a:xfrm>
            <a:off x="10904967" y="4640028"/>
            <a:ext cx="344059" cy="259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2" name="Table 34">
                <a:extLst>
                  <a:ext uri="{FF2B5EF4-FFF2-40B4-BE49-F238E27FC236}">
                    <a16:creationId xmlns:a16="http://schemas.microsoft.com/office/drawing/2014/main" id="{68BBC43C-B5AD-9B63-1789-C5B912E805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680611"/>
                  </p:ext>
                </p:extLst>
              </p:nvPr>
            </p:nvGraphicFramePr>
            <p:xfrm>
              <a:off x="7122830" y="3141585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2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2" name="Table 34">
                <a:extLst>
                  <a:ext uri="{FF2B5EF4-FFF2-40B4-BE49-F238E27FC236}">
                    <a16:creationId xmlns:a16="http://schemas.microsoft.com/office/drawing/2014/main" id="{68BBC43C-B5AD-9B63-1789-C5B912E805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161680611"/>
                  </p:ext>
                </p:extLst>
              </p:nvPr>
            </p:nvGraphicFramePr>
            <p:xfrm>
              <a:off x="7122830" y="3141585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4"/>
                          <a:stretch>
                            <a:fillRect l="-1724" t="-2703" r="-4310" b="-5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1724" t="-102703" r="-4310" b="-4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1724" t="-202703" r="-4310" b="-3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1724" t="-385135" r="-4310" b="-1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4"/>
                          <a:stretch>
                            <a:fillRect l="-1724" t="-485135" r="-4310" b="-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3" name="Table 34">
                <a:extLst>
                  <a:ext uri="{FF2B5EF4-FFF2-40B4-BE49-F238E27FC236}">
                    <a16:creationId xmlns:a16="http://schemas.microsoft.com/office/drawing/2014/main" id="{E8A758B9-F97A-F8AD-C538-425992D59B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2810162"/>
                  </p:ext>
                </p:extLst>
              </p:nvPr>
            </p:nvGraphicFramePr>
            <p:xfrm>
              <a:off x="8155047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3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3" name="Table 34">
                <a:extLst>
                  <a:ext uri="{FF2B5EF4-FFF2-40B4-BE49-F238E27FC236}">
                    <a16:creationId xmlns:a16="http://schemas.microsoft.com/office/drawing/2014/main" id="{E8A758B9-F97A-F8AD-C538-425992D59BF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22810162"/>
                  </p:ext>
                </p:extLst>
              </p:nvPr>
            </p:nvGraphicFramePr>
            <p:xfrm>
              <a:off x="8155047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5"/>
                          <a:stretch>
                            <a:fillRect l="-1724" t="-2703" r="-4310" b="-5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5"/>
                          <a:stretch>
                            <a:fillRect l="-1724" t="-102703" r="-4310" b="-4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5"/>
                          <a:stretch>
                            <a:fillRect l="-1724" t="-202703" r="-4310" b="-3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5"/>
                          <a:stretch>
                            <a:fillRect l="-1724" t="-385135" r="-4310" b="-1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5"/>
                          <a:stretch>
                            <a:fillRect l="-1724" t="-485135" r="-4310" b="-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4" name="Table 34">
                <a:extLst>
                  <a:ext uri="{FF2B5EF4-FFF2-40B4-BE49-F238E27FC236}">
                    <a16:creationId xmlns:a16="http://schemas.microsoft.com/office/drawing/2014/main" id="{B322108B-14DF-4B55-EC62-DF174634503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9149205"/>
                  </p:ext>
                </p:extLst>
              </p:nvPr>
            </p:nvGraphicFramePr>
            <p:xfrm>
              <a:off x="9192338" y="3141586"/>
              <a:ext cx="702178" cy="2996884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38758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45602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68081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5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7743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45602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4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54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4" name="Table 34">
                <a:extLst>
                  <a:ext uri="{FF2B5EF4-FFF2-40B4-BE49-F238E27FC236}">
                    <a16:creationId xmlns:a16="http://schemas.microsoft.com/office/drawing/2014/main" id="{B322108B-14DF-4B55-EC62-DF174634503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79149205"/>
                  </p:ext>
                </p:extLst>
              </p:nvPr>
            </p:nvGraphicFramePr>
            <p:xfrm>
              <a:off x="9192338" y="3141586"/>
              <a:ext cx="702178" cy="2996884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3875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6"/>
                          <a:stretch>
                            <a:fillRect l="-1709" t="-2778" r="-3419" b="-59583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4560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1709" t="-101370" r="-3419" b="-48767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680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1709" t="-190909" r="-3419" b="-3623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549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7743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1709" t="-380000" r="-3419" b="-19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45602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6"/>
                          <a:stretch>
                            <a:fillRect l="-1709" t="-493151" r="-3419" b="-958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549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5" name="Table 34">
                <a:extLst>
                  <a:ext uri="{FF2B5EF4-FFF2-40B4-BE49-F238E27FC236}">
                    <a16:creationId xmlns:a16="http://schemas.microsoft.com/office/drawing/2014/main" id="{AD22450D-E974-BBDA-E895-9CD904DACE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9577199"/>
                  </p:ext>
                </p:extLst>
              </p:nvPr>
            </p:nvGraphicFramePr>
            <p:xfrm>
              <a:off x="10202789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5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5" name="Table 34">
                <a:extLst>
                  <a:ext uri="{FF2B5EF4-FFF2-40B4-BE49-F238E27FC236}">
                    <a16:creationId xmlns:a16="http://schemas.microsoft.com/office/drawing/2014/main" id="{AD22450D-E974-BBDA-E895-9CD904DACEE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219577199"/>
                  </p:ext>
                </p:extLst>
              </p:nvPr>
            </p:nvGraphicFramePr>
            <p:xfrm>
              <a:off x="10202789" y="314158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7"/>
                          <a:stretch>
                            <a:fillRect l="-1724" t="-2703" r="-4310" b="-5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7"/>
                          <a:stretch>
                            <a:fillRect l="-1724" t="-102703" r="-4310" b="-4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7"/>
                          <a:stretch>
                            <a:fillRect l="-1724" t="-202703" r="-4310" b="-3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7"/>
                          <a:stretch>
                            <a:fillRect l="-1724" t="-385135" r="-4310" b="-1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7"/>
                          <a:stretch>
                            <a:fillRect l="-1724" t="-485135" r="-4310" b="-9459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6" name="Table 34">
                <a:extLst>
                  <a:ext uri="{FF2B5EF4-FFF2-40B4-BE49-F238E27FC236}">
                    <a16:creationId xmlns:a16="http://schemas.microsoft.com/office/drawing/2014/main" id="{08D08EEC-5FBB-D43B-1445-2336EC202EC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6463260"/>
                  </p:ext>
                </p:extLst>
              </p:nvPr>
            </p:nvGraphicFramePr>
            <p:xfrm>
              <a:off x="11249026" y="314417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sin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102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100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unc>
                                  <m:funcPr>
                                    <m:ctrlPr>
                                      <a:rPr lang="en-US" sz="105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funcPr>
                                  <m:fName>
                                    <m:r>
                                      <m:rPr>
                                        <m:sty m:val="p"/>
                                      </m:rPr>
                                      <a:rPr lang="en-US" sz="1050" b="0" i="0" smtClean="0">
                                        <a:latin typeface="Cambria Math" panose="02040503050406030204" pitchFamily="18" charset="0"/>
                                      </a:rPr>
                                      <m:t>cos</m:t>
                                    </m:r>
                                  </m:fName>
                                  <m:e>
                                    <m:d>
                                      <m:dPr>
                                        <m:ctrlPr>
                                          <a:rPr lang="en-US" sz="1050" b="0" i="1" smtClean="0">
                                            <a:latin typeface="Cambria Math" panose="02040503050406030204" pitchFamily="18" charset="0"/>
                                          </a:rPr>
                                        </m:ctrlPr>
                                      </m:dPr>
                                      <m:e>
                                        <m:f>
                                          <m:fPr>
                                            <m:ctrlP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</m:ctrlPr>
                                          </m:fPr>
                                          <m:num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6</m:t>
                                            </m:r>
                                          </m:num>
                                          <m:den>
                                            <m:r>
                                              <a:rPr lang="en-US" sz="1050" b="0" i="1" smtClean="0">
                                                <a:latin typeface="Cambria Math" panose="02040503050406030204" pitchFamily="18" charset="0"/>
                                              </a:rPr>
                                              <m:t>101</m:t>
                                            </m:r>
                                          </m:den>
                                        </m:f>
                                      </m:e>
                                    </m:d>
                                  </m:e>
                                </m:func>
                              </m:oMath>
                            </m:oMathPara>
                          </a14:m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6" name="Table 34">
                <a:extLst>
                  <a:ext uri="{FF2B5EF4-FFF2-40B4-BE49-F238E27FC236}">
                    <a16:creationId xmlns:a16="http://schemas.microsoft.com/office/drawing/2014/main" id="{08D08EEC-5FBB-D43B-1445-2336EC202EC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86463260"/>
                  </p:ext>
                </p:extLst>
              </p:nvPr>
            </p:nvGraphicFramePr>
            <p:xfrm>
              <a:off x="11249026" y="3144176"/>
              <a:ext cx="702178" cy="2996885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702178">
                      <a:extLst>
                        <a:ext uri="{9D8B030D-6E8A-4147-A177-3AD203B41FA5}">
                          <a16:colId xmlns:a16="http://schemas.microsoft.com/office/drawing/2014/main" val="1186864658"/>
                        </a:ext>
                      </a:extLst>
                    </a:gridCol>
                  </a:tblGrid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blipFill>
                          <a:blip r:embed="rId8"/>
                          <a:stretch>
                            <a:fillRect l="-2586" t="-2703" r="-4310" b="-5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623121844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8"/>
                          <a:stretch>
                            <a:fillRect l="-2586" t="-102703" r="-4310" b="-47702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222273212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8"/>
                          <a:stretch>
                            <a:fillRect l="-2586" t="-200000" r="-4310" b="-370667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0921272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</a:tcPr>
                    </a:tc>
                    <a:extLst>
                      <a:ext uri="{0D108BD9-81ED-4DB2-BD59-A6C34878D82A}">
                        <a16:rowId xmlns:a16="http://schemas.microsoft.com/office/drawing/2014/main" val="2361366818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8"/>
                          <a:stretch>
                            <a:fillRect l="-2586" t="-386486" r="-4310" b="-1932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2218091"/>
                      </a:ext>
                    </a:extLst>
                  </a:tr>
                  <a:tr h="45104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blipFill>
                          <a:blip r:embed="rId8"/>
                          <a:stretch>
                            <a:fillRect l="-2586" t="-486486" r="-4310" b="-9324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12556355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lang="en-US" sz="1600" dirty="0">
                              <a:latin typeface="Consolas" panose="020B0609020204030204" pitchFamily="49" charset="0"/>
                            </a:rPr>
                            <a:t>…</a:t>
                          </a:r>
                          <a:endParaRPr lang="en-US" sz="105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lnL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B w="28575" cap="flat" cmpd="sng" algn="ctr">
                          <a:solidFill>
                            <a:srgbClr val="002060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406796214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65" name="TextBox 64">
            <a:extLst>
              <a:ext uri="{FF2B5EF4-FFF2-40B4-BE49-F238E27FC236}">
                <a16:creationId xmlns:a16="http://schemas.microsoft.com/office/drawing/2014/main" id="{CEB511BD-6A55-46D3-285C-69E4F6774065}"/>
              </a:ext>
            </a:extLst>
          </p:cNvPr>
          <p:cNvSpPr txBox="1"/>
          <p:nvPr/>
        </p:nvSpPr>
        <p:spPr>
          <a:xfrm>
            <a:off x="9328000" y="1375305"/>
            <a:ext cx="2217367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b="1" dirty="0"/>
              <a:t>Token position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735872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9" grpId="0" animBg="1"/>
      <p:bldP spid="30" grpId="0"/>
      <p:bldP spid="6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ECD789-AC6C-F5E4-74F9-F42DCCAD462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Attention Mechanism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5E907B-9B1C-F133-0E7C-18DFE2685F2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4527844" cy="5221539"/>
          </a:xfrm>
        </p:spPr>
        <p:txBody>
          <a:bodyPr/>
          <a:lstStyle/>
          <a:p>
            <a:r>
              <a:rPr lang="en-US" sz="2000" dirty="0"/>
              <a:t>In this case, </a:t>
            </a:r>
            <a:r>
              <a:rPr lang="en-US" sz="2000" b="1" dirty="0"/>
              <a:t>attention</a:t>
            </a:r>
            <a:r>
              <a:rPr lang="en-US" sz="2000" dirty="0"/>
              <a:t> layer calculates “</a:t>
            </a:r>
            <a:r>
              <a:rPr lang="en-US" sz="2000" b="1" dirty="0"/>
              <a:t>context scores</a:t>
            </a:r>
            <a:r>
              <a:rPr lang="en-US" sz="2000" dirty="0"/>
              <a:t>” for tokens between two sequences</a:t>
            </a:r>
          </a:p>
          <a:p>
            <a:pPr lvl="1"/>
            <a:r>
              <a:rPr lang="en-US" sz="2000" dirty="0"/>
              <a:t>Context score between two tokens measure how relevant they are to each other</a:t>
            </a:r>
          </a:p>
          <a:p>
            <a:r>
              <a:rPr lang="en-US" sz="2000" dirty="0"/>
              <a:t>The inputs are numerical vectors after embedding and positional encoding</a:t>
            </a:r>
          </a:p>
          <a:p>
            <a:r>
              <a:rPr lang="en-US" sz="2000" dirty="0"/>
              <a:t>In transformer, three types of attention layers are used</a:t>
            </a:r>
          </a:p>
          <a:p>
            <a:pPr lvl="1"/>
            <a:r>
              <a:rPr lang="en-US" sz="1800" dirty="0"/>
              <a:t>Self-attention for input sequence</a:t>
            </a:r>
          </a:p>
          <a:p>
            <a:pPr lvl="1"/>
            <a:r>
              <a:rPr lang="en-US" sz="1800" dirty="0"/>
              <a:t>Self-attention for output sequence</a:t>
            </a:r>
          </a:p>
          <a:p>
            <a:pPr lvl="1"/>
            <a:r>
              <a:rPr lang="en-US" sz="1800" dirty="0"/>
              <a:t>Cross-attention for input and output</a:t>
            </a:r>
          </a:p>
          <a:p>
            <a:r>
              <a:rPr lang="en-US" sz="2000" dirty="0"/>
              <a:t>The attention outputs are added to the encoded embeddings to feed to the next layer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0618016E-4451-DEF3-64E7-28E3A3216245}"/>
              </a:ext>
            </a:extLst>
          </p:cNvPr>
          <p:cNvSpPr/>
          <p:nvPr/>
        </p:nvSpPr>
        <p:spPr>
          <a:xfrm>
            <a:off x="5700667" y="5509521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3072170-0F67-2F67-ABC7-5123F98A87BE}"/>
              </a:ext>
            </a:extLst>
          </p:cNvPr>
          <p:cNvSpPr/>
          <p:nvPr/>
        </p:nvSpPr>
        <p:spPr>
          <a:xfrm>
            <a:off x="9322659" y="5509521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Hi, I am well, you?</a:t>
            </a:r>
          </a:p>
        </p:txBody>
      </p:sp>
      <p:graphicFrame>
        <p:nvGraphicFramePr>
          <p:cNvPr id="19" name="Table 19">
            <a:extLst>
              <a:ext uri="{FF2B5EF4-FFF2-40B4-BE49-F238E27FC236}">
                <a16:creationId xmlns:a16="http://schemas.microsoft.com/office/drawing/2014/main" id="{B43670ED-7A41-E5E4-D948-6AACF3E6E0B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15076215"/>
              </p:ext>
            </p:extLst>
          </p:nvPr>
        </p:nvGraphicFramePr>
        <p:xfrm>
          <a:off x="5700667" y="4583980"/>
          <a:ext cx="2538104" cy="41019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17263">
                  <a:extLst>
                    <a:ext uri="{9D8B030D-6E8A-4147-A177-3AD203B41FA5}">
                      <a16:colId xmlns:a16="http://schemas.microsoft.com/office/drawing/2014/main" val="3852824237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2402585303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3146759851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969546565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4227785571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1561386638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3627155364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4274782562"/>
                    </a:ext>
                  </a:extLst>
                </a:gridCol>
              </a:tblGrid>
              <a:tr h="4101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35716285"/>
                  </a:ext>
                </a:extLst>
              </a:tr>
            </a:tbl>
          </a:graphicData>
        </a:graphic>
      </p:graphicFrame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6D3D6ECF-5951-A80B-A266-9ABA703CB07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9543751"/>
              </p:ext>
            </p:extLst>
          </p:nvPr>
        </p:nvGraphicFramePr>
        <p:xfrm>
          <a:off x="9322659" y="4583980"/>
          <a:ext cx="2538104" cy="410198"/>
        </p:xfrm>
        <a:graphic>
          <a:graphicData uri="http://schemas.openxmlformats.org/drawingml/2006/table">
            <a:tbl>
              <a:tblPr firstRow="1" bandRow="1">
                <a:tableStyleId>{7DF18680-E054-41AD-8BC1-D1AEF772440D}</a:tableStyleId>
              </a:tblPr>
              <a:tblGrid>
                <a:gridCol w="317263">
                  <a:extLst>
                    <a:ext uri="{9D8B030D-6E8A-4147-A177-3AD203B41FA5}">
                      <a16:colId xmlns:a16="http://schemas.microsoft.com/office/drawing/2014/main" val="3852824237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2402585303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3146759851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969546565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4227785571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1561386638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3627155364"/>
                    </a:ext>
                  </a:extLst>
                </a:gridCol>
                <a:gridCol w="317263">
                  <a:extLst>
                    <a:ext uri="{9D8B030D-6E8A-4147-A177-3AD203B41FA5}">
                      <a16:colId xmlns:a16="http://schemas.microsoft.com/office/drawing/2014/main" val="4274782562"/>
                    </a:ext>
                  </a:extLst>
                </a:gridCol>
              </a:tblGrid>
              <a:tr h="410198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solidFill>
                      <a:srgbClr val="00B0F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35716285"/>
                  </a:ext>
                </a:extLst>
              </a:tr>
            </a:tbl>
          </a:graphicData>
        </a:graphic>
      </p:graphicFrame>
      <p:sp>
        <p:nvSpPr>
          <p:cNvPr id="21" name="Rectangle 20">
            <a:extLst>
              <a:ext uri="{FF2B5EF4-FFF2-40B4-BE49-F238E27FC236}">
                <a16:creationId xmlns:a16="http://schemas.microsoft.com/office/drawing/2014/main" id="{89FDBE0C-C7AF-3BFB-7057-11971667BCA9}"/>
              </a:ext>
            </a:extLst>
          </p:cNvPr>
          <p:cNvSpPr/>
          <p:nvPr/>
        </p:nvSpPr>
        <p:spPr>
          <a:xfrm>
            <a:off x="7409204" y="3547344"/>
            <a:ext cx="2743200" cy="521293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Attention Layer</a:t>
            </a:r>
          </a:p>
        </p:txBody>
      </p:sp>
      <p:cxnSp>
        <p:nvCxnSpPr>
          <p:cNvPr id="23" name="Connector: Elbow 22">
            <a:extLst>
              <a:ext uri="{FF2B5EF4-FFF2-40B4-BE49-F238E27FC236}">
                <a16:creationId xmlns:a16="http://schemas.microsoft.com/office/drawing/2014/main" id="{4F3BD748-5097-9982-A157-F9ED16140DAB}"/>
              </a:ext>
            </a:extLst>
          </p:cNvPr>
          <p:cNvCxnSpPr>
            <a:cxnSpLocks/>
            <a:stCxn id="19" idx="0"/>
            <a:endCxn id="21" idx="2"/>
          </p:cNvCxnSpPr>
          <p:nvPr/>
        </p:nvCxnSpPr>
        <p:spPr>
          <a:xfrm rot="5400000" flipH="1" flipV="1">
            <a:off x="7617590" y="3420767"/>
            <a:ext cx="515343" cy="1811085"/>
          </a:xfrm>
          <a:prstGeom prst="bentConnector3">
            <a:avLst>
              <a:gd name="adj1" fmla="val 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or: Elbow 24">
            <a:extLst>
              <a:ext uri="{FF2B5EF4-FFF2-40B4-BE49-F238E27FC236}">
                <a16:creationId xmlns:a16="http://schemas.microsoft.com/office/drawing/2014/main" id="{D5C989DB-5A85-5DDB-EC05-94C3D1B0AA69}"/>
              </a:ext>
            </a:extLst>
          </p:cNvPr>
          <p:cNvCxnSpPr>
            <a:cxnSpLocks/>
            <a:stCxn id="20" idx="0"/>
            <a:endCxn id="21" idx="2"/>
          </p:cNvCxnSpPr>
          <p:nvPr/>
        </p:nvCxnSpPr>
        <p:spPr>
          <a:xfrm rot="16200000" flipV="1">
            <a:off x="9428587" y="3420855"/>
            <a:ext cx="515343" cy="1810907"/>
          </a:xfrm>
          <a:prstGeom prst="bentConnector3">
            <a:avLst>
              <a:gd name="adj1" fmla="val 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5" name="Table 35">
            <a:extLst>
              <a:ext uri="{FF2B5EF4-FFF2-40B4-BE49-F238E27FC236}">
                <a16:creationId xmlns:a16="http://schemas.microsoft.com/office/drawing/2014/main" id="{7D7D5507-3C7A-D49E-8296-BF1C9F853A1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0743685"/>
              </p:ext>
            </p:extLst>
          </p:nvPr>
        </p:nvGraphicFramePr>
        <p:xfrm>
          <a:off x="5700667" y="438700"/>
          <a:ext cx="6160095" cy="259588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684455">
                  <a:extLst>
                    <a:ext uri="{9D8B030D-6E8A-4147-A177-3AD203B41FA5}">
                      <a16:colId xmlns:a16="http://schemas.microsoft.com/office/drawing/2014/main" val="191729419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302879851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3278610749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902891667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852786586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2453070496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1545122774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374116002"/>
                    </a:ext>
                  </a:extLst>
                </a:gridCol>
                <a:gridCol w="684455">
                  <a:extLst>
                    <a:ext uri="{9D8B030D-6E8A-4147-A177-3AD203B41FA5}">
                      <a16:colId xmlns:a16="http://schemas.microsoft.com/office/drawing/2014/main" val="197838275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US" sz="14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Hi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,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am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well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,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you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89837201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Hello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0.93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0.42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9949876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,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875304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how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0.73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0.77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0.81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0.44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523240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are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0.81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0.65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0.76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0.51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80020902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you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0.11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0.68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0.75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0.85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0.58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0.47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3353099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sz="14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0.38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0.41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0.07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0.71</a:t>
                      </a:r>
                    </a:p>
                  </a:txBody>
                  <a:tcPr anchor="ctr">
                    <a:solidFill>
                      <a:schemeClr val="accent5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0.63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69257272"/>
                  </a:ext>
                </a:extLst>
              </a:tr>
            </a:tbl>
          </a:graphicData>
        </a:graphic>
      </p:graphicFrame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0DD51EE2-7F97-5C58-DF4B-9CCA3B232655}"/>
              </a:ext>
            </a:extLst>
          </p:cNvPr>
          <p:cNvCxnSpPr>
            <a:stCxn id="21" idx="0"/>
            <a:endCxn id="35" idx="2"/>
          </p:cNvCxnSpPr>
          <p:nvPr/>
        </p:nvCxnSpPr>
        <p:spPr>
          <a:xfrm flipH="1" flipV="1">
            <a:off x="8780714" y="3034580"/>
            <a:ext cx="90" cy="51276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1A9137C1-19A1-6D6A-1EDF-A2625F367744}"/>
              </a:ext>
            </a:extLst>
          </p:cNvPr>
          <p:cNvCxnSpPr>
            <a:cxnSpLocks/>
            <a:stCxn id="17" idx="0"/>
            <a:endCxn id="19" idx="2"/>
          </p:cNvCxnSpPr>
          <p:nvPr/>
        </p:nvCxnSpPr>
        <p:spPr>
          <a:xfrm flipV="1">
            <a:off x="6969718" y="4994178"/>
            <a:ext cx="1" cy="515343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DB23471B-D9EF-1257-5B3A-B5D9D075AAB0}"/>
              </a:ext>
            </a:extLst>
          </p:cNvPr>
          <p:cNvCxnSpPr>
            <a:cxnSpLocks/>
            <a:stCxn id="18" idx="0"/>
            <a:endCxn id="20" idx="2"/>
          </p:cNvCxnSpPr>
          <p:nvPr/>
        </p:nvCxnSpPr>
        <p:spPr>
          <a:xfrm flipV="1">
            <a:off x="10591710" y="4994178"/>
            <a:ext cx="1" cy="515343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TextBox 45">
            <a:extLst>
              <a:ext uri="{FF2B5EF4-FFF2-40B4-BE49-F238E27FC236}">
                <a16:creationId xmlns:a16="http://schemas.microsoft.com/office/drawing/2014/main" id="{01532772-3A18-1E47-4FBD-39CE0B2AC1B1}"/>
              </a:ext>
            </a:extLst>
          </p:cNvPr>
          <p:cNvSpPr txBox="1"/>
          <p:nvPr/>
        </p:nvSpPr>
        <p:spPr>
          <a:xfrm>
            <a:off x="7106083" y="5067183"/>
            <a:ext cx="33494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Embedding + Positional Encoding</a:t>
            </a:r>
          </a:p>
        </p:txBody>
      </p:sp>
    </p:spTree>
    <p:extLst>
      <p:ext uri="{BB962C8B-B14F-4D97-AF65-F5344CB8AC3E}">
        <p14:creationId xmlns:p14="http://schemas.microsoft.com/office/powerpoint/2010/main" val="2883151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E92E63-D836-B1CE-B6D4-B52424CD06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Feed Forward Blocks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91B2A5A-063B-4B90-5C2A-6DCC1CEB8D1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531087" y="908093"/>
            <a:ext cx="4001429" cy="5221539"/>
          </a:xfrm>
        </p:spPr>
        <p:txBody>
          <a:bodyPr/>
          <a:lstStyle/>
          <a:p>
            <a:r>
              <a:rPr lang="en-US" sz="2000" dirty="0"/>
              <a:t>Are blocks of two-layer neural network (the regular type we use in module 2)</a:t>
            </a:r>
          </a:p>
          <a:p>
            <a:r>
              <a:rPr lang="en-US" sz="2000" dirty="0"/>
              <a:t>Inputs are from attention layers</a:t>
            </a:r>
          </a:p>
          <a:p>
            <a:r>
              <a:rPr lang="en-US" sz="2000" dirty="0"/>
              <a:t>Outputs are normalized (rescaled)</a:t>
            </a:r>
          </a:p>
          <a:p>
            <a:pPr lvl="1"/>
            <a:r>
              <a:rPr lang="en-US" sz="1600" dirty="0"/>
              <a:t>Mean is approximately 0</a:t>
            </a:r>
          </a:p>
          <a:p>
            <a:pPr lvl="1"/>
            <a:r>
              <a:rPr lang="en-US" sz="1600" dirty="0"/>
              <a:t>Standard deviation is approximately 1</a:t>
            </a:r>
          </a:p>
          <a:p>
            <a:r>
              <a:rPr lang="en-US" sz="2000" dirty="0"/>
              <a:t>The big block of </a:t>
            </a:r>
            <a:r>
              <a:rPr lang="en-US" sz="2000" b="1" dirty="0"/>
              <a:t>{attention + feedforward}</a:t>
            </a:r>
            <a:r>
              <a:rPr lang="en-US" sz="2000" dirty="0"/>
              <a:t> can be stacked on top of each other multiple times to form deeper transformer models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4BB93F94-963F-2AD4-8B12-4DBF96A2E82F}"/>
              </a:ext>
            </a:extLst>
          </p:cNvPr>
          <p:cNvSpPr/>
          <p:nvPr/>
        </p:nvSpPr>
        <p:spPr>
          <a:xfrm>
            <a:off x="5803866" y="4546100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4A446BF6-1BBF-020F-742C-60B880E09259}"/>
              </a:ext>
            </a:extLst>
          </p:cNvPr>
          <p:cNvSpPr/>
          <p:nvPr/>
        </p:nvSpPr>
        <p:spPr>
          <a:xfrm>
            <a:off x="8054258" y="4537554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3C28D2A2-CFBA-EBCD-BCAF-E6DFF6774607}"/>
              </a:ext>
            </a:extLst>
          </p:cNvPr>
          <p:cNvSpPr/>
          <p:nvPr/>
        </p:nvSpPr>
        <p:spPr>
          <a:xfrm>
            <a:off x="6929062" y="4546100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EB2E3361-8404-196D-56FD-48354CB92F83}"/>
              </a:ext>
            </a:extLst>
          </p:cNvPr>
          <p:cNvSpPr/>
          <p:nvPr/>
        </p:nvSpPr>
        <p:spPr>
          <a:xfrm>
            <a:off x="5807712" y="35015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9E2244C-61E4-7B23-ACD5-203E00BCD3B8}"/>
              </a:ext>
            </a:extLst>
          </p:cNvPr>
          <p:cNvSpPr/>
          <p:nvPr/>
        </p:nvSpPr>
        <p:spPr>
          <a:xfrm>
            <a:off x="6929062" y="35015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9FA1170-B1DE-DF4F-977F-275F77DD30FA}"/>
              </a:ext>
            </a:extLst>
          </p:cNvPr>
          <p:cNvSpPr/>
          <p:nvPr/>
        </p:nvSpPr>
        <p:spPr>
          <a:xfrm>
            <a:off x="8054258" y="35015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8550CE1D-130D-2ADF-5432-0B151446ED55}"/>
              </a:ext>
            </a:extLst>
          </p:cNvPr>
          <p:cNvSpPr/>
          <p:nvPr/>
        </p:nvSpPr>
        <p:spPr>
          <a:xfrm>
            <a:off x="9179454" y="35015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F38B242-ED6C-03AD-3AFF-C867E989980E}"/>
              </a:ext>
            </a:extLst>
          </p:cNvPr>
          <p:cNvSpPr/>
          <p:nvPr/>
        </p:nvSpPr>
        <p:spPr>
          <a:xfrm>
            <a:off x="4678670" y="3501508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1B85E79-7DE2-C4A8-DEEE-883DDF46DC52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6013238" y="3920252"/>
            <a:ext cx="384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18896128-A1F4-6AD7-C64D-B8BE8829A005}"/>
              </a:ext>
            </a:extLst>
          </p:cNvPr>
          <p:cNvCxnSpPr>
            <a:cxnSpLocks/>
            <a:stCxn id="11" idx="4"/>
            <a:endCxn id="4" idx="0"/>
          </p:cNvCxnSpPr>
          <p:nvPr/>
        </p:nvCxnSpPr>
        <p:spPr>
          <a:xfrm>
            <a:off x="4888042" y="3920252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463BF46-C614-07E9-5330-9110258B25D4}"/>
              </a:ext>
            </a:extLst>
          </p:cNvPr>
          <p:cNvCxnSpPr>
            <a:cxnSpLocks/>
            <a:stCxn id="8" idx="4"/>
            <a:endCxn id="4" idx="0"/>
          </p:cNvCxnSpPr>
          <p:nvPr/>
        </p:nvCxnSpPr>
        <p:spPr>
          <a:xfrm flipH="1">
            <a:off x="6013238" y="3920252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DF34F6B-F4B3-28EA-5E88-8BC002D7CF17}"/>
              </a:ext>
            </a:extLst>
          </p:cNvPr>
          <p:cNvCxnSpPr>
            <a:cxnSpLocks/>
            <a:stCxn id="9" idx="4"/>
            <a:endCxn id="4" idx="0"/>
          </p:cNvCxnSpPr>
          <p:nvPr/>
        </p:nvCxnSpPr>
        <p:spPr>
          <a:xfrm flipH="1">
            <a:off x="6013238" y="3920252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49CEBDA-06FD-07FE-741B-20C1A3703549}"/>
              </a:ext>
            </a:extLst>
          </p:cNvPr>
          <p:cNvCxnSpPr>
            <a:cxnSpLocks/>
            <a:stCxn id="10" idx="4"/>
            <a:endCxn id="4" idx="0"/>
          </p:cNvCxnSpPr>
          <p:nvPr/>
        </p:nvCxnSpPr>
        <p:spPr>
          <a:xfrm flipH="1">
            <a:off x="6013238" y="3920252"/>
            <a:ext cx="3375588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81E8745A-3507-1709-FB79-A886CA033606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8263630" y="3920252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5F845849-3920-74DD-9DB1-2C5C53179A31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>
            <a:off x="8263630" y="3920252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6BA0643B-7C4E-22D7-5459-872355FB55E1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>
            <a:off x="7138434" y="3920252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DDAAEDE1-80DD-447C-12D4-4E725DEB9304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6017084" y="3920252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10292CE-C3E1-318C-0F2D-DC45FD56EB10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>
            <a:off x="4888042" y="3920252"/>
            <a:ext cx="337558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578CC3-FC36-37F9-B9C7-5756A4756366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7138434" y="3920252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8E45FC27-A3A1-46AD-5419-B557513F660C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 flipH="1">
            <a:off x="7138434" y="3920252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2E39BD29-818E-DF50-CCE0-8B189804D6A8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6017084" y="3920252"/>
            <a:ext cx="112135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5829956-CBEA-C4D0-8A5A-282AC5822314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>
            <a:off x="4888042" y="3920252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A6A2F92D-B6F4-DA8E-95CD-413492F41E99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 flipH="1">
            <a:off x="7138434" y="3920252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2F06F883-4E30-AC80-244D-7B51DA58DC76}"/>
              </a:ext>
            </a:extLst>
          </p:cNvPr>
          <p:cNvSpPr/>
          <p:nvPr/>
        </p:nvSpPr>
        <p:spPr>
          <a:xfrm>
            <a:off x="5807712" y="24654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1D8FAE3-EA3D-46DC-FD30-8F0E3996FD96}"/>
              </a:ext>
            </a:extLst>
          </p:cNvPr>
          <p:cNvSpPr/>
          <p:nvPr/>
        </p:nvSpPr>
        <p:spPr>
          <a:xfrm>
            <a:off x="8054257" y="2461189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A1B868C-E743-BA18-F51E-D9F4C9693E4E}"/>
              </a:ext>
            </a:extLst>
          </p:cNvPr>
          <p:cNvSpPr/>
          <p:nvPr/>
        </p:nvSpPr>
        <p:spPr>
          <a:xfrm>
            <a:off x="6932908" y="2465462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33C64D5-830D-524C-F48E-7B57698A0086}"/>
              </a:ext>
            </a:extLst>
          </p:cNvPr>
          <p:cNvSpPr/>
          <p:nvPr/>
        </p:nvSpPr>
        <p:spPr>
          <a:xfrm>
            <a:off x="5807712" y="1420870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0BC12B05-0D18-2A83-A806-4BB36F598728}"/>
              </a:ext>
            </a:extLst>
          </p:cNvPr>
          <p:cNvSpPr/>
          <p:nvPr/>
        </p:nvSpPr>
        <p:spPr>
          <a:xfrm>
            <a:off x="6932908" y="1420870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B3E37796-00CB-74A6-0CAA-14E21CDCD7EE}"/>
              </a:ext>
            </a:extLst>
          </p:cNvPr>
          <p:cNvSpPr/>
          <p:nvPr/>
        </p:nvSpPr>
        <p:spPr>
          <a:xfrm>
            <a:off x="8058104" y="1420870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07FC6624-A82E-5FA1-5F8D-406C173A5949}"/>
              </a:ext>
            </a:extLst>
          </p:cNvPr>
          <p:cNvCxnSpPr>
            <a:cxnSpLocks/>
            <a:stCxn id="30" idx="4"/>
            <a:endCxn id="27" idx="0"/>
          </p:cNvCxnSpPr>
          <p:nvPr/>
        </p:nvCxnSpPr>
        <p:spPr>
          <a:xfrm>
            <a:off x="6017084" y="1839614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D7DD5203-F863-A682-D3A1-E78E3A044092}"/>
              </a:ext>
            </a:extLst>
          </p:cNvPr>
          <p:cNvCxnSpPr>
            <a:cxnSpLocks/>
            <a:stCxn id="31" idx="4"/>
            <a:endCxn id="27" idx="0"/>
          </p:cNvCxnSpPr>
          <p:nvPr/>
        </p:nvCxnSpPr>
        <p:spPr>
          <a:xfrm flipH="1">
            <a:off x="6017084" y="1839614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8CC727E5-B185-2853-AE28-895E3E7152F2}"/>
              </a:ext>
            </a:extLst>
          </p:cNvPr>
          <p:cNvCxnSpPr>
            <a:cxnSpLocks/>
            <a:stCxn id="32" idx="4"/>
            <a:endCxn id="27" idx="0"/>
          </p:cNvCxnSpPr>
          <p:nvPr/>
        </p:nvCxnSpPr>
        <p:spPr>
          <a:xfrm flipH="1">
            <a:off x="6017084" y="1839614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EFE54EE-7751-D7EE-CA11-23E5EF3043F7}"/>
              </a:ext>
            </a:extLst>
          </p:cNvPr>
          <p:cNvCxnSpPr>
            <a:cxnSpLocks/>
            <a:stCxn id="32" idx="4"/>
            <a:endCxn id="28" idx="0"/>
          </p:cNvCxnSpPr>
          <p:nvPr/>
        </p:nvCxnSpPr>
        <p:spPr>
          <a:xfrm flipH="1">
            <a:off x="8263629" y="1839614"/>
            <a:ext cx="384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EAB9F80E-B821-3A23-A277-7A4CC94FF006}"/>
              </a:ext>
            </a:extLst>
          </p:cNvPr>
          <p:cNvCxnSpPr>
            <a:cxnSpLocks/>
            <a:stCxn id="31" idx="4"/>
            <a:endCxn id="28" idx="0"/>
          </p:cNvCxnSpPr>
          <p:nvPr/>
        </p:nvCxnSpPr>
        <p:spPr>
          <a:xfrm>
            <a:off x="7142280" y="1839614"/>
            <a:ext cx="1121349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20F661A0-E921-DCD7-CA3B-7BEDBD71CA01}"/>
              </a:ext>
            </a:extLst>
          </p:cNvPr>
          <p:cNvCxnSpPr>
            <a:cxnSpLocks/>
            <a:stCxn id="30" idx="4"/>
            <a:endCxn id="28" idx="0"/>
          </p:cNvCxnSpPr>
          <p:nvPr/>
        </p:nvCxnSpPr>
        <p:spPr>
          <a:xfrm>
            <a:off x="6017084" y="1839614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954BCBA-35A3-E016-2C78-3591D06D925E}"/>
              </a:ext>
            </a:extLst>
          </p:cNvPr>
          <p:cNvCxnSpPr>
            <a:cxnSpLocks/>
            <a:stCxn id="31" idx="4"/>
            <a:endCxn id="29" idx="0"/>
          </p:cNvCxnSpPr>
          <p:nvPr/>
        </p:nvCxnSpPr>
        <p:spPr>
          <a:xfrm>
            <a:off x="7142280" y="1839614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4E327B9B-32C3-ED7D-5F3D-C7A282EB3657}"/>
              </a:ext>
            </a:extLst>
          </p:cNvPr>
          <p:cNvCxnSpPr>
            <a:cxnSpLocks/>
            <a:stCxn id="32" idx="4"/>
            <a:endCxn id="29" idx="0"/>
          </p:cNvCxnSpPr>
          <p:nvPr/>
        </p:nvCxnSpPr>
        <p:spPr>
          <a:xfrm flipH="1">
            <a:off x="7142280" y="1839614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AF5EDB27-86BC-CADA-36E6-FF9CC20DDE68}"/>
              </a:ext>
            </a:extLst>
          </p:cNvPr>
          <p:cNvCxnSpPr>
            <a:cxnSpLocks/>
            <a:stCxn id="30" idx="4"/>
            <a:endCxn id="29" idx="0"/>
          </p:cNvCxnSpPr>
          <p:nvPr/>
        </p:nvCxnSpPr>
        <p:spPr>
          <a:xfrm>
            <a:off x="6017084" y="1839614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EA3F51F5-D9B2-DF96-4458-39729AB763A8}"/>
              </a:ext>
            </a:extLst>
          </p:cNvPr>
          <p:cNvSpPr/>
          <p:nvPr/>
        </p:nvSpPr>
        <p:spPr>
          <a:xfrm>
            <a:off x="4678670" y="24569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8CB75C90-DB32-B2EC-F38F-0F250E2FAB98}"/>
              </a:ext>
            </a:extLst>
          </p:cNvPr>
          <p:cNvSpPr/>
          <p:nvPr/>
        </p:nvSpPr>
        <p:spPr>
          <a:xfrm>
            <a:off x="9179454" y="2456916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DECC51AE-5BC7-CF35-CA16-199843CE8144}"/>
              </a:ext>
            </a:extLst>
          </p:cNvPr>
          <p:cNvCxnSpPr>
            <a:cxnSpLocks/>
            <a:stCxn id="30" idx="4"/>
            <a:endCxn id="42" idx="0"/>
          </p:cNvCxnSpPr>
          <p:nvPr/>
        </p:nvCxnSpPr>
        <p:spPr>
          <a:xfrm flipH="1">
            <a:off x="4888042" y="1839614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86F16F8A-24DB-4743-23EC-E48201529E04}"/>
              </a:ext>
            </a:extLst>
          </p:cNvPr>
          <p:cNvCxnSpPr>
            <a:cxnSpLocks/>
            <a:stCxn id="31" idx="4"/>
            <a:endCxn id="42" idx="0"/>
          </p:cNvCxnSpPr>
          <p:nvPr/>
        </p:nvCxnSpPr>
        <p:spPr>
          <a:xfrm flipH="1">
            <a:off x="4888042" y="1839614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10FA15A6-81D6-31ED-2BD8-610DAB032A06}"/>
              </a:ext>
            </a:extLst>
          </p:cNvPr>
          <p:cNvCxnSpPr>
            <a:cxnSpLocks/>
            <a:stCxn id="32" idx="4"/>
            <a:endCxn id="42" idx="0"/>
          </p:cNvCxnSpPr>
          <p:nvPr/>
        </p:nvCxnSpPr>
        <p:spPr>
          <a:xfrm flipH="1">
            <a:off x="4888042" y="1839614"/>
            <a:ext cx="3379434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9D94D9CF-E043-A4BC-E359-3C84409847DB}"/>
              </a:ext>
            </a:extLst>
          </p:cNvPr>
          <p:cNvCxnSpPr>
            <a:cxnSpLocks/>
            <a:stCxn id="32" idx="4"/>
            <a:endCxn id="43" idx="0"/>
          </p:cNvCxnSpPr>
          <p:nvPr/>
        </p:nvCxnSpPr>
        <p:spPr>
          <a:xfrm>
            <a:off x="8267476" y="1839614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B8060484-2104-A5A3-54DC-4B156A586012}"/>
              </a:ext>
            </a:extLst>
          </p:cNvPr>
          <p:cNvCxnSpPr>
            <a:cxnSpLocks/>
            <a:stCxn id="31" idx="4"/>
            <a:endCxn id="43" idx="0"/>
          </p:cNvCxnSpPr>
          <p:nvPr/>
        </p:nvCxnSpPr>
        <p:spPr>
          <a:xfrm>
            <a:off x="7142280" y="1839614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0A16D95-C04A-14AD-4D9F-A0CD5003E6ED}"/>
              </a:ext>
            </a:extLst>
          </p:cNvPr>
          <p:cNvCxnSpPr>
            <a:cxnSpLocks/>
            <a:stCxn id="30" idx="4"/>
            <a:endCxn id="43" idx="0"/>
          </p:cNvCxnSpPr>
          <p:nvPr/>
        </p:nvCxnSpPr>
        <p:spPr>
          <a:xfrm>
            <a:off x="6017084" y="1839614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677B7B75-0B6A-0494-7FF5-A687C4282AF0}"/>
              </a:ext>
            </a:extLst>
          </p:cNvPr>
          <p:cNvCxnSpPr>
            <a:cxnSpLocks/>
            <a:stCxn id="10" idx="0"/>
            <a:endCxn id="43" idx="4"/>
          </p:cNvCxnSpPr>
          <p:nvPr/>
        </p:nvCxnSpPr>
        <p:spPr>
          <a:xfrm flipV="1">
            <a:off x="9388826" y="2875660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CAF2ACAD-FAD9-340E-838E-2A5C6AF220B5}"/>
              </a:ext>
            </a:extLst>
          </p:cNvPr>
          <p:cNvCxnSpPr>
            <a:cxnSpLocks/>
            <a:stCxn id="10" idx="0"/>
            <a:endCxn id="28" idx="4"/>
          </p:cNvCxnSpPr>
          <p:nvPr/>
        </p:nvCxnSpPr>
        <p:spPr>
          <a:xfrm flipH="1" flipV="1">
            <a:off x="8263629" y="2879933"/>
            <a:ext cx="112519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706577C6-5787-1AF5-C534-AE9202513314}"/>
              </a:ext>
            </a:extLst>
          </p:cNvPr>
          <p:cNvCxnSpPr>
            <a:cxnSpLocks/>
            <a:stCxn id="10" idx="0"/>
            <a:endCxn id="29" idx="4"/>
          </p:cNvCxnSpPr>
          <p:nvPr/>
        </p:nvCxnSpPr>
        <p:spPr>
          <a:xfrm flipH="1" flipV="1">
            <a:off x="7142280" y="2884206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AFF2B5A-B809-2C14-2D34-239ED8C78C51}"/>
              </a:ext>
            </a:extLst>
          </p:cNvPr>
          <p:cNvCxnSpPr>
            <a:cxnSpLocks/>
            <a:stCxn id="10" idx="0"/>
            <a:endCxn id="27" idx="4"/>
          </p:cNvCxnSpPr>
          <p:nvPr/>
        </p:nvCxnSpPr>
        <p:spPr>
          <a:xfrm flipH="1" flipV="1">
            <a:off x="6017084" y="2884206"/>
            <a:ext cx="33717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8BF481DE-5C4F-A278-49E8-5CFD3AE0D0C8}"/>
              </a:ext>
            </a:extLst>
          </p:cNvPr>
          <p:cNvCxnSpPr>
            <a:cxnSpLocks/>
            <a:stCxn id="10" idx="0"/>
            <a:endCxn id="42" idx="4"/>
          </p:cNvCxnSpPr>
          <p:nvPr/>
        </p:nvCxnSpPr>
        <p:spPr>
          <a:xfrm flipH="1" flipV="1">
            <a:off x="4888042" y="2875660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2F29ED0E-265C-0EDC-7EDC-B3E4075DE059}"/>
              </a:ext>
            </a:extLst>
          </p:cNvPr>
          <p:cNvCxnSpPr>
            <a:cxnSpLocks/>
            <a:stCxn id="11" idx="0"/>
            <a:endCxn id="42" idx="4"/>
          </p:cNvCxnSpPr>
          <p:nvPr/>
        </p:nvCxnSpPr>
        <p:spPr>
          <a:xfrm flipV="1">
            <a:off x="4888042" y="2875660"/>
            <a:ext cx="0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33799421-FCAD-5B73-9E95-0A8A8E07AE6E}"/>
              </a:ext>
            </a:extLst>
          </p:cNvPr>
          <p:cNvCxnSpPr>
            <a:cxnSpLocks/>
            <a:stCxn id="9" idx="0"/>
            <a:endCxn id="27" idx="4"/>
          </p:cNvCxnSpPr>
          <p:nvPr/>
        </p:nvCxnSpPr>
        <p:spPr>
          <a:xfrm flipH="1" flipV="1">
            <a:off x="6017084" y="2884206"/>
            <a:ext cx="22465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97129F9-894C-3E10-1D62-E21E4370D8B3}"/>
              </a:ext>
            </a:extLst>
          </p:cNvPr>
          <p:cNvCxnSpPr>
            <a:cxnSpLocks/>
            <a:stCxn id="9" idx="0"/>
            <a:endCxn id="29" idx="4"/>
          </p:cNvCxnSpPr>
          <p:nvPr/>
        </p:nvCxnSpPr>
        <p:spPr>
          <a:xfrm flipH="1" flipV="1">
            <a:off x="7142280" y="2884206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C087780-614B-43F7-37CB-BD07AEC1C000}"/>
              </a:ext>
            </a:extLst>
          </p:cNvPr>
          <p:cNvCxnSpPr>
            <a:cxnSpLocks/>
            <a:stCxn id="9" idx="0"/>
            <a:endCxn id="28" idx="4"/>
          </p:cNvCxnSpPr>
          <p:nvPr/>
        </p:nvCxnSpPr>
        <p:spPr>
          <a:xfrm flipH="1" flipV="1">
            <a:off x="8263629" y="2879933"/>
            <a:ext cx="1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066C58D-2156-9805-951C-A2F4DA33BE27}"/>
              </a:ext>
            </a:extLst>
          </p:cNvPr>
          <p:cNvCxnSpPr>
            <a:cxnSpLocks/>
            <a:stCxn id="9" idx="0"/>
            <a:endCxn id="43" idx="4"/>
          </p:cNvCxnSpPr>
          <p:nvPr/>
        </p:nvCxnSpPr>
        <p:spPr>
          <a:xfrm flipV="1">
            <a:off x="8263630" y="2875660"/>
            <a:ext cx="1125196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BEE93288-6CEB-0F7A-1D08-CB8C375B1D20}"/>
              </a:ext>
            </a:extLst>
          </p:cNvPr>
          <p:cNvCxnSpPr>
            <a:cxnSpLocks/>
            <a:stCxn id="8" idx="0"/>
            <a:endCxn id="29" idx="4"/>
          </p:cNvCxnSpPr>
          <p:nvPr/>
        </p:nvCxnSpPr>
        <p:spPr>
          <a:xfrm flipV="1">
            <a:off x="7138434" y="2884206"/>
            <a:ext cx="384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436F88CF-1A74-DDE2-C973-5389F0909DBB}"/>
              </a:ext>
            </a:extLst>
          </p:cNvPr>
          <p:cNvCxnSpPr>
            <a:cxnSpLocks/>
            <a:stCxn id="8" idx="0"/>
            <a:endCxn id="28" idx="4"/>
          </p:cNvCxnSpPr>
          <p:nvPr/>
        </p:nvCxnSpPr>
        <p:spPr>
          <a:xfrm flipV="1">
            <a:off x="7138434" y="2879933"/>
            <a:ext cx="112519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7867F97C-2A46-796B-274F-62EBA3245193}"/>
              </a:ext>
            </a:extLst>
          </p:cNvPr>
          <p:cNvCxnSpPr>
            <a:cxnSpLocks/>
            <a:stCxn id="8" idx="0"/>
            <a:endCxn id="43" idx="4"/>
          </p:cNvCxnSpPr>
          <p:nvPr/>
        </p:nvCxnSpPr>
        <p:spPr>
          <a:xfrm flipV="1">
            <a:off x="7138434" y="2875660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6893B3BF-8E16-243E-99DD-A2058C920C38}"/>
              </a:ext>
            </a:extLst>
          </p:cNvPr>
          <p:cNvCxnSpPr>
            <a:cxnSpLocks/>
            <a:stCxn id="8" idx="0"/>
            <a:endCxn id="27" idx="4"/>
          </p:cNvCxnSpPr>
          <p:nvPr/>
        </p:nvCxnSpPr>
        <p:spPr>
          <a:xfrm flipH="1" flipV="1">
            <a:off x="6017084" y="2884206"/>
            <a:ext cx="112135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5AE5D1FC-DE79-8818-FD97-EE789D4A2831}"/>
              </a:ext>
            </a:extLst>
          </p:cNvPr>
          <p:cNvCxnSpPr>
            <a:cxnSpLocks/>
            <a:stCxn id="8" idx="0"/>
            <a:endCxn id="42" idx="4"/>
          </p:cNvCxnSpPr>
          <p:nvPr/>
        </p:nvCxnSpPr>
        <p:spPr>
          <a:xfrm flipH="1" flipV="1">
            <a:off x="4888042" y="2875660"/>
            <a:ext cx="225039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>
            <a:extLst>
              <a:ext uri="{FF2B5EF4-FFF2-40B4-BE49-F238E27FC236}">
                <a16:creationId xmlns:a16="http://schemas.microsoft.com/office/drawing/2014/main" id="{A49E482A-76BA-D181-3751-B4A3732C9F28}"/>
              </a:ext>
            </a:extLst>
          </p:cNvPr>
          <p:cNvCxnSpPr>
            <a:cxnSpLocks/>
            <a:stCxn id="7" idx="0"/>
            <a:endCxn id="43" idx="4"/>
          </p:cNvCxnSpPr>
          <p:nvPr/>
        </p:nvCxnSpPr>
        <p:spPr>
          <a:xfrm flipV="1">
            <a:off x="6017084" y="2875660"/>
            <a:ext cx="3371742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E525B87A-41E5-5123-7429-B2A4F8BC1D8B}"/>
              </a:ext>
            </a:extLst>
          </p:cNvPr>
          <p:cNvCxnSpPr>
            <a:cxnSpLocks/>
            <a:stCxn id="7" idx="0"/>
            <a:endCxn id="28" idx="4"/>
          </p:cNvCxnSpPr>
          <p:nvPr/>
        </p:nvCxnSpPr>
        <p:spPr>
          <a:xfrm flipV="1">
            <a:off x="6017084" y="2879933"/>
            <a:ext cx="2246545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7F886A93-A776-6D2E-5839-CE6CBD9D566A}"/>
              </a:ext>
            </a:extLst>
          </p:cNvPr>
          <p:cNvCxnSpPr>
            <a:cxnSpLocks/>
            <a:stCxn id="7" idx="0"/>
            <a:endCxn id="29" idx="4"/>
          </p:cNvCxnSpPr>
          <p:nvPr/>
        </p:nvCxnSpPr>
        <p:spPr>
          <a:xfrm flipV="1">
            <a:off x="6017084" y="2884206"/>
            <a:ext cx="1125196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09CB2BA9-F990-FD3E-8EF8-85C89DF2CC14}"/>
              </a:ext>
            </a:extLst>
          </p:cNvPr>
          <p:cNvCxnSpPr>
            <a:cxnSpLocks/>
            <a:stCxn id="7" idx="0"/>
            <a:endCxn id="27" idx="4"/>
          </p:cNvCxnSpPr>
          <p:nvPr/>
        </p:nvCxnSpPr>
        <p:spPr>
          <a:xfrm flipV="1">
            <a:off x="6017084" y="2884206"/>
            <a:ext cx="0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6C93C9EC-A8B9-0273-E0B1-ECBC3F550016}"/>
              </a:ext>
            </a:extLst>
          </p:cNvPr>
          <p:cNvCxnSpPr>
            <a:cxnSpLocks/>
            <a:stCxn id="11" idx="0"/>
            <a:endCxn id="43" idx="4"/>
          </p:cNvCxnSpPr>
          <p:nvPr/>
        </p:nvCxnSpPr>
        <p:spPr>
          <a:xfrm flipV="1">
            <a:off x="4888042" y="2875660"/>
            <a:ext cx="4500784" cy="62584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4A72715A-79FB-B89A-52E2-D9DC36C0553D}"/>
              </a:ext>
            </a:extLst>
          </p:cNvPr>
          <p:cNvCxnSpPr>
            <a:cxnSpLocks/>
            <a:stCxn id="11" idx="0"/>
            <a:endCxn id="28" idx="4"/>
          </p:cNvCxnSpPr>
          <p:nvPr/>
        </p:nvCxnSpPr>
        <p:spPr>
          <a:xfrm flipV="1">
            <a:off x="4888042" y="2879933"/>
            <a:ext cx="3375587" cy="621575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9DA6B638-4AC9-CFE3-1003-7A9A5A0414F0}"/>
              </a:ext>
            </a:extLst>
          </p:cNvPr>
          <p:cNvCxnSpPr>
            <a:cxnSpLocks/>
            <a:stCxn id="11" idx="0"/>
            <a:endCxn id="29" idx="4"/>
          </p:cNvCxnSpPr>
          <p:nvPr/>
        </p:nvCxnSpPr>
        <p:spPr>
          <a:xfrm flipV="1">
            <a:off x="4888042" y="2884206"/>
            <a:ext cx="2254238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CDF66B8C-09EB-35AD-3716-567E1DE6FFB0}"/>
              </a:ext>
            </a:extLst>
          </p:cNvPr>
          <p:cNvCxnSpPr>
            <a:cxnSpLocks/>
            <a:stCxn id="11" idx="0"/>
            <a:endCxn id="27" idx="4"/>
          </p:cNvCxnSpPr>
          <p:nvPr/>
        </p:nvCxnSpPr>
        <p:spPr>
          <a:xfrm flipV="1">
            <a:off x="4888042" y="2884206"/>
            <a:ext cx="1129042" cy="617302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3" name="Right Brace 72">
            <a:extLst>
              <a:ext uri="{FF2B5EF4-FFF2-40B4-BE49-F238E27FC236}">
                <a16:creationId xmlns:a16="http://schemas.microsoft.com/office/drawing/2014/main" id="{B0B69074-E2F2-0118-50CC-0EA8323D4585}"/>
              </a:ext>
            </a:extLst>
          </p:cNvPr>
          <p:cNvSpPr/>
          <p:nvPr/>
        </p:nvSpPr>
        <p:spPr>
          <a:xfrm>
            <a:off x="9961417" y="2506297"/>
            <a:ext cx="158616" cy="1413955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Right Brace 73">
            <a:extLst>
              <a:ext uri="{FF2B5EF4-FFF2-40B4-BE49-F238E27FC236}">
                <a16:creationId xmlns:a16="http://schemas.microsoft.com/office/drawing/2014/main" id="{4A665859-A413-DC7B-D3F8-1474D728BAD3}"/>
              </a:ext>
            </a:extLst>
          </p:cNvPr>
          <p:cNvSpPr/>
          <p:nvPr/>
        </p:nvSpPr>
        <p:spPr>
          <a:xfrm>
            <a:off x="9961418" y="4324876"/>
            <a:ext cx="158617" cy="72632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5" name="TextBox 74">
            <a:extLst>
              <a:ext uri="{FF2B5EF4-FFF2-40B4-BE49-F238E27FC236}">
                <a16:creationId xmlns:a16="http://schemas.microsoft.com/office/drawing/2014/main" id="{49604653-D180-A472-DEBA-2857A9D00965}"/>
              </a:ext>
            </a:extLst>
          </p:cNvPr>
          <p:cNvSpPr txBox="1"/>
          <p:nvPr/>
        </p:nvSpPr>
        <p:spPr>
          <a:xfrm>
            <a:off x="10120035" y="2890108"/>
            <a:ext cx="10572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2 Hidden layers</a:t>
            </a:r>
          </a:p>
        </p:txBody>
      </p:sp>
      <p:sp>
        <p:nvSpPr>
          <p:cNvPr id="76" name="TextBox 75">
            <a:extLst>
              <a:ext uri="{FF2B5EF4-FFF2-40B4-BE49-F238E27FC236}">
                <a16:creationId xmlns:a16="http://schemas.microsoft.com/office/drawing/2014/main" id="{E7A9FA7D-3F8B-837B-DDB6-363A9C1F4F0F}"/>
              </a:ext>
            </a:extLst>
          </p:cNvPr>
          <p:cNvSpPr txBox="1"/>
          <p:nvPr/>
        </p:nvSpPr>
        <p:spPr>
          <a:xfrm>
            <a:off x="10120035" y="4226449"/>
            <a:ext cx="106470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Inputs from attention</a:t>
            </a:r>
          </a:p>
        </p:txBody>
      </p:sp>
      <p:sp>
        <p:nvSpPr>
          <p:cNvPr id="77" name="Right Brace 76">
            <a:extLst>
              <a:ext uri="{FF2B5EF4-FFF2-40B4-BE49-F238E27FC236}">
                <a16:creationId xmlns:a16="http://schemas.microsoft.com/office/drawing/2014/main" id="{1CC3169B-0C64-2774-5C0E-D68D140FB78E}"/>
              </a:ext>
            </a:extLst>
          </p:cNvPr>
          <p:cNvSpPr/>
          <p:nvPr/>
        </p:nvSpPr>
        <p:spPr>
          <a:xfrm>
            <a:off x="9961416" y="1252438"/>
            <a:ext cx="158617" cy="72632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2813272A-2111-1D9B-319A-31E5EFA93683}"/>
              </a:ext>
            </a:extLst>
          </p:cNvPr>
          <p:cNvSpPr txBox="1"/>
          <p:nvPr/>
        </p:nvSpPr>
        <p:spPr>
          <a:xfrm>
            <a:off x="10120033" y="1318044"/>
            <a:ext cx="96657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Output layer</a:t>
            </a:r>
          </a:p>
        </p:txBody>
      </p:sp>
      <p:sp>
        <p:nvSpPr>
          <p:cNvPr id="79" name="Arrow: Down 78">
            <a:extLst>
              <a:ext uri="{FF2B5EF4-FFF2-40B4-BE49-F238E27FC236}">
                <a16:creationId xmlns:a16="http://schemas.microsoft.com/office/drawing/2014/main" id="{04585AB6-C473-0B09-9C13-668216B82E3D}"/>
              </a:ext>
            </a:extLst>
          </p:cNvPr>
          <p:cNvSpPr/>
          <p:nvPr/>
        </p:nvSpPr>
        <p:spPr>
          <a:xfrm flipV="1">
            <a:off x="11330601" y="1420870"/>
            <a:ext cx="418744" cy="327173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72B74F2F-7CC9-935A-2D73-1D92084BB953}"/>
              </a:ext>
            </a:extLst>
          </p:cNvPr>
          <p:cNvSpPr txBox="1"/>
          <p:nvPr/>
        </p:nvSpPr>
        <p:spPr>
          <a:xfrm rot="16200000">
            <a:off x="10731036" y="2950993"/>
            <a:ext cx="20798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Computational flow</a:t>
            </a:r>
          </a:p>
        </p:txBody>
      </p:sp>
    </p:spTree>
    <p:extLst>
      <p:ext uri="{BB962C8B-B14F-4D97-AF65-F5344CB8AC3E}">
        <p14:creationId xmlns:p14="http://schemas.microsoft.com/office/powerpoint/2010/main" val="131739709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247560-0EA9-86CF-BEA7-984CBF3CDAB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Transformer Outputs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3D2324-A56D-AEDC-395B-F8146622156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967241" cy="5221539"/>
          </a:xfrm>
        </p:spPr>
        <p:txBody>
          <a:bodyPr/>
          <a:lstStyle/>
          <a:p>
            <a:r>
              <a:rPr lang="en-US" sz="2000" dirty="0"/>
              <a:t>The output of a sequence-to-sequence transformer is the </a:t>
            </a:r>
            <a:r>
              <a:rPr lang="en-US" sz="2000" b="1" dirty="0"/>
              <a:t>probabilities of each token in the vocabulary being the correct next token for the </a:t>
            </a:r>
            <a:r>
              <a:rPr lang="en-US" sz="2000" b="1" i="1" dirty="0"/>
              <a:t>current</a:t>
            </a:r>
            <a:r>
              <a:rPr lang="en-US" sz="2000" b="1" dirty="0"/>
              <a:t> output sequence</a:t>
            </a:r>
          </a:p>
          <a:p>
            <a:r>
              <a:rPr lang="en-US" sz="2000" dirty="0"/>
              <a:t>A token with very high probability will be selected to add to the current output sequence</a:t>
            </a:r>
          </a:p>
          <a:p>
            <a:pPr lvl="1"/>
            <a:r>
              <a:rPr lang="en-US" sz="1800" dirty="0"/>
              <a:t>To reduce repeated patterns in output sequences, the </a:t>
            </a:r>
            <a:r>
              <a:rPr lang="en-US" sz="1800" b="1" dirty="0"/>
              <a:t>next token is selected among those with highest probability instead of the absolute highest one</a:t>
            </a:r>
          </a:p>
          <a:p>
            <a:r>
              <a:rPr lang="en-US" sz="2000" dirty="0"/>
              <a:t>There are more advance techniques to select next tokens, however, still based on this concept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0F31E70-289B-EE50-918A-67FDCE3D1A8B}"/>
              </a:ext>
            </a:extLst>
          </p:cNvPr>
          <p:cNvSpPr/>
          <p:nvPr/>
        </p:nvSpPr>
        <p:spPr>
          <a:xfrm>
            <a:off x="5786125" y="4477196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A775930-423E-BA7C-AB94-142F906F83F9}"/>
              </a:ext>
            </a:extLst>
          </p:cNvPr>
          <p:cNvSpPr/>
          <p:nvPr/>
        </p:nvSpPr>
        <p:spPr>
          <a:xfrm>
            <a:off x="9408117" y="4477196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Hi, I am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9747AF1-0594-293F-8905-E2AF26A2D426}"/>
              </a:ext>
            </a:extLst>
          </p:cNvPr>
          <p:cNvSpPr/>
          <p:nvPr/>
        </p:nvSpPr>
        <p:spPr>
          <a:xfrm>
            <a:off x="7494662" y="3009836"/>
            <a:ext cx="2743200" cy="83832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Seq2Seq Transformer</a:t>
            </a:r>
          </a:p>
        </p:txBody>
      </p:sp>
      <p:cxnSp>
        <p:nvCxnSpPr>
          <p:cNvPr id="10" name="Connector: Elbow 9">
            <a:extLst>
              <a:ext uri="{FF2B5EF4-FFF2-40B4-BE49-F238E27FC236}">
                <a16:creationId xmlns:a16="http://schemas.microsoft.com/office/drawing/2014/main" id="{2934D881-BA5D-2FBD-F480-420890276277}"/>
              </a:ext>
            </a:extLst>
          </p:cNvPr>
          <p:cNvCxnSpPr>
            <a:cxnSpLocks/>
            <a:stCxn id="5" idx="0"/>
            <a:endCxn id="9" idx="2"/>
          </p:cNvCxnSpPr>
          <p:nvPr/>
        </p:nvCxnSpPr>
        <p:spPr>
          <a:xfrm rot="5400000" flipH="1" flipV="1">
            <a:off x="7646203" y="3257137"/>
            <a:ext cx="629033" cy="1811086"/>
          </a:xfrm>
          <a:prstGeom prst="bentConnector3">
            <a:avLst>
              <a:gd name="adj1" fmla="val 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ctor: Elbow 10">
            <a:extLst>
              <a:ext uri="{FF2B5EF4-FFF2-40B4-BE49-F238E27FC236}">
                <a16:creationId xmlns:a16="http://schemas.microsoft.com/office/drawing/2014/main" id="{47195F02-C33B-0EC5-CB86-7A507C8227D1}"/>
              </a:ext>
            </a:extLst>
          </p:cNvPr>
          <p:cNvCxnSpPr>
            <a:cxnSpLocks/>
            <a:stCxn id="6" idx="0"/>
            <a:endCxn id="9" idx="2"/>
          </p:cNvCxnSpPr>
          <p:nvPr/>
        </p:nvCxnSpPr>
        <p:spPr>
          <a:xfrm rot="16200000" flipV="1">
            <a:off x="9457199" y="3257227"/>
            <a:ext cx="629033" cy="1810906"/>
          </a:xfrm>
          <a:prstGeom prst="bentConnector3">
            <a:avLst>
              <a:gd name="adj1" fmla="val 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5D01BB21-10DB-E7CF-83E8-A48AC5BE4187}"/>
              </a:ext>
            </a:extLst>
          </p:cNvPr>
          <p:cNvSpPr txBox="1"/>
          <p:nvPr/>
        </p:nvSpPr>
        <p:spPr>
          <a:xfrm>
            <a:off x="6228667" y="4946192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Input sequence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5DC809F-B72D-E59F-ADE6-80A4C7DFEBD9}"/>
              </a:ext>
            </a:extLst>
          </p:cNvPr>
          <p:cNvSpPr txBox="1"/>
          <p:nvPr/>
        </p:nvSpPr>
        <p:spPr>
          <a:xfrm>
            <a:off x="9391336" y="4946192"/>
            <a:ext cx="257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Current</a:t>
            </a:r>
            <a:r>
              <a:rPr lang="en-US" b="1" dirty="0"/>
              <a:t> output sequence</a:t>
            </a:r>
          </a:p>
        </p:txBody>
      </p:sp>
      <p:graphicFrame>
        <p:nvGraphicFramePr>
          <p:cNvPr id="25" name="Table 25">
            <a:extLst>
              <a:ext uri="{FF2B5EF4-FFF2-40B4-BE49-F238E27FC236}">
                <a16:creationId xmlns:a16="http://schemas.microsoft.com/office/drawing/2014/main" id="{0D03E47D-783C-2804-44D0-B1299071FDC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325644"/>
              </p:ext>
            </p:extLst>
          </p:nvPr>
        </p:nvGraphicFramePr>
        <p:xfrm>
          <a:off x="5786125" y="1639122"/>
          <a:ext cx="6160098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80014">
                  <a:extLst>
                    <a:ext uri="{9D8B030D-6E8A-4147-A177-3AD203B41FA5}">
                      <a16:colId xmlns:a16="http://schemas.microsoft.com/office/drawing/2014/main" val="2042733361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3251739873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2262559759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3713654656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3932038793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1960646702"/>
                    </a:ext>
                  </a:extLst>
                </a:gridCol>
                <a:gridCol w="880014">
                  <a:extLst>
                    <a:ext uri="{9D8B030D-6E8A-4147-A177-3AD203B41FA5}">
                      <a16:colId xmlns:a16="http://schemas.microsoft.com/office/drawing/2014/main" val="2587380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well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okay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sad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apple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car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hello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3755465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0.81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0.65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0.57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0.23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>
                          <a:latin typeface="Consolas" panose="020B0609020204030204" pitchFamily="49" charset="0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11609923"/>
                  </a:ext>
                </a:extLst>
              </a:tr>
            </a:tbl>
          </a:graphicData>
        </a:graphic>
      </p:graphicFrame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474329C1-ECD0-68B1-AFC1-04EE0136F6D9}"/>
              </a:ext>
            </a:extLst>
          </p:cNvPr>
          <p:cNvCxnSpPr>
            <a:cxnSpLocks/>
            <a:stCxn id="9" idx="0"/>
            <a:endCxn id="25" idx="2"/>
          </p:cNvCxnSpPr>
          <p:nvPr/>
        </p:nvCxnSpPr>
        <p:spPr>
          <a:xfrm flipH="1" flipV="1">
            <a:off x="8866174" y="2380802"/>
            <a:ext cx="88" cy="62903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: Rounded Corners 31">
            <a:extLst>
              <a:ext uri="{FF2B5EF4-FFF2-40B4-BE49-F238E27FC236}">
                <a16:creationId xmlns:a16="http://schemas.microsoft.com/office/drawing/2014/main" id="{719971E3-D459-91D5-701F-3689CD996866}"/>
              </a:ext>
            </a:extLst>
          </p:cNvPr>
          <p:cNvSpPr/>
          <p:nvPr/>
        </p:nvSpPr>
        <p:spPr>
          <a:xfrm>
            <a:off x="8364864" y="599891"/>
            <a:ext cx="1002619" cy="41019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nsolas" panose="020B0609020204030204" pitchFamily="49" charset="0"/>
              </a:rPr>
              <a:t>okay</a:t>
            </a:r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70D4DE50-45B7-C1AE-31A4-A9D52B06EB76}"/>
              </a:ext>
            </a:extLst>
          </p:cNvPr>
          <p:cNvSpPr/>
          <p:nvPr/>
        </p:nvSpPr>
        <p:spPr>
          <a:xfrm>
            <a:off x="5700667" y="1500850"/>
            <a:ext cx="2828570" cy="976599"/>
          </a:xfrm>
          <a:prstGeom prst="rect">
            <a:avLst/>
          </a:prstGeom>
          <a:noFill/>
          <a:ln w="571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6" name="Connector: Elbow 35">
            <a:extLst>
              <a:ext uri="{FF2B5EF4-FFF2-40B4-BE49-F238E27FC236}">
                <a16:creationId xmlns:a16="http://schemas.microsoft.com/office/drawing/2014/main" id="{DC26BCED-D501-5900-C224-8BB18145B961}"/>
              </a:ext>
            </a:extLst>
          </p:cNvPr>
          <p:cNvCxnSpPr>
            <a:cxnSpLocks/>
            <a:stCxn id="35" idx="0"/>
            <a:endCxn id="32" idx="2"/>
          </p:cNvCxnSpPr>
          <p:nvPr/>
        </p:nvCxnSpPr>
        <p:spPr>
          <a:xfrm rot="5400000" flipH="1" flipV="1">
            <a:off x="7745183" y="379859"/>
            <a:ext cx="490760" cy="1751222"/>
          </a:xfrm>
          <a:prstGeom prst="bentConnector3">
            <a:avLst>
              <a:gd name="adj1" fmla="val 50000"/>
            </a:avLst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844180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2" grpId="0" animBg="1"/>
      <p:bldP spid="35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5F8D9C-B3E5-2131-DE07-61B1D1B345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Autoregressive Text Generation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DD55B8-CEC3-844B-70C6-87560D28ED1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Means to </a:t>
            </a:r>
            <a:r>
              <a:rPr lang="en-US" b="1" dirty="0"/>
              <a:t>continuously feed the input sequence and current output sequence</a:t>
            </a:r>
            <a:r>
              <a:rPr lang="en-US" dirty="0"/>
              <a:t> to the model to </a:t>
            </a:r>
            <a:r>
              <a:rPr lang="en-US" b="1" dirty="0"/>
              <a:t>obtain the next token of the output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1624AB1-A653-C50B-07A7-78EBCBB68FC5}"/>
              </a:ext>
            </a:extLst>
          </p:cNvPr>
          <p:cNvSpPr/>
          <p:nvPr/>
        </p:nvSpPr>
        <p:spPr>
          <a:xfrm>
            <a:off x="351000" y="5127315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3FB5DD00-185B-F324-1846-7B612557DECD}"/>
              </a:ext>
            </a:extLst>
          </p:cNvPr>
          <p:cNvSpPr/>
          <p:nvPr/>
        </p:nvSpPr>
        <p:spPr>
          <a:xfrm>
            <a:off x="351000" y="3015447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 b="1" dirty="0">
              <a:latin typeface="Consolas" panose="020B0609020204030204" pitchFamily="49" charset="0"/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389E769-CB3B-0B52-E6C8-5307604B3C5E}"/>
              </a:ext>
            </a:extLst>
          </p:cNvPr>
          <p:cNvSpPr/>
          <p:nvPr/>
        </p:nvSpPr>
        <p:spPr>
          <a:xfrm>
            <a:off x="351000" y="3856344"/>
            <a:ext cx="2538101" cy="83832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Seq2Seq Transformer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B3F401A-EEFF-8389-2D69-5718E9527F20}"/>
              </a:ext>
            </a:extLst>
          </p:cNvPr>
          <p:cNvSpPr txBox="1"/>
          <p:nvPr/>
        </p:nvSpPr>
        <p:spPr>
          <a:xfrm>
            <a:off x="776759" y="5556639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Input sequence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D886A616-E715-A2D3-AB90-68AAEFC42FEB}"/>
              </a:ext>
            </a:extLst>
          </p:cNvPr>
          <p:cNvSpPr txBox="1"/>
          <p:nvPr/>
        </p:nvSpPr>
        <p:spPr>
          <a:xfrm>
            <a:off x="317435" y="2635116"/>
            <a:ext cx="257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Current</a:t>
            </a:r>
            <a:r>
              <a:rPr lang="en-US" b="1" dirty="0"/>
              <a:t> output sequence</a:t>
            </a:r>
          </a:p>
        </p:txBody>
      </p:sp>
      <p:cxnSp>
        <p:nvCxnSpPr>
          <p:cNvPr id="14" name="Connector: Elbow 13">
            <a:extLst>
              <a:ext uri="{FF2B5EF4-FFF2-40B4-BE49-F238E27FC236}">
                <a16:creationId xmlns:a16="http://schemas.microsoft.com/office/drawing/2014/main" id="{86724208-9516-9829-6FFC-5D37B23D0710}"/>
              </a:ext>
            </a:extLst>
          </p:cNvPr>
          <p:cNvCxnSpPr>
            <a:cxnSpLocks/>
            <a:stCxn id="21" idx="0"/>
            <a:endCxn id="27" idx="1"/>
          </p:cNvCxnSpPr>
          <p:nvPr/>
        </p:nvCxnSpPr>
        <p:spPr>
          <a:xfrm rot="5400000" flipH="1" flipV="1">
            <a:off x="3471461" y="3294872"/>
            <a:ext cx="855342" cy="695731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9D4BB55C-8042-82F7-6ADB-4AB44F749BDF}"/>
              </a:ext>
            </a:extLst>
          </p:cNvPr>
          <p:cNvCxnSpPr>
            <a:cxnSpLocks/>
            <a:stCxn id="4" idx="0"/>
            <a:endCxn id="6" idx="2"/>
          </p:cNvCxnSpPr>
          <p:nvPr/>
        </p:nvCxnSpPr>
        <p:spPr>
          <a:xfrm flipV="1">
            <a:off x="1620051" y="4694671"/>
            <a:ext cx="0" cy="43264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B613301-ECA1-11CA-92A3-43AE6DCD18A7}"/>
              </a:ext>
            </a:extLst>
          </p:cNvPr>
          <p:cNvCxnSpPr>
            <a:cxnSpLocks/>
            <a:stCxn id="5" idx="2"/>
            <a:endCxn id="6" idx="0"/>
          </p:cNvCxnSpPr>
          <p:nvPr/>
        </p:nvCxnSpPr>
        <p:spPr>
          <a:xfrm>
            <a:off x="1620051" y="3425645"/>
            <a:ext cx="0" cy="43069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: Rounded Corners 20">
            <a:extLst>
              <a:ext uri="{FF2B5EF4-FFF2-40B4-BE49-F238E27FC236}">
                <a16:creationId xmlns:a16="http://schemas.microsoft.com/office/drawing/2014/main" id="{82DF2C0F-80E5-1860-0D00-108C3D6F2934}"/>
              </a:ext>
            </a:extLst>
          </p:cNvPr>
          <p:cNvSpPr/>
          <p:nvPr/>
        </p:nvSpPr>
        <p:spPr>
          <a:xfrm>
            <a:off x="3157404" y="4070408"/>
            <a:ext cx="787726" cy="41019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nsolas" panose="020B0609020204030204" pitchFamily="49" charset="0"/>
              </a:rPr>
              <a:t>I</a:t>
            </a:r>
          </a:p>
        </p:txBody>
      </p: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3B86473-D950-8C91-7E7E-847F55CCF334}"/>
              </a:ext>
            </a:extLst>
          </p:cNvPr>
          <p:cNvCxnSpPr>
            <a:cxnSpLocks/>
            <a:stCxn id="6" idx="3"/>
            <a:endCxn id="21" idx="1"/>
          </p:cNvCxnSpPr>
          <p:nvPr/>
        </p:nvCxnSpPr>
        <p:spPr>
          <a:xfrm>
            <a:off x="2889101" y="4275508"/>
            <a:ext cx="268303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Rectangle 25">
            <a:extLst>
              <a:ext uri="{FF2B5EF4-FFF2-40B4-BE49-F238E27FC236}">
                <a16:creationId xmlns:a16="http://schemas.microsoft.com/office/drawing/2014/main" id="{52462362-1D06-CFF4-3E74-9B6E9FEB41E3}"/>
              </a:ext>
            </a:extLst>
          </p:cNvPr>
          <p:cNvSpPr/>
          <p:nvPr/>
        </p:nvSpPr>
        <p:spPr>
          <a:xfrm>
            <a:off x="4246998" y="5121835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9426BB75-EE46-BEA8-A968-B8947813559A}"/>
              </a:ext>
            </a:extLst>
          </p:cNvPr>
          <p:cNvSpPr/>
          <p:nvPr/>
        </p:nvSpPr>
        <p:spPr>
          <a:xfrm>
            <a:off x="4246998" y="3009967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</a:rPr>
              <a:t>I</a:t>
            </a: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07432F3-9D67-459D-1966-D8934790BCAF}"/>
              </a:ext>
            </a:extLst>
          </p:cNvPr>
          <p:cNvSpPr/>
          <p:nvPr/>
        </p:nvSpPr>
        <p:spPr>
          <a:xfrm>
            <a:off x="4246998" y="3850864"/>
            <a:ext cx="2538101" cy="83832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Seq2Seq Transformer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59B9A0E9-31A8-A0BB-BDB7-311DF89142D8}"/>
              </a:ext>
            </a:extLst>
          </p:cNvPr>
          <p:cNvSpPr txBox="1"/>
          <p:nvPr/>
        </p:nvSpPr>
        <p:spPr>
          <a:xfrm>
            <a:off x="4672757" y="5551159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Input sequence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DDC6CF44-0313-2AF5-497F-28B0620569B9}"/>
              </a:ext>
            </a:extLst>
          </p:cNvPr>
          <p:cNvSpPr txBox="1"/>
          <p:nvPr/>
        </p:nvSpPr>
        <p:spPr>
          <a:xfrm>
            <a:off x="4213433" y="2629636"/>
            <a:ext cx="257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Current</a:t>
            </a:r>
            <a:r>
              <a:rPr lang="en-US" b="1" dirty="0"/>
              <a:t> output sequence</a:t>
            </a:r>
          </a:p>
        </p:txBody>
      </p: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BA3A8AA4-DBFA-6B79-000B-FD8E936F088B}"/>
              </a:ext>
            </a:extLst>
          </p:cNvPr>
          <p:cNvCxnSpPr>
            <a:cxnSpLocks/>
            <a:stCxn id="26" idx="0"/>
            <a:endCxn id="28" idx="2"/>
          </p:cNvCxnSpPr>
          <p:nvPr/>
        </p:nvCxnSpPr>
        <p:spPr>
          <a:xfrm flipV="1">
            <a:off x="5516049" y="4689191"/>
            <a:ext cx="0" cy="43264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0D832099-1087-4A12-6FC5-4F0354F4F39F}"/>
              </a:ext>
            </a:extLst>
          </p:cNvPr>
          <p:cNvCxnSpPr>
            <a:cxnSpLocks/>
            <a:stCxn id="27" idx="2"/>
            <a:endCxn id="28" idx="0"/>
          </p:cNvCxnSpPr>
          <p:nvPr/>
        </p:nvCxnSpPr>
        <p:spPr>
          <a:xfrm>
            <a:off x="5516049" y="3420165"/>
            <a:ext cx="0" cy="43069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ctor: Elbow 41">
            <a:extLst>
              <a:ext uri="{FF2B5EF4-FFF2-40B4-BE49-F238E27FC236}">
                <a16:creationId xmlns:a16="http://schemas.microsoft.com/office/drawing/2014/main" id="{676DF88A-A2BE-1AE0-5779-47AEDFD3EEB4}"/>
              </a:ext>
            </a:extLst>
          </p:cNvPr>
          <p:cNvCxnSpPr>
            <a:cxnSpLocks/>
            <a:stCxn id="43" idx="0"/>
            <a:endCxn id="46" idx="1"/>
          </p:cNvCxnSpPr>
          <p:nvPr/>
        </p:nvCxnSpPr>
        <p:spPr>
          <a:xfrm rot="5400000" flipH="1" flipV="1">
            <a:off x="7389097" y="3296549"/>
            <a:ext cx="841026" cy="695731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3" name="Rectangle: Rounded Corners 42">
            <a:extLst>
              <a:ext uri="{FF2B5EF4-FFF2-40B4-BE49-F238E27FC236}">
                <a16:creationId xmlns:a16="http://schemas.microsoft.com/office/drawing/2014/main" id="{E8C72FB3-BC89-9C51-7BC1-D053AEA5F246}"/>
              </a:ext>
            </a:extLst>
          </p:cNvPr>
          <p:cNvSpPr/>
          <p:nvPr/>
        </p:nvSpPr>
        <p:spPr>
          <a:xfrm>
            <a:off x="7067882" y="4064927"/>
            <a:ext cx="787726" cy="41019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nsolas" panose="020B0609020204030204" pitchFamily="49" charset="0"/>
              </a:rPr>
              <a:t>am</a:t>
            </a:r>
          </a:p>
        </p:txBody>
      </p:sp>
      <p:cxnSp>
        <p:nvCxnSpPr>
          <p:cNvPr id="44" name="Straight Arrow Connector 43">
            <a:extLst>
              <a:ext uri="{FF2B5EF4-FFF2-40B4-BE49-F238E27FC236}">
                <a16:creationId xmlns:a16="http://schemas.microsoft.com/office/drawing/2014/main" id="{B055669E-768D-B377-C8AB-601ABE0A5AB1}"/>
              </a:ext>
            </a:extLst>
          </p:cNvPr>
          <p:cNvCxnSpPr>
            <a:cxnSpLocks/>
            <a:stCxn id="28" idx="3"/>
            <a:endCxn id="43" idx="1"/>
          </p:cNvCxnSpPr>
          <p:nvPr/>
        </p:nvCxnSpPr>
        <p:spPr>
          <a:xfrm flipV="1">
            <a:off x="6785099" y="4270027"/>
            <a:ext cx="282783" cy="1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8D9C836A-6448-0C40-2BA7-A2750FF6094E}"/>
              </a:ext>
            </a:extLst>
          </p:cNvPr>
          <p:cNvSpPr/>
          <p:nvPr/>
        </p:nvSpPr>
        <p:spPr>
          <a:xfrm>
            <a:off x="8157476" y="5130670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CE47AFE4-C4CB-E5F5-F72D-72EE2EB2A706}"/>
              </a:ext>
            </a:extLst>
          </p:cNvPr>
          <p:cNvSpPr/>
          <p:nvPr/>
        </p:nvSpPr>
        <p:spPr>
          <a:xfrm>
            <a:off x="8157476" y="3018802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I </a:t>
            </a:r>
            <a:r>
              <a:rPr lang="en-US" sz="1400" b="1" dirty="0">
                <a:solidFill>
                  <a:srgbClr val="FF0000"/>
                </a:solidFill>
                <a:latin typeface="Consolas" panose="020B0609020204030204" pitchFamily="49" charset="0"/>
              </a:rPr>
              <a:t>am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BC855090-B10D-9732-F161-CEB30940351C}"/>
              </a:ext>
            </a:extLst>
          </p:cNvPr>
          <p:cNvSpPr/>
          <p:nvPr/>
        </p:nvSpPr>
        <p:spPr>
          <a:xfrm>
            <a:off x="8157476" y="3859699"/>
            <a:ext cx="2538101" cy="83832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Seq2Seq Transformer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A09F914-EE51-4865-7391-589E60A1E105}"/>
              </a:ext>
            </a:extLst>
          </p:cNvPr>
          <p:cNvSpPr txBox="1"/>
          <p:nvPr/>
        </p:nvSpPr>
        <p:spPr>
          <a:xfrm>
            <a:off x="8583235" y="5559994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Input sequence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2691248A-F618-11A5-AED6-83E43B3E316F}"/>
              </a:ext>
            </a:extLst>
          </p:cNvPr>
          <p:cNvSpPr txBox="1"/>
          <p:nvPr/>
        </p:nvSpPr>
        <p:spPr>
          <a:xfrm>
            <a:off x="8123911" y="2638471"/>
            <a:ext cx="25716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i="1" dirty="0"/>
              <a:t>Current</a:t>
            </a:r>
            <a:r>
              <a:rPr lang="en-US" b="1" dirty="0"/>
              <a:t> output sequence</a:t>
            </a:r>
          </a:p>
        </p:txBody>
      </p:sp>
      <p:cxnSp>
        <p:nvCxnSpPr>
          <p:cNvPr id="50" name="Straight Arrow Connector 49">
            <a:extLst>
              <a:ext uri="{FF2B5EF4-FFF2-40B4-BE49-F238E27FC236}">
                <a16:creationId xmlns:a16="http://schemas.microsoft.com/office/drawing/2014/main" id="{E83D42BC-05B0-2BDA-7FD8-E8763339E5C2}"/>
              </a:ext>
            </a:extLst>
          </p:cNvPr>
          <p:cNvCxnSpPr>
            <a:cxnSpLocks/>
            <a:stCxn id="45" idx="0"/>
            <a:endCxn id="47" idx="2"/>
          </p:cNvCxnSpPr>
          <p:nvPr/>
        </p:nvCxnSpPr>
        <p:spPr>
          <a:xfrm flipV="1">
            <a:off x="9426527" y="4698026"/>
            <a:ext cx="0" cy="43264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ABCD3AE5-DD34-73E9-6DB9-B24755B5437D}"/>
              </a:ext>
            </a:extLst>
          </p:cNvPr>
          <p:cNvCxnSpPr>
            <a:cxnSpLocks/>
            <a:stCxn id="46" idx="2"/>
            <a:endCxn id="47" idx="0"/>
          </p:cNvCxnSpPr>
          <p:nvPr/>
        </p:nvCxnSpPr>
        <p:spPr>
          <a:xfrm>
            <a:off x="9426527" y="3429000"/>
            <a:ext cx="0" cy="430699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Rectangle: Rounded Corners 55">
            <a:extLst>
              <a:ext uri="{FF2B5EF4-FFF2-40B4-BE49-F238E27FC236}">
                <a16:creationId xmlns:a16="http://schemas.microsoft.com/office/drawing/2014/main" id="{A34DAAAE-55E6-AD24-BE61-474930547D28}"/>
              </a:ext>
            </a:extLst>
          </p:cNvPr>
          <p:cNvSpPr/>
          <p:nvPr/>
        </p:nvSpPr>
        <p:spPr>
          <a:xfrm>
            <a:off x="10977608" y="4073269"/>
            <a:ext cx="787726" cy="410199"/>
          </a:xfrm>
          <a:prstGeom prst="roundRect">
            <a:avLst/>
          </a:prstGeom>
          <a:solidFill>
            <a:schemeClr val="accent4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Consolas" panose="020B0609020204030204" pitchFamily="49" charset="0"/>
              </a:rPr>
              <a:t>okay</a:t>
            </a:r>
          </a:p>
        </p:txBody>
      </p:sp>
      <p:cxnSp>
        <p:nvCxnSpPr>
          <p:cNvPr id="57" name="Straight Arrow Connector 56">
            <a:extLst>
              <a:ext uri="{FF2B5EF4-FFF2-40B4-BE49-F238E27FC236}">
                <a16:creationId xmlns:a16="http://schemas.microsoft.com/office/drawing/2014/main" id="{FB7607B6-3E25-7E46-8A12-FCD3E4CA4F79}"/>
              </a:ext>
            </a:extLst>
          </p:cNvPr>
          <p:cNvCxnSpPr>
            <a:cxnSpLocks/>
            <a:stCxn id="47" idx="3"/>
            <a:endCxn id="56" idx="1"/>
          </p:cNvCxnSpPr>
          <p:nvPr/>
        </p:nvCxnSpPr>
        <p:spPr>
          <a:xfrm flipV="1">
            <a:off x="10695577" y="4278369"/>
            <a:ext cx="282031" cy="49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4EC9E398-F628-C87C-746C-E4BF3913188D}"/>
              </a:ext>
            </a:extLst>
          </p:cNvPr>
          <p:cNvSpPr txBox="1"/>
          <p:nvPr/>
        </p:nvSpPr>
        <p:spPr>
          <a:xfrm>
            <a:off x="11744856" y="3417097"/>
            <a:ext cx="4395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8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4252239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/>
      <p:bldP spid="21" grpId="0" animBg="1"/>
      <p:bldP spid="26" grpId="0" animBg="1"/>
      <p:bldP spid="27" grpId="0" animBg="1"/>
      <p:bldP spid="28" grpId="0" animBg="1"/>
      <p:bldP spid="29" grpId="0"/>
      <p:bldP spid="30" grpId="0"/>
      <p:bldP spid="43" grpId="0" animBg="1"/>
      <p:bldP spid="45" grpId="0" animBg="1"/>
      <p:bldP spid="46" grpId="0" animBg="1"/>
      <p:bldP spid="47" grpId="0" animBg="1"/>
      <p:bldP spid="48" grpId="0"/>
      <p:bldP spid="49" grpId="0"/>
      <p:bldP spid="56" grpId="0" animBg="1"/>
      <p:bldP spid="6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1336BE-460E-3077-CFBC-DCC641568C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the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43515A7-6E80-3A58-84F3-E4D67227F1E4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2400" dirty="0"/>
                  <a:t>One common way is to train the model with pairs of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{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𝑖𝑛𝑝𝑢𝑡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𝑠𝑒𝑞𝑢𝑒𝑛𝑐𝑒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𝑡𝑎𝑟𝑔𝑒𝑡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𝑠𝑒𝑞𝑢𝑒𝑛𝑐𝑒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}</m:t>
                    </m:r>
                  </m:oMath>
                </a14:m>
                <a:endParaRPr lang="en-US" sz="2400" dirty="0"/>
              </a:p>
              <a:p>
                <a:r>
                  <a:rPr lang="en-US" sz="2400" dirty="0"/>
                  <a:t>This is similar to supervised learning</a:t>
                </a:r>
              </a:p>
              <a:p>
                <a:r>
                  <a:rPr lang="en-US" sz="2400" dirty="0"/>
                  <a:t>The model try to predict the target sequence as accurate as possible</a:t>
                </a:r>
              </a:p>
              <a:p>
                <a:r>
                  <a:rPr lang="en-US" sz="2400" dirty="0"/>
                  <a:t>Application in text summarization, text paraphrase, question answer, etc.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443515A7-6E80-3A58-84F3-E4D67227F1E4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765" t="-16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Rectangle 3">
            <a:extLst>
              <a:ext uri="{FF2B5EF4-FFF2-40B4-BE49-F238E27FC236}">
                <a16:creationId xmlns:a16="http://schemas.microsoft.com/office/drawing/2014/main" id="{D3523DE2-30E3-870D-6806-AF448A1CC502}"/>
              </a:ext>
            </a:extLst>
          </p:cNvPr>
          <p:cNvSpPr/>
          <p:nvPr/>
        </p:nvSpPr>
        <p:spPr>
          <a:xfrm>
            <a:off x="2939558" y="5516427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E01E11C-521C-769D-0A61-108272B2531F}"/>
              </a:ext>
            </a:extLst>
          </p:cNvPr>
          <p:cNvSpPr/>
          <p:nvPr/>
        </p:nvSpPr>
        <p:spPr>
          <a:xfrm>
            <a:off x="7014122" y="3734550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Hi, I am good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8392D8-20A6-C49F-F568-43CABCF25860}"/>
              </a:ext>
            </a:extLst>
          </p:cNvPr>
          <p:cNvSpPr/>
          <p:nvPr/>
        </p:nvSpPr>
        <p:spPr>
          <a:xfrm>
            <a:off x="7014122" y="4514080"/>
            <a:ext cx="2538101" cy="838327"/>
          </a:xfrm>
          <a:prstGeom prst="rect">
            <a:avLst/>
          </a:prstGeom>
          <a:solidFill>
            <a:schemeClr val="accent5">
              <a:lumMod val="50000"/>
            </a:schemeClr>
          </a:solidFill>
          <a:ln w="38100">
            <a:solidFill>
              <a:srgbClr val="00206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Seq2Seq Transformer</a:t>
            </a:r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1999D59B-C18A-3514-1A13-2291601A775A}"/>
              </a:ext>
            </a:extLst>
          </p:cNvPr>
          <p:cNvCxnSpPr>
            <a:cxnSpLocks/>
            <a:stCxn id="4" idx="3"/>
            <a:endCxn id="6" idx="2"/>
          </p:cNvCxnSpPr>
          <p:nvPr/>
        </p:nvCxnSpPr>
        <p:spPr>
          <a:xfrm flipV="1">
            <a:off x="5477659" y="5352407"/>
            <a:ext cx="2805514" cy="369119"/>
          </a:xfrm>
          <a:prstGeom prst="bentConnector2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878F5AAA-5E83-6414-0B29-C4B96D4F547F}"/>
              </a:ext>
            </a:extLst>
          </p:cNvPr>
          <p:cNvSpPr txBox="1"/>
          <p:nvPr/>
        </p:nvSpPr>
        <p:spPr>
          <a:xfrm>
            <a:off x="3382100" y="5949907"/>
            <a:ext cx="165301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Input sequence</a:t>
            </a:r>
          </a:p>
        </p:txBody>
      </p:sp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24D83EBB-B679-A4D0-2206-491760EFC6DB}"/>
              </a:ext>
            </a:extLst>
          </p:cNvPr>
          <p:cNvCxnSpPr>
            <a:cxnSpLocks/>
            <a:stCxn id="6" idx="0"/>
            <a:endCxn id="5" idx="2"/>
          </p:cNvCxnSpPr>
          <p:nvPr/>
        </p:nvCxnSpPr>
        <p:spPr>
          <a:xfrm flipV="1">
            <a:off x="8283173" y="4144748"/>
            <a:ext cx="0" cy="369332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>
            <a:extLst>
              <a:ext uri="{FF2B5EF4-FFF2-40B4-BE49-F238E27FC236}">
                <a16:creationId xmlns:a16="http://schemas.microsoft.com/office/drawing/2014/main" id="{6A15C008-62EB-C76C-EA0A-567B3669E42C}"/>
              </a:ext>
            </a:extLst>
          </p:cNvPr>
          <p:cNvSpPr/>
          <p:nvPr/>
        </p:nvSpPr>
        <p:spPr>
          <a:xfrm>
            <a:off x="2939557" y="3734550"/>
            <a:ext cx="2538101" cy="410198"/>
          </a:xfrm>
          <a:prstGeom prst="rect">
            <a:avLst/>
          </a:prstGeom>
          <a:solidFill>
            <a:srgbClr val="00B0F0"/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I am well, thanks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0D494A16-4DD4-60D7-5313-BB4EA16D5013}"/>
              </a:ext>
            </a:extLst>
          </p:cNvPr>
          <p:cNvCxnSpPr>
            <a:stCxn id="20" idx="2"/>
            <a:endCxn id="4" idx="0"/>
          </p:cNvCxnSpPr>
          <p:nvPr/>
        </p:nvCxnSpPr>
        <p:spPr>
          <a:xfrm>
            <a:off x="4208608" y="4144748"/>
            <a:ext cx="1" cy="1371679"/>
          </a:xfrm>
          <a:prstGeom prst="line">
            <a:avLst/>
          </a:prstGeom>
          <a:ln w="381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TextBox 22">
            <a:extLst>
              <a:ext uri="{FF2B5EF4-FFF2-40B4-BE49-F238E27FC236}">
                <a16:creationId xmlns:a16="http://schemas.microsoft.com/office/drawing/2014/main" id="{0713B159-9E9A-E82D-4087-8389270CAE9F}"/>
              </a:ext>
            </a:extLst>
          </p:cNvPr>
          <p:cNvSpPr txBox="1"/>
          <p:nvPr/>
        </p:nvSpPr>
        <p:spPr>
          <a:xfrm>
            <a:off x="3342921" y="3365218"/>
            <a:ext cx="17313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Target sequence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12FFC3EF-D995-5A55-4D71-40E2BDEB2368}"/>
              </a:ext>
            </a:extLst>
          </p:cNvPr>
          <p:cNvSpPr txBox="1"/>
          <p:nvPr/>
        </p:nvSpPr>
        <p:spPr>
          <a:xfrm>
            <a:off x="7257378" y="3365218"/>
            <a:ext cx="205158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Predicted sequence</a:t>
            </a:r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9E28D43-7DFA-B231-3A30-22525E1035F3}"/>
              </a:ext>
            </a:extLst>
          </p:cNvPr>
          <p:cNvCxnSpPr>
            <a:cxnSpLocks/>
            <a:stCxn id="5" idx="1"/>
            <a:endCxn id="20" idx="3"/>
          </p:cNvCxnSpPr>
          <p:nvPr/>
        </p:nvCxnSpPr>
        <p:spPr>
          <a:xfrm flipH="1">
            <a:off x="5477658" y="3939649"/>
            <a:ext cx="1536464" cy="0"/>
          </a:xfrm>
          <a:prstGeom prst="straightConnector1">
            <a:avLst/>
          </a:prstGeom>
          <a:ln w="38100">
            <a:solidFill>
              <a:schemeClr val="accent5">
                <a:lumMod val="60000"/>
                <a:lumOff val="40000"/>
              </a:schemeClr>
            </a:solidFill>
            <a:prstDash val="sysDash"/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TextBox 30">
            <a:extLst>
              <a:ext uri="{FF2B5EF4-FFF2-40B4-BE49-F238E27FC236}">
                <a16:creationId xmlns:a16="http://schemas.microsoft.com/office/drawing/2014/main" id="{B34F9D34-CCAB-4810-DC11-298FB2F5591F}"/>
              </a:ext>
            </a:extLst>
          </p:cNvPr>
          <p:cNvSpPr txBox="1"/>
          <p:nvPr/>
        </p:nvSpPr>
        <p:spPr>
          <a:xfrm>
            <a:off x="5681472" y="3625795"/>
            <a:ext cx="112883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dirty="0"/>
              <a:t>approximate</a:t>
            </a:r>
          </a:p>
        </p:txBody>
      </p:sp>
    </p:spTree>
    <p:extLst>
      <p:ext uri="{BB962C8B-B14F-4D97-AF65-F5344CB8AC3E}">
        <p14:creationId xmlns:p14="http://schemas.microsoft.com/office/powerpoint/2010/main" val="15909884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24" grpId="0"/>
      <p:bldP spid="31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5C9A24-4EA1-6DFC-6388-0A8857CC500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Finetuning 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2169BAD-CB20-2C2A-A737-D195A8845EE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Modern language models are very big transformers</a:t>
            </a:r>
          </a:p>
          <a:p>
            <a:pPr lvl="1"/>
            <a:r>
              <a:rPr lang="en-US" dirty="0"/>
              <a:t>Very large number of parameters (hence the name Large Language Models)</a:t>
            </a:r>
          </a:p>
          <a:p>
            <a:pPr lvl="1"/>
            <a:r>
              <a:rPr lang="en-US" dirty="0"/>
              <a:t>Need a huge amount of data to trained</a:t>
            </a:r>
          </a:p>
          <a:p>
            <a:pPr marL="914400" lvl="1" indent="-457200"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We cannot replicate those models’ performance with limited resources</a:t>
            </a:r>
          </a:p>
          <a:p>
            <a:pPr marL="914400" lvl="1" indent="-457200">
              <a:buFont typeface="Wingdings" panose="05000000000000000000" pitchFamily="2" charset="2"/>
              <a:buChar char="è"/>
            </a:pPr>
            <a:r>
              <a:rPr lang="en-US" dirty="0">
                <a:sym typeface="Wingdings" panose="05000000000000000000" pitchFamily="2" charset="2"/>
              </a:rPr>
              <a:t>A more practical approach is to </a:t>
            </a:r>
            <a:r>
              <a:rPr lang="en-US" b="1" dirty="0">
                <a:sym typeface="Wingdings" panose="05000000000000000000" pitchFamily="2" charset="2"/>
              </a:rPr>
              <a:t>finetune a pretrained m</a:t>
            </a:r>
            <a:r>
              <a:rPr lang="en-US" dirty="0">
                <a:sym typeface="Wingdings" panose="05000000000000000000" pitchFamily="2" charset="2"/>
              </a:rPr>
              <a:t>odel</a:t>
            </a:r>
          </a:p>
          <a:p>
            <a:r>
              <a:rPr lang="en-US" b="1" dirty="0"/>
              <a:t>Pretrained model</a:t>
            </a:r>
            <a:r>
              <a:rPr lang="en-US" dirty="0"/>
              <a:t>: Developed and trained by organizations that have the resources (OpenAI, Google, Meta, Microsoft, etc.)</a:t>
            </a:r>
          </a:p>
          <a:p>
            <a:pPr lvl="1"/>
            <a:r>
              <a:rPr lang="en-US" dirty="0"/>
              <a:t>The trained models are published for public use</a:t>
            </a:r>
          </a:p>
          <a:p>
            <a:r>
              <a:rPr lang="en-US" b="1" dirty="0"/>
              <a:t>Finetuning a model</a:t>
            </a:r>
            <a:r>
              <a:rPr lang="en-US" dirty="0"/>
              <a:t>: Perform continuous training on a pretrained model instead of starting from scratch</a:t>
            </a:r>
          </a:p>
          <a:p>
            <a:pPr lvl="1"/>
            <a:r>
              <a:rPr lang="en-US" dirty="0"/>
              <a:t>The model has already known a lot. We only perform incremental training to adjust it more closely to our use case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8179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864CE1-DF18-B5B5-7183-1099F56EC07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Final Notes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E9D2ED-2625-42C3-22D1-5F0EC9373E75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145938" cy="5221539"/>
          </a:xfrm>
        </p:spPr>
        <p:txBody>
          <a:bodyPr/>
          <a:lstStyle/>
          <a:p>
            <a:r>
              <a:rPr lang="en-US" sz="2400" dirty="0"/>
              <a:t>Large language models refer to the type of language models with a huge number of parameters (billions and above)</a:t>
            </a:r>
          </a:p>
          <a:p>
            <a:r>
              <a:rPr lang="en-US" sz="2400" dirty="0"/>
              <a:t>Not all of them use the complete transformers architecture</a:t>
            </a:r>
          </a:p>
          <a:p>
            <a:pPr lvl="1"/>
            <a:r>
              <a:rPr lang="en-US" sz="2000" dirty="0"/>
              <a:t>Models like BERT are “</a:t>
            </a:r>
            <a:r>
              <a:rPr lang="en-US" sz="2000" b="1" dirty="0"/>
              <a:t>encoder-only</a:t>
            </a:r>
            <a:r>
              <a:rPr lang="en-US" sz="2000" dirty="0"/>
              <a:t>” – only use the left tower</a:t>
            </a:r>
          </a:p>
          <a:p>
            <a:pPr lvl="2"/>
            <a:r>
              <a:rPr lang="en-US" sz="1800" dirty="0"/>
              <a:t>They train themselves by removing a token from an input sequence then try to predict it</a:t>
            </a:r>
          </a:p>
          <a:p>
            <a:pPr lvl="2"/>
            <a:r>
              <a:rPr lang="en-US" sz="1800" dirty="0"/>
              <a:t>This is called </a:t>
            </a:r>
            <a:r>
              <a:rPr lang="en-US" sz="1800" b="1" dirty="0"/>
              <a:t>masked language modeling</a:t>
            </a:r>
          </a:p>
          <a:p>
            <a:pPr lvl="1"/>
            <a:r>
              <a:rPr lang="en-US" sz="2000" dirty="0"/>
              <a:t>Models like GPT from OpenAI are “</a:t>
            </a:r>
            <a:r>
              <a:rPr lang="en-US" sz="2000" b="1" dirty="0"/>
              <a:t>decoder-only</a:t>
            </a:r>
            <a:r>
              <a:rPr lang="en-US" sz="2000" dirty="0"/>
              <a:t>” – they only use the “right tower</a:t>
            </a:r>
          </a:p>
          <a:p>
            <a:pPr lvl="2"/>
            <a:r>
              <a:rPr lang="en-US" sz="1800" dirty="0"/>
              <a:t>Such models only need an input sequence to train themselves. The model tries to predict the next token in the input sequence</a:t>
            </a:r>
          </a:p>
          <a:p>
            <a:pPr lvl="2"/>
            <a:r>
              <a:rPr lang="en-US" dirty="0"/>
              <a:t>This is called </a:t>
            </a:r>
            <a:r>
              <a:rPr lang="en-US" b="1" dirty="0"/>
              <a:t>self-supervised learning</a:t>
            </a:r>
          </a:p>
        </p:txBody>
      </p:sp>
      <p:pic>
        <p:nvPicPr>
          <p:cNvPr id="4" name="Picture 2" descr="The Transformer Model - MachineLearningMastery.com">
            <a:extLst>
              <a:ext uri="{FF2B5EF4-FFF2-40B4-BE49-F238E27FC236}">
                <a16:creationId xmlns:a16="http://schemas.microsoft.com/office/drawing/2014/main" id="{749F36B0-C887-E1AF-7AEE-CEBCEF56E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39663" y="442626"/>
            <a:ext cx="3709362" cy="52264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A7D6C298-D5DC-BFAF-CC79-D44D5AACE42C}"/>
              </a:ext>
            </a:extLst>
          </p:cNvPr>
          <p:cNvSpPr/>
          <p:nvPr/>
        </p:nvSpPr>
        <p:spPr>
          <a:xfrm>
            <a:off x="9468739" y="442626"/>
            <a:ext cx="1640794" cy="5547976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b="1" dirty="0">
                <a:solidFill>
                  <a:schemeClr val="tx1"/>
                </a:solidFill>
              </a:rPr>
              <a:t>Decoder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7FDD0A2-732D-5060-43C2-D21C4689C4FD}"/>
              </a:ext>
            </a:extLst>
          </p:cNvPr>
          <p:cNvSpPr/>
          <p:nvPr/>
        </p:nvSpPr>
        <p:spPr>
          <a:xfrm>
            <a:off x="7688453" y="2273180"/>
            <a:ext cx="1640794" cy="3717421"/>
          </a:xfrm>
          <a:prstGeom prst="rect">
            <a:avLst/>
          </a:prstGeom>
          <a:noFill/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b="1" dirty="0">
                <a:solidFill>
                  <a:schemeClr val="tx1"/>
                </a:solidFill>
              </a:rPr>
              <a:t>Encoder</a:t>
            </a:r>
          </a:p>
        </p:txBody>
      </p:sp>
    </p:spTree>
    <p:extLst>
      <p:ext uri="{BB962C8B-B14F-4D97-AF65-F5344CB8AC3E}">
        <p14:creationId xmlns:p14="http://schemas.microsoft.com/office/powerpoint/2010/main" val="388506670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BD61895D-DA91-5222-23CE-5A1BF0CD20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Sequential Data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C1BE08A-8F85-F756-5874-676EB02B962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37513"/>
            <a:ext cx="10355263" cy="2378665"/>
          </a:xfrm>
        </p:spPr>
        <p:txBody>
          <a:bodyPr/>
          <a:lstStyle/>
          <a:p>
            <a:r>
              <a:rPr lang="en-US" sz="2400" dirty="0"/>
              <a:t>In general, any data that has an ordered structure can be consider sequential</a:t>
            </a:r>
          </a:p>
          <a:p>
            <a:pPr lvl="1"/>
            <a:r>
              <a:rPr lang="en-US" sz="2000" dirty="0"/>
              <a:t>Ordered structure means that shuffling instances in the data leads to a different data set in the sense that a model will learn differently</a:t>
            </a:r>
          </a:p>
          <a:p>
            <a:pPr lvl="1"/>
            <a:r>
              <a:rPr lang="en-US" sz="2000" dirty="0"/>
              <a:t>We usually call each state in the sequence a “step”. Note that in the below examples, the step column does not belong to the data. It is just for indexing the instances in the data.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CBD827B-BA53-62D5-F4A8-27CEFAACFCF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127314"/>
                  </p:ext>
                </p:extLst>
              </p:nvPr>
            </p:nvGraphicFramePr>
            <p:xfrm>
              <a:off x="273398" y="3315569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𝒔𝒕𝒖𝒅𝒚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𝒔𝒄𝒐𝒓𝒆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ECBD827B-BA53-62D5-F4A8-27CEFAACFCF2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64127314"/>
                  </p:ext>
                </p:extLst>
              </p:nvPr>
            </p:nvGraphicFramePr>
            <p:xfrm>
              <a:off x="273398" y="3315569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971" t="-1639" r="-104854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2"/>
                          <a:stretch>
                            <a:fillRect l="-100971" t="-1639" r="-4854" b="-5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402809EF-8645-206F-A46B-52B49F9DB5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56106"/>
                  </p:ext>
                </p:extLst>
              </p:nvPr>
            </p:nvGraphicFramePr>
            <p:xfrm>
              <a:off x="2017807" y="3315569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b>
                                  <m:sSubPr>
                                    <m:ctrlP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bPr>
                                  <m:e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𝒕</m:t>
                                    </m:r>
                                  </m:e>
                                  <m:sub>
                                    <m:r>
                                      <a:rPr lang="en-US" sz="1400" b="1" i="1" smtClean="0">
                                        <a:latin typeface="Cambria Math" panose="02040503050406030204" pitchFamily="18" charset="0"/>
                                      </a:rPr>
                                      <m:t>𝒔𝒕𝒖𝒅𝒚</m:t>
                                    </m:r>
                                  </m:sub>
                                </m:sSub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𝒔𝒄𝒐𝒓𝒆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6">
                <a:extLst>
                  <a:ext uri="{FF2B5EF4-FFF2-40B4-BE49-F238E27FC236}">
                    <a16:creationId xmlns:a16="http://schemas.microsoft.com/office/drawing/2014/main" id="{402809EF-8645-206F-A46B-52B49F9DB5EB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6856106"/>
                  </p:ext>
                </p:extLst>
              </p:nvPr>
            </p:nvGraphicFramePr>
            <p:xfrm>
              <a:off x="2017807" y="3315569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942" t="-1639" r="-103883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3"/>
                          <a:stretch>
                            <a:fillRect l="-101942" t="-1639" r="-3883" b="-5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63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6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95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7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89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Equals 7">
            <a:extLst>
              <a:ext uri="{FF2B5EF4-FFF2-40B4-BE49-F238E27FC236}">
                <a16:creationId xmlns:a16="http://schemas.microsoft.com/office/drawing/2014/main" id="{55CCBDA9-09C5-18CF-6C14-85EA8E03AAB1}"/>
              </a:ext>
            </a:extLst>
          </p:cNvPr>
          <p:cNvSpPr/>
          <p:nvPr/>
        </p:nvSpPr>
        <p:spPr>
          <a:xfrm>
            <a:off x="1523180" y="4203538"/>
            <a:ext cx="494627" cy="469232"/>
          </a:xfrm>
          <a:prstGeom prst="mathEqual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BEEDBD1-BE75-570A-94D7-33431DEDAB2A}"/>
              </a:ext>
            </a:extLst>
          </p:cNvPr>
          <p:cNvSpPr txBox="1"/>
          <p:nvPr/>
        </p:nvSpPr>
        <p:spPr>
          <a:xfrm>
            <a:off x="596165" y="5647989"/>
            <a:ext cx="23486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Orders do not matter</a:t>
            </a:r>
          </a:p>
          <a:p>
            <a:pPr algn="ctr"/>
            <a:r>
              <a:rPr lang="en-US" b="1" dirty="0">
                <a:sym typeface="Wingdings" panose="05000000000000000000" pitchFamily="2" charset="2"/>
              </a:rPr>
              <a:t> Not sequential data</a:t>
            </a:r>
            <a:endParaRPr lang="en-US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21BACD3-43B2-F107-5C56-39AF40A2EC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9115421"/>
                  </p:ext>
                </p:extLst>
              </p:nvPr>
            </p:nvGraphicFramePr>
            <p:xfrm>
              <a:off x="4046459" y="3310060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𝒔𝒕𝒆𝒑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𝒘𝒐𝒓𝒅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today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nice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821BACD3-43B2-F107-5C56-39AF40A2ECA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029115421"/>
                  </p:ext>
                </p:extLst>
              </p:nvPr>
            </p:nvGraphicFramePr>
            <p:xfrm>
              <a:off x="4046459" y="3310060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971" t="-1639" r="-103883" b="-5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4"/>
                          <a:stretch>
                            <a:fillRect l="-100971" t="-1639" r="-3883" b="-5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today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nice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1BBA37E-A548-A02B-2B60-A7A81317E8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907366"/>
                  </p:ext>
                </p:extLst>
              </p:nvPr>
            </p:nvGraphicFramePr>
            <p:xfrm>
              <a:off x="5790868" y="3310060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𝒔𝒕𝒆𝒑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𝒘𝒐𝒓𝒅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today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nice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D1BBA37E-A548-A02B-2B60-A7A81317E83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07907366"/>
                  </p:ext>
                </p:extLst>
              </p:nvPr>
            </p:nvGraphicFramePr>
            <p:xfrm>
              <a:off x="5790868" y="3310060"/>
              <a:ext cx="1249782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891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891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971" t="-1639" r="-104854" b="-504918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5"/>
                          <a:stretch>
                            <a:fillRect l="-100971" t="-1639" r="-4854" b="-50491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is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today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nice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a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day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" name="TextBox 12">
            <a:extLst>
              <a:ext uri="{FF2B5EF4-FFF2-40B4-BE49-F238E27FC236}">
                <a16:creationId xmlns:a16="http://schemas.microsoft.com/office/drawing/2014/main" id="{C4377CD1-BB62-B413-9213-F625E596554C}"/>
              </a:ext>
            </a:extLst>
          </p:cNvPr>
          <p:cNvSpPr txBox="1"/>
          <p:nvPr/>
        </p:nvSpPr>
        <p:spPr>
          <a:xfrm>
            <a:off x="4564793" y="5642480"/>
            <a:ext cx="1957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Orders matter</a:t>
            </a:r>
          </a:p>
          <a:p>
            <a:pPr algn="ctr"/>
            <a:r>
              <a:rPr lang="en-US" b="1" dirty="0">
                <a:sym typeface="Wingdings" panose="05000000000000000000" pitchFamily="2" charset="2"/>
              </a:rPr>
              <a:t> Sequential data</a:t>
            </a:r>
            <a:endParaRPr lang="en-US" b="1" dirty="0"/>
          </a:p>
        </p:txBody>
      </p:sp>
      <p:sp>
        <p:nvSpPr>
          <p:cNvPr id="14" name="Not Equal 13">
            <a:extLst>
              <a:ext uri="{FF2B5EF4-FFF2-40B4-BE49-F238E27FC236}">
                <a16:creationId xmlns:a16="http://schemas.microsoft.com/office/drawing/2014/main" id="{E049AF29-9900-4454-331A-A4D0687FD7A6}"/>
              </a:ext>
            </a:extLst>
          </p:cNvPr>
          <p:cNvSpPr/>
          <p:nvPr/>
        </p:nvSpPr>
        <p:spPr>
          <a:xfrm>
            <a:off x="5296241" y="4203539"/>
            <a:ext cx="494627" cy="469232"/>
          </a:xfrm>
          <a:prstGeom prst="mathNotEqual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ED35F2FB-03E1-0BCF-E1A8-8632B89A415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822130"/>
                  </p:ext>
                </p:extLst>
              </p:nvPr>
            </p:nvGraphicFramePr>
            <p:xfrm>
              <a:off x="7819520" y="3315569"/>
              <a:ext cx="1872825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275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1744114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𝒔𝒕𝒆𝒑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dirty="0" smtClean="0">
                                    <a:latin typeface="Cambria Math" panose="02040503050406030204" pitchFamily="18" charset="0"/>
                                  </a:rPr>
                                  <m:t>𝒅𝒂𝒕𝒆</m:t>
                                </m:r>
                              </m:oMath>
                            </m:oMathPara>
                          </a14:m>
                          <a:endParaRPr 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𝒔𝒂𝒍𝒆𝒔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247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5" name="Table 14">
                <a:extLst>
                  <a:ext uri="{FF2B5EF4-FFF2-40B4-BE49-F238E27FC236}">
                    <a16:creationId xmlns:a16="http://schemas.microsoft.com/office/drawing/2014/main" id="{ED35F2FB-03E1-0BCF-E1A8-8632B89A415D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822130"/>
                  </p:ext>
                </p:extLst>
              </p:nvPr>
            </p:nvGraphicFramePr>
            <p:xfrm>
              <a:off x="7819520" y="3315569"/>
              <a:ext cx="1872825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275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1744114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971" t="-1639" r="-203883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101961" t="-1639" r="-105882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6"/>
                          <a:stretch>
                            <a:fillRect l="-200000" t="-1639" r="-4854" b="-5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247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7" name="TextBox 16">
            <a:extLst>
              <a:ext uri="{FF2B5EF4-FFF2-40B4-BE49-F238E27FC236}">
                <a16:creationId xmlns:a16="http://schemas.microsoft.com/office/drawing/2014/main" id="{B419F817-FA7C-14F9-0C23-F49273DECD42}"/>
              </a:ext>
            </a:extLst>
          </p:cNvPr>
          <p:cNvSpPr txBox="1"/>
          <p:nvPr/>
        </p:nvSpPr>
        <p:spPr>
          <a:xfrm>
            <a:off x="8960897" y="5639126"/>
            <a:ext cx="19575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/>
              <a:t>Orders matter</a:t>
            </a:r>
          </a:p>
          <a:p>
            <a:pPr algn="ctr"/>
            <a:r>
              <a:rPr lang="en-US" b="1" dirty="0">
                <a:sym typeface="Wingdings" panose="05000000000000000000" pitchFamily="2" charset="2"/>
              </a:rPr>
              <a:t> Sequential data</a:t>
            </a:r>
            <a:endParaRPr lang="en-US" b="1" dirty="0"/>
          </a:p>
        </p:txBody>
      </p:sp>
      <p:sp>
        <p:nvSpPr>
          <p:cNvPr id="18" name="Not Equal 17">
            <a:extLst>
              <a:ext uri="{FF2B5EF4-FFF2-40B4-BE49-F238E27FC236}">
                <a16:creationId xmlns:a16="http://schemas.microsoft.com/office/drawing/2014/main" id="{7C069700-5772-252F-5F15-6E23C7C64426}"/>
              </a:ext>
            </a:extLst>
          </p:cNvPr>
          <p:cNvSpPr/>
          <p:nvPr/>
        </p:nvSpPr>
        <p:spPr>
          <a:xfrm>
            <a:off x="9692345" y="4200185"/>
            <a:ext cx="494627" cy="469232"/>
          </a:xfrm>
          <a:prstGeom prst="mathNotEqual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3EE8726-5557-CD44-404C-E64897400E8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453362"/>
                  </p:ext>
                </p:extLst>
              </p:nvPr>
            </p:nvGraphicFramePr>
            <p:xfrm>
              <a:off x="10186972" y="3318950"/>
              <a:ext cx="1872825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275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1744114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solidFill>
                                      <a:schemeClr val="tx1"/>
                                    </a:solidFill>
                                    <a:latin typeface="Cambria Math" panose="02040503050406030204" pitchFamily="18" charset="0"/>
                                  </a:rPr>
                                  <m:t>𝒔𝒕𝒆𝒑</m:t>
                                </m:r>
                              </m:oMath>
                            </m:oMathPara>
                          </a14:m>
                          <a:endParaRPr lang="en-US" sz="1400" dirty="0">
                            <a:solidFill>
                              <a:schemeClr val="tx1"/>
                            </a:solidFill>
                          </a:endParaRP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dirty="0" smtClean="0">
                                    <a:latin typeface="Cambria Math" panose="02040503050406030204" pitchFamily="18" charset="0"/>
                                  </a:rPr>
                                  <m:t>𝒅𝒂𝒕𝒆</m:t>
                                </m:r>
                              </m:oMath>
                            </m:oMathPara>
                          </a14:m>
                          <a:endParaRPr lang="en-US" sz="1400" b="1" dirty="0"/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400" b="1" i="1" smtClean="0">
                                    <a:latin typeface="Cambria Math" panose="02040503050406030204" pitchFamily="18" charset="0"/>
                                  </a:rPr>
                                  <m:t>𝒔𝒂𝒍𝒆𝒔</m:t>
                                </m:r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247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2" name="Table 1">
                <a:extLst>
                  <a:ext uri="{FF2B5EF4-FFF2-40B4-BE49-F238E27FC236}">
                    <a16:creationId xmlns:a16="http://schemas.microsoft.com/office/drawing/2014/main" id="{23EE8726-5557-CD44-404C-E64897400E86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58453362"/>
                  </p:ext>
                </p:extLst>
              </p:nvPr>
            </p:nvGraphicFramePr>
            <p:xfrm>
              <a:off x="10186972" y="3318950"/>
              <a:ext cx="1872825" cy="222504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624275">
                      <a:extLst>
                        <a:ext uri="{9D8B030D-6E8A-4147-A177-3AD203B41FA5}">
                          <a16:colId xmlns:a16="http://schemas.microsoft.com/office/drawing/2014/main" val="2419121015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4151030072"/>
                        </a:ext>
                      </a:extLst>
                    </a:gridCol>
                    <a:gridCol w="624275">
                      <a:extLst>
                        <a:ext uri="{9D8B030D-6E8A-4147-A177-3AD203B41FA5}">
                          <a16:colId xmlns:a16="http://schemas.microsoft.com/office/drawing/2014/main" val="1744114866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971" t="-1639" r="-202913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101961" t="-1639" r="-104902" b="-503279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>
                        <a:blipFill>
                          <a:blip r:embed="rId7"/>
                          <a:stretch>
                            <a:fillRect l="-200000" t="-1639" r="-3883" b="-503279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2835271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1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9/3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256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43502725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2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9/1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252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3174240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3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9/2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555853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4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9/4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250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180116501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r>
                            <a:rPr lang="en-US" sz="1400" dirty="0">
                              <a:solidFill>
                                <a:schemeClr val="tx1"/>
                              </a:solidFill>
                            </a:rPr>
                            <a:t>5</a:t>
                          </a:r>
                        </a:p>
                      </a:txBody>
                      <a:tcPr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/>
                            <a:t>9/5</a:t>
                          </a:r>
                        </a:p>
                      </a:txBody>
                      <a:tcPr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247</a:t>
                          </a:r>
                        </a:p>
                      </a:txBody>
                      <a:tcPr/>
                    </a:tc>
                    <a:extLst>
                      <a:ext uri="{0D108BD9-81ED-4DB2-BD59-A6C34878D82A}">
                        <a16:rowId xmlns:a16="http://schemas.microsoft.com/office/drawing/2014/main" val="206976798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5" name="Rectangle 4">
            <a:extLst>
              <a:ext uri="{FF2B5EF4-FFF2-40B4-BE49-F238E27FC236}">
                <a16:creationId xmlns:a16="http://schemas.microsoft.com/office/drawing/2014/main" id="{B1889299-159C-79E5-EDE7-16B19EF816DC}"/>
              </a:ext>
            </a:extLst>
          </p:cNvPr>
          <p:cNvSpPr/>
          <p:nvPr/>
        </p:nvSpPr>
        <p:spPr>
          <a:xfrm>
            <a:off x="4046459" y="3318952"/>
            <a:ext cx="623043" cy="2221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D4F1C030-E652-0EB4-0B07-52CFBBFD96C9}"/>
              </a:ext>
            </a:extLst>
          </p:cNvPr>
          <p:cNvSpPr/>
          <p:nvPr/>
        </p:nvSpPr>
        <p:spPr>
          <a:xfrm>
            <a:off x="5790868" y="3319821"/>
            <a:ext cx="623043" cy="2221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50D40F4-AE7B-C4DB-5EBC-C0D1A301CA71}"/>
              </a:ext>
            </a:extLst>
          </p:cNvPr>
          <p:cNvSpPr/>
          <p:nvPr/>
        </p:nvSpPr>
        <p:spPr>
          <a:xfrm>
            <a:off x="7843227" y="3318951"/>
            <a:ext cx="623043" cy="2221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2BE53D2-9455-8C94-C0A5-C4D4D4C73443}"/>
              </a:ext>
            </a:extLst>
          </p:cNvPr>
          <p:cNvSpPr/>
          <p:nvPr/>
        </p:nvSpPr>
        <p:spPr>
          <a:xfrm>
            <a:off x="10208327" y="3318950"/>
            <a:ext cx="623043" cy="222165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20280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3" grpId="0"/>
      <p:bldP spid="14" grpId="0" animBg="1"/>
      <p:bldP spid="17" grpId="0"/>
      <p:bldP spid="18" grpId="0" animBg="1"/>
      <p:bldP spid="5" grpId="0" animBg="1"/>
      <p:bldP spid="5" grpId="1" animBg="1"/>
      <p:bldP spid="12" grpId="0" animBg="1"/>
      <p:bldP spid="12" grpId="1" animBg="1"/>
      <p:bldP spid="19" grpId="0" animBg="1"/>
      <p:bldP spid="19" grpId="1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7DCFB7-DE95-202B-E675-CCAB9487BFF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Recurrent Neural Networks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E486A4-DA4F-D9F7-A611-F49679E03DB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776122"/>
                <a:ext cx="10858999" cy="5221539"/>
              </a:xfrm>
            </p:spPr>
            <p:txBody>
              <a:bodyPr/>
              <a:lstStyle/>
              <a:p>
                <a:r>
                  <a:rPr lang="en-US" sz="1800" dirty="0"/>
                  <a:t>Before transformers, </a:t>
                </a:r>
                <a:r>
                  <a:rPr lang="en-US" sz="1800" b="1" dirty="0"/>
                  <a:t>Recurrent Neural Network</a:t>
                </a:r>
                <a:r>
                  <a:rPr lang="en-US" sz="1800" dirty="0"/>
                  <a:t> </a:t>
                </a:r>
                <a:r>
                  <a:rPr lang="en-US" sz="1800" b="1" dirty="0"/>
                  <a:t>(RNN)</a:t>
                </a:r>
                <a:r>
                  <a:rPr lang="en-US" sz="1800" dirty="0"/>
                  <a:t> variants are the main tools to handle sequential data</a:t>
                </a:r>
              </a:p>
              <a:p>
                <a:r>
                  <a:rPr lang="en-US" sz="1800" dirty="0"/>
                  <a:t>RNN models have a mechanism to handle the sequential information in sequential data: </a:t>
                </a:r>
                <a:r>
                  <a:rPr lang="en-US" sz="1800" b="1" i="1" dirty="0"/>
                  <a:t>current hidden values are calculated using current inputs and the previous hidden values</a:t>
                </a:r>
              </a:p>
              <a:p>
                <a:r>
                  <a:rPr lang="en-US" sz="1800" dirty="0"/>
                  <a:t>Given a sequence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p>
                    </m:sSup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→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p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→…→</m:t>
                    </m:r>
                    <m:sSup>
                      <m:sSup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p>
                  </m:oMath>
                </a14:m>
                <a:r>
                  <a:rPr lang="en-US" sz="1800" dirty="0"/>
                  <a:t>, RNN calculates the hidden values for each step as on the bottom right figure – the hidden values of one step is computed from the current input and the previous hidden values</a:t>
                </a:r>
              </a:p>
              <a:p>
                <a:pPr lvl="1"/>
                <a:r>
                  <a:rPr lang="en-US" sz="1600" dirty="0"/>
                  <a:t>Note that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sz="1600" dirty="0"/>
                  <a:t> input to each step can be a set of multiple features, not just one single value</a:t>
                </a:r>
              </a:p>
              <a:p>
                <a:pPr lvl="1"/>
                <a:r>
                  <a:rPr lang="en-US" sz="1600" dirty="0"/>
                  <a:t>Similarly,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sz="1600" dirty="0"/>
                  <a:t> output for each step can be a set of multiple values</a:t>
                </a:r>
              </a:p>
              <a:p>
                <a:pPr lvl="2"/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sz="1600" dirty="0"/>
                  <a:t> is equivalent to the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600" dirty="0"/>
                  <a:t>’s in the regular neural net. People just prefer to use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sz="1600" dirty="0"/>
                  <a:t> in RNN</a:t>
                </a:r>
              </a:p>
              <a:p>
                <a:pPr lvl="1"/>
                <a:r>
                  <a:rPr lang="en-US" sz="1600" dirty="0"/>
                  <a:t>This mechanism allows RNN to utilize information from history if that is important for the current prediction </a:t>
                </a:r>
              </a:p>
              <a:p>
                <a:r>
                  <a:rPr lang="en-US" sz="1800" dirty="0"/>
                  <a:t>How about the target? In RNN, target can be calculated a few different ways</a:t>
                </a:r>
              </a:p>
              <a:p>
                <a:pPr lvl="1"/>
                <a:r>
                  <a:rPr lang="en-US" sz="1600" dirty="0"/>
                  <a:t>For example, one target for the whole sequence, or one target for each step</a:t>
                </a:r>
              </a:p>
              <a:p>
                <a:pPr lvl="1"/>
                <a:r>
                  <a:rPr lang="en-US" sz="1600" dirty="0"/>
                  <a:t>We will discuss the target in specific examples later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6E486A4-DA4F-D9F7-A611-F49679E03DB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776122"/>
                <a:ext cx="10858999" cy="5221539"/>
              </a:xfrm>
              <a:blipFill>
                <a:blip r:embed="rId2"/>
                <a:stretch>
                  <a:fillRect l="-337" t="-10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79" name="Group 78">
            <a:extLst>
              <a:ext uri="{FF2B5EF4-FFF2-40B4-BE49-F238E27FC236}">
                <a16:creationId xmlns:a16="http://schemas.microsoft.com/office/drawing/2014/main" id="{52B1A5D9-EB95-6E01-5B0B-BA7CC1F75B4B}"/>
              </a:ext>
            </a:extLst>
          </p:cNvPr>
          <p:cNvGrpSpPr/>
          <p:nvPr/>
        </p:nvGrpSpPr>
        <p:grpSpPr>
          <a:xfrm>
            <a:off x="6245391" y="5172351"/>
            <a:ext cx="5495925" cy="1108422"/>
            <a:chOff x="5436270" y="438085"/>
            <a:chExt cx="6487027" cy="1308308"/>
          </a:xfrm>
        </p:grpSpPr>
        <mc:AlternateContent xmlns:mc="http://schemas.openxmlformats.org/markup-compatibility/2006" xmlns:a14="http://schemas.microsoft.com/office/drawing/2010/main">
          <mc:Choice Requires="a14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3C9CD1D0-24CB-24C3-7081-E594CC59E0A3}"/>
                    </a:ext>
                  </a:extLst>
                </p:cNvPr>
                <p:cNvSpPr/>
                <p:nvPr/>
              </p:nvSpPr>
              <p:spPr>
                <a:xfrm>
                  <a:off x="5436270" y="1259114"/>
                  <a:ext cx="806115" cy="46952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4" name="Rectangle 3">
                  <a:extLst>
                    <a:ext uri="{FF2B5EF4-FFF2-40B4-BE49-F238E27FC236}">
                      <a16:creationId xmlns:a16="http://schemas.microsoft.com/office/drawing/2014/main" id="{3C9CD1D0-24CB-24C3-7081-E594CC59E0A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6270" y="1259114"/>
                  <a:ext cx="806115" cy="469523"/>
                </a:xfrm>
                <a:prstGeom prst="rect">
                  <a:avLst/>
                </a:prstGeom>
                <a:blipFill>
                  <a:blip r:embed="rId3"/>
                  <a:stretch>
                    <a:fillRect/>
                  </a:stretch>
                </a:blipFill>
                <a:ln w="38100"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ADD48CE-3BC1-0AF8-90E8-752B637FF743}"/>
                    </a:ext>
                  </a:extLst>
                </p:cNvPr>
                <p:cNvSpPr/>
                <p:nvPr/>
              </p:nvSpPr>
              <p:spPr>
                <a:xfrm>
                  <a:off x="6856497" y="1259113"/>
                  <a:ext cx="806115" cy="46952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5" name="Rectangle 4">
                  <a:extLst>
                    <a:ext uri="{FF2B5EF4-FFF2-40B4-BE49-F238E27FC236}">
                      <a16:creationId xmlns:a16="http://schemas.microsoft.com/office/drawing/2014/main" id="{6ADD48CE-3BC1-0AF8-90E8-752B637FF74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6497" y="1259113"/>
                  <a:ext cx="806115" cy="469523"/>
                </a:xfrm>
                <a:prstGeom prst="rect">
                  <a:avLst/>
                </a:prstGeom>
                <a:blipFill>
                  <a:blip r:embed="rId4"/>
                  <a:stretch>
                    <a:fillRect/>
                  </a:stretch>
                </a:blipFill>
                <a:ln w="38100"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F5399132-295D-924F-0A55-B2FF13DDFF5B}"/>
                    </a:ext>
                  </a:extLst>
                </p:cNvPr>
                <p:cNvSpPr/>
                <p:nvPr/>
              </p:nvSpPr>
              <p:spPr>
                <a:xfrm>
                  <a:off x="8276726" y="1256933"/>
                  <a:ext cx="806115" cy="46952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6" name="Rectangle 5">
                  <a:extLst>
                    <a:ext uri="{FF2B5EF4-FFF2-40B4-BE49-F238E27FC236}">
                      <a16:creationId xmlns:a16="http://schemas.microsoft.com/office/drawing/2014/main" id="{F5399132-295D-924F-0A55-B2FF13DDFF5B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76726" y="1256933"/>
                  <a:ext cx="806115" cy="469523"/>
                </a:xfrm>
                <a:prstGeom prst="rect">
                  <a:avLst/>
                </a:prstGeom>
                <a:blipFill>
                  <a:blip r:embed="rId5"/>
                  <a:stretch>
                    <a:fillRect/>
                  </a:stretch>
                </a:blipFill>
                <a:ln w="38100"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003D60B-5C65-6B71-6BC1-5EF0044719C3}"/>
                    </a:ext>
                  </a:extLst>
                </p:cNvPr>
                <p:cNvSpPr/>
                <p:nvPr/>
              </p:nvSpPr>
              <p:spPr>
                <a:xfrm>
                  <a:off x="11117182" y="1259114"/>
                  <a:ext cx="806115" cy="469523"/>
                </a:xfrm>
                <a:prstGeom prst="rect">
                  <a:avLst/>
                </a:prstGeom>
                <a:ln w="38100"/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𝑋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7" name="Rectangle 6">
                  <a:extLst>
                    <a:ext uri="{FF2B5EF4-FFF2-40B4-BE49-F238E27FC236}">
                      <a16:creationId xmlns:a16="http://schemas.microsoft.com/office/drawing/2014/main" id="{F003D60B-5C65-6B71-6BC1-5EF0044719C3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17182" y="1259114"/>
                  <a:ext cx="806115" cy="469523"/>
                </a:xfrm>
                <a:prstGeom prst="rect">
                  <a:avLst/>
                </a:prstGeom>
                <a:blipFill>
                  <a:blip r:embed="rId6"/>
                  <a:stretch>
                    <a:fillRect/>
                  </a:stretch>
                </a:blipFill>
                <a:ln w="38100"/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828E45D9-A54A-217D-9131-F1AAC06BCA10}"/>
                    </a:ext>
                  </a:extLst>
                </p:cNvPr>
                <p:cNvSpPr/>
                <p:nvPr/>
              </p:nvSpPr>
              <p:spPr>
                <a:xfrm>
                  <a:off x="9696954" y="1276870"/>
                  <a:ext cx="806115" cy="469523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…</m:t>
                        </m:r>
                      </m:oMath>
                    </m:oMathPara>
                  </a14:m>
                  <a:endParaRPr lang="en-US" sz="32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8" name="Rectangle 7">
                  <a:extLst>
                    <a:ext uri="{FF2B5EF4-FFF2-40B4-BE49-F238E27FC236}">
                      <a16:creationId xmlns:a16="http://schemas.microsoft.com/office/drawing/2014/main" id="{828E45D9-A54A-217D-9131-F1AAC06BCA1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96954" y="1276870"/>
                  <a:ext cx="806115" cy="469523"/>
                </a:xfrm>
                <a:prstGeom prst="rect">
                  <a:avLst/>
                </a:prstGeom>
                <a:blipFill>
                  <a:blip r:embed="rId7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F02356E-16E6-FDD7-0FC5-834577E11762}"/>
                    </a:ext>
                  </a:extLst>
                </p:cNvPr>
                <p:cNvSpPr/>
                <p:nvPr/>
              </p:nvSpPr>
              <p:spPr>
                <a:xfrm>
                  <a:off x="5436270" y="438085"/>
                  <a:ext cx="806115" cy="469523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9" name="Rectangle 8">
                  <a:extLst>
                    <a:ext uri="{FF2B5EF4-FFF2-40B4-BE49-F238E27FC236}">
                      <a16:creationId xmlns:a16="http://schemas.microsoft.com/office/drawing/2014/main" id="{7F02356E-16E6-FDD7-0FC5-834577E11762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5436270" y="438085"/>
                  <a:ext cx="806115" cy="469523"/>
                </a:xfrm>
                <a:prstGeom prst="rect">
                  <a:avLst/>
                </a:prstGeom>
                <a:blipFill>
                  <a:blip r:embed="rId8"/>
                  <a:stretch>
                    <a:fillRect/>
                  </a:stretch>
                </a:blip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722B18B-D3C0-975F-F61E-E36DB98C8A00}"/>
                    </a:ext>
                  </a:extLst>
                </p:cNvPr>
                <p:cNvSpPr/>
                <p:nvPr/>
              </p:nvSpPr>
              <p:spPr>
                <a:xfrm>
                  <a:off x="6856498" y="438570"/>
                  <a:ext cx="806115" cy="469523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0" name="Rectangle 9">
                  <a:extLst>
                    <a:ext uri="{FF2B5EF4-FFF2-40B4-BE49-F238E27FC236}">
                      <a16:creationId xmlns:a16="http://schemas.microsoft.com/office/drawing/2014/main" id="{4722B18B-D3C0-975F-F61E-E36DB98C8A00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6856498" y="438570"/>
                  <a:ext cx="806115" cy="469523"/>
                </a:xfrm>
                <a:prstGeom prst="rect">
                  <a:avLst/>
                </a:prstGeom>
                <a:blipFill>
                  <a:blip r:embed="rId9"/>
                  <a:stretch>
                    <a:fillRect/>
                  </a:stretch>
                </a:blip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3E848E4A-E5A0-7BAB-DAA4-EBA62072F85C}"/>
                    </a:ext>
                  </a:extLst>
                </p:cNvPr>
                <p:cNvSpPr/>
                <p:nvPr/>
              </p:nvSpPr>
              <p:spPr>
                <a:xfrm>
                  <a:off x="8276726" y="438570"/>
                  <a:ext cx="806115" cy="469523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3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1" name="Rectangle 10">
                  <a:extLst>
                    <a:ext uri="{FF2B5EF4-FFF2-40B4-BE49-F238E27FC236}">
                      <a16:creationId xmlns:a16="http://schemas.microsoft.com/office/drawing/2014/main" id="{3E848E4A-E5A0-7BAB-DAA4-EBA62072F85C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8276726" y="438570"/>
                  <a:ext cx="806115" cy="469523"/>
                </a:xfrm>
                <a:prstGeom prst="rect">
                  <a:avLst/>
                </a:prstGeom>
                <a:blipFill>
                  <a:blip r:embed="rId10"/>
                  <a:stretch>
                    <a:fillRect/>
                  </a:stretch>
                </a:blip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BF6CC78F-2E0A-C565-9DC0-E6F37380DB6A}"/>
                    </a:ext>
                  </a:extLst>
                </p:cNvPr>
                <p:cNvSpPr/>
                <p:nvPr/>
              </p:nvSpPr>
              <p:spPr>
                <a:xfrm>
                  <a:off x="11117182" y="438571"/>
                  <a:ext cx="806115" cy="469523"/>
                </a:xfrm>
                <a:prstGeom prst="rect">
                  <a:avLst/>
                </a:prstGeom>
                <a:solidFill>
                  <a:schemeClr val="accent1">
                    <a:lumMod val="60000"/>
                    <a:lumOff val="40000"/>
                  </a:schemeClr>
                </a:solid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sSup>
                          <m:sSupPr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sSupPr>
                          <m:e>
                            <m:r>
                              <a:rPr lang="en-US" i="1">
                                <a:latin typeface="Cambria Math" panose="02040503050406030204" pitchFamily="18" charset="0"/>
                              </a:rPr>
                              <m:t>𝑈</m:t>
                            </m:r>
                          </m:e>
                          <m:sup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𝑇</m:t>
                            </m:r>
                          </m:sup>
                        </m:sSup>
                      </m:oMath>
                    </m:oMathPara>
                  </a14:m>
                  <a:endParaRPr lang="en-US" dirty="0"/>
                </a:p>
              </p:txBody>
            </p:sp>
          </mc:Choice>
          <mc:Fallback xmlns="">
            <p:sp>
              <p:nvSpPr>
                <p:cNvPr id="12" name="Rectangle 11">
                  <a:extLst>
                    <a:ext uri="{FF2B5EF4-FFF2-40B4-BE49-F238E27FC236}">
                      <a16:creationId xmlns:a16="http://schemas.microsoft.com/office/drawing/2014/main" id="{BF6CC78F-2E0A-C565-9DC0-E6F37380DB6A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11117182" y="438571"/>
                  <a:ext cx="806115" cy="469523"/>
                </a:xfrm>
                <a:prstGeom prst="rect">
                  <a:avLst/>
                </a:prstGeom>
                <a:blipFill>
                  <a:blip r:embed="rId11"/>
                  <a:stretch>
                    <a:fillRect/>
                  </a:stretch>
                </a:blipFill>
                <a:ln w="38100">
                  <a:solidFill>
                    <a:schemeClr val="accent1">
                      <a:lumMod val="75000"/>
                    </a:schemeClr>
                  </a:solidFill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mc:AlternateContent xmlns:mc="http://schemas.openxmlformats.org/markup-compatibility/2006" xmlns:a14="http://schemas.microsoft.com/office/drawing/2010/main">
          <mc:Choice Requires="a14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CEE7D96C-CDFD-AFF4-2E3C-7FB07A81DCC5}"/>
                    </a:ext>
                  </a:extLst>
                </p:cNvPr>
                <p:cNvSpPr/>
                <p:nvPr/>
              </p:nvSpPr>
              <p:spPr>
                <a:xfrm>
                  <a:off x="9696954" y="438570"/>
                  <a:ext cx="806115" cy="469523"/>
                </a:xfrm>
                <a:prstGeom prst="rect">
                  <a:avLst/>
                </a:prstGeom>
                <a:noFill/>
                <a:ln w="38100"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14:m>
                    <m:oMathPara xmlns:m="http://schemas.openxmlformats.org/officeDocument/2006/math">
                      <m:oMathParaPr>
                        <m:jc m:val="center"/>
                      </m:oMathParaPr>
                      <m:oMath xmlns:m="http://schemas.openxmlformats.org/officeDocument/2006/math">
                        <m:r>
                          <a:rPr lang="en-US" sz="3200" b="1" i="1" smtClean="0">
                            <a:solidFill>
                              <a:schemeClr val="tx1"/>
                            </a:solidFill>
                            <a:latin typeface="Cambria Math" panose="02040503050406030204" pitchFamily="18" charset="0"/>
                          </a:rPr>
                          <m:t>…</m:t>
                        </m:r>
                      </m:oMath>
                    </m:oMathPara>
                  </a14:m>
                  <a:endParaRPr lang="en-US" sz="3200" b="1" dirty="0">
                    <a:solidFill>
                      <a:schemeClr val="tx1"/>
                    </a:solidFill>
                  </a:endParaRPr>
                </a:p>
              </p:txBody>
            </p:sp>
          </mc:Choice>
          <mc:Fallback xmlns="">
            <p:sp>
              <p:nvSpPr>
                <p:cNvPr id="13" name="Rectangle 12">
                  <a:extLst>
                    <a:ext uri="{FF2B5EF4-FFF2-40B4-BE49-F238E27FC236}">
                      <a16:creationId xmlns:a16="http://schemas.microsoft.com/office/drawing/2014/main" id="{CEE7D96C-CDFD-AFF4-2E3C-7FB07A81DCC5}"/>
                    </a:ext>
                  </a:extLst>
                </p:cNvPr>
                <p:cNvSpPr>
                  <a:spLocks noRot="1" noChangeAspect="1" noMove="1" noResize="1" noEditPoints="1" noAdjustHandles="1" noChangeArrowheads="1" noChangeShapeType="1" noTextEdit="1"/>
                </p:cNvSpPr>
                <p:nvPr/>
              </p:nvSpPr>
              <p:spPr>
                <a:xfrm>
                  <a:off x="9696954" y="438570"/>
                  <a:ext cx="806115" cy="469523"/>
                </a:xfrm>
                <a:prstGeom prst="rect">
                  <a:avLst/>
                </a:prstGeom>
                <a:blipFill>
                  <a:blip r:embed="rId12"/>
                  <a:stretch>
                    <a:fillRect/>
                  </a:stretch>
                </a:blipFill>
                <a:ln w="38100">
                  <a:noFill/>
                </a:ln>
              </p:spPr>
              <p:txBody>
                <a:bodyPr/>
                <a:lstStyle/>
                <a:p>
                  <a:r>
                    <a:rPr lang="en-US">
                      <a:noFill/>
                    </a:rPr>
                    <a:t> </a:t>
                  </a:r>
                </a:p>
              </p:txBody>
            </p:sp>
          </mc:Fallback>
        </mc:AlternateContent>
        <p:cxnSp>
          <p:nvCxnSpPr>
            <p:cNvPr id="20" name="Straight Arrow Connector 19">
              <a:extLst>
                <a:ext uri="{FF2B5EF4-FFF2-40B4-BE49-F238E27FC236}">
                  <a16:creationId xmlns:a16="http://schemas.microsoft.com/office/drawing/2014/main" id="{8C860C2C-9DF4-589E-4815-E8CFD621A592}"/>
                </a:ext>
              </a:extLst>
            </p:cNvPr>
            <p:cNvCxnSpPr>
              <a:stCxn id="4" idx="0"/>
              <a:endCxn id="9" idx="2"/>
            </p:cNvCxnSpPr>
            <p:nvPr/>
          </p:nvCxnSpPr>
          <p:spPr>
            <a:xfrm flipV="1">
              <a:off x="5839328" y="907608"/>
              <a:ext cx="0" cy="351506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Straight Arrow Connector 23">
              <a:extLst>
                <a:ext uri="{FF2B5EF4-FFF2-40B4-BE49-F238E27FC236}">
                  <a16:creationId xmlns:a16="http://schemas.microsoft.com/office/drawing/2014/main" id="{F3C9DB95-C10D-C7C3-CDE1-E811BE53951F}"/>
                </a:ext>
              </a:extLst>
            </p:cNvPr>
            <p:cNvCxnSpPr>
              <a:cxnSpLocks/>
              <a:stCxn id="5" idx="0"/>
              <a:endCxn id="10" idx="2"/>
            </p:cNvCxnSpPr>
            <p:nvPr/>
          </p:nvCxnSpPr>
          <p:spPr>
            <a:xfrm flipV="1">
              <a:off x="7259555" y="908093"/>
              <a:ext cx="0" cy="35102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Straight Arrow Connector 33">
              <a:extLst>
                <a:ext uri="{FF2B5EF4-FFF2-40B4-BE49-F238E27FC236}">
                  <a16:creationId xmlns:a16="http://schemas.microsoft.com/office/drawing/2014/main" id="{81FB897B-0F52-4ACB-6905-443B0D6838D5}"/>
                </a:ext>
              </a:extLst>
            </p:cNvPr>
            <p:cNvCxnSpPr>
              <a:cxnSpLocks/>
              <a:stCxn id="6" idx="0"/>
              <a:endCxn id="11" idx="2"/>
            </p:cNvCxnSpPr>
            <p:nvPr/>
          </p:nvCxnSpPr>
          <p:spPr>
            <a:xfrm flipV="1">
              <a:off x="8679784" y="908093"/>
              <a:ext cx="0" cy="348841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Straight Arrow Connector 37">
              <a:extLst>
                <a:ext uri="{FF2B5EF4-FFF2-40B4-BE49-F238E27FC236}">
                  <a16:creationId xmlns:a16="http://schemas.microsoft.com/office/drawing/2014/main" id="{81154960-D9AD-3956-CDBB-16268F66D2D7}"/>
                </a:ext>
              </a:extLst>
            </p:cNvPr>
            <p:cNvCxnSpPr>
              <a:cxnSpLocks/>
              <a:stCxn id="7" idx="0"/>
              <a:endCxn id="12" idx="2"/>
            </p:cNvCxnSpPr>
            <p:nvPr/>
          </p:nvCxnSpPr>
          <p:spPr>
            <a:xfrm flipV="1">
              <a:off x="11520240" y="908094"/>
              <a:ext cx="0" cy="35102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Straight Arrow Connector 43">
              <a:extLst>
                <a:ext uri="{FF2B5EF4-FFF2-40B4-BE49-F238E27FC236}">
                  <a16:creationId xmlns:a16="http://schemas.microsoft.com/office/drawing/2014/main" id="{26234E45-99A5-E2C3-FF42-9C0025F13FBE}"/>
                </a:ext>
              </a:extLst>
            </p:cNvPr>
            <p:cNvCxnSpPr>
              <a:cxnSpLocks/>
              <a:stCxn id="9" idx="3"/>
              <a:endCxn id="10" idx="1"/>
            </p:cNvCxnSpPr>
            <p:nvPr/>
          </p:nvCxnSpPr>
          <p:spPr>
            <a:xfrm>
              <a:off x="6242385" y="672847"/>
              <a:ext cx="614113" cy="485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Straight Arrow Connector 59">
              <a:extLst>
                <a:ext uri="{FF2B5EF4-FFF2-40B4-BE49-F238E27FC236}">
                  <a16:creationId xmlns:a16="http://schemas.microsoft.com/office/drawing/2014/main" id="{3662543E-2BF3-7D91-4DE4-C2AF4160B8BF}"/>
                </a:ext>
              </a:extLst>
            </p:cNvPr>
            <p:cNvCxnSpPr>
              <a:cxnSpLocks/>
              <a:stCxn id="10" idx="3"/>
              <a:endCxn id="11" idx="1"/>
            </p:cNvCxnSpPr>
            <p:nvPr/>
          </p:nvCxnSpPr>
          <p:spPr>
            <a:xfrm>
              <a:off x="7662613" y="673332"/>
              <a:ext cx="614113" cy="0"/>
            </a:xfrm>
            <a:prstGeom prst="straightConnector1">
              <a:avLst/>
            </a:prstGeom>
            <a:ln w="38100"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Arrow Connector 68">
              <a:extLst>
                <a:ext uri="{FF2B5EF4-FFF2-40B4-BE49-F238E27FC236}">
                  <a16:creationId xmlns:a16="http://schemas.microsoft.com/office/drawing/2014/main" id="{DEA7FBE4-922A-A350-E644-1BA507530FA8}"/>
                </a:ext>
              </a:extLst>
            </p:cNvPr>
            <p:cNvCxnSpPr>
              <a:cxnSpLocks/>
              <a:stCxn id="13" idx="3"/>
              <a:endCxn id="12" idx="1"/>
            </p:cNvCxnSpPr>
            <p:nvPr/>
          </p:nvCxnSpPr>
          <p:spPr>
            <a:xfrm>
              <a:off x="10503069" y="673332"/>
              <a:ext cx="614113" cy="1"/>
            </a:xfrm>
            <a:prstGeom prst="straightConnector1">
              <a:avLst/>
            </a:prstGeom>
            <a:ln w="3810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Straight Arrow Connector 75">
              <a:extLst>
                <a:ext uri="{FF2B5EF4-FFF2-40B4-BE49-F238E27FC236}">
                  <a16:creationId xmlns:a16="http://schemas.microsoft.com/office/drawing/2014/main" id="{FADEDB84-E063-BAE9-3975-4CC9F2841984}"/>
                </a:ext>
              </a:extLst>
            </p:cNvPr>
            <p:cNvCxnSpPr>
              <a:cxnSpLocks/>
              <a:stCxn id="11" idx="3"/>
              <a:endCxn id="13" idx="1"/>
            </p:cNvCxnSpPr>
            <p:nvPr/>
          </p:nvCxnSpPr>
          <p:spPr>
            <a:xfrm>
              <a:off x="9082841" y="673332"/>
              <a:ext cx="614113" cy="0"/>
            </a:xfrm>
            <a:prstGeom prst="straightConnector1">
              <a:avLst/>
            </a:prstGeom>
            <a:ln w="38100">
              <a:prstDash val="sysDot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585983D-96E4-D8B5-32D4-07D536ED2F9A}"/>
                  </a:ext>
                </a:extLst>
              </p:cNvPr>
              <p:cNvSpPr txBox="1"/>
              <p:nvPr/>
            </p:nvSpPr>
            <p:spPr>
              <a:xfrm>
                <a:off x="2240376" y="5695998"/>
                <a:ext cx="3927475" cy="58477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457200" lvl="1" indent="0" algn="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1600" dirty="0"/>
                  <a:t>: input to the network at step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sz="1600" dirty="0"/>
              </a:p>
              <a:p>
                <a:pPr marL="457200" lvl="1" indent="0" algn="r">
                  <a:buNone/>
                </a:pP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𝑈</m:t>
                        </m:r>
                      </m:e>
                      <m:sup>
                        <m:r>
                          <a:rPr lang="en-US" sz="1600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</m:sup>
                    </m:sSup>
                  </m:oMath>
                </a14:m>
                <a:r>
                  <a:rPr lang="en-US" sz="1600" dirty="0"/>
                  <a:t>: output of hidden layer at step </a:t>
                </a:r>
                <a14:m>
                  <m:oMath xmlns:m="http://schemas.openxmlformats.org/officeDocument/2006/math">
                    <m:r>
                      <a:rPr lang="en-US" sz="1600" b="0" i="1" smtClean="0">
                        <a:latin typeface="Cambria Math" panose="02040503050406030204" pitchFamily="18" charset="0"/>
                      </a:rPr>
                      <m:t>𝑡</m:t>
                    </m:r>
                  </m:oMath>
                </a14:m>
                <a:endParaRPr lang="en-US" sz="1600" dirty="0"/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D585983D-96E4-D8B5-32D4-07D536ED2F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40376" y="5695998"/>
                <a:ext cx="3927475" cy="584775"/>
              </a:xfrm>
              <a:prstGeom prst="rect">
                <a:avLst/>
              </a:prstGeom>
              <a:blipFill>
                <a:blip r:embed="rId13"/>
                <a:stretch>
                  <a:fillRect t="-3125" b="-125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0356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F29FEE-D7B5-860E-A2B0-EA7B063FB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with Stock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C4A087-A98E-1CE7-F28D-4CAA500CE84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6632574" cy="5221539"/>
              </a:xfrm>
            </p:spPr>
            <p:txBody>
              <a:bodyPr/>
              <a:lstStyle/>
              <a:p>
                <a:r>
                  <a:rPr lang="en-US" sz="2000" dirty="0"/>
                  <a:t>For illustration, let’s look at stock data</a:t>
                </a:r>
              </a:p>
              <a:p>
                <a:pPr lvl="1"/>
                <a:r>
                  <a:rPr lang="en-US" sz="1800" dirty="0"/>
                  <a:t>Each row in the dataset is the daily stock prices:</a:t>
                </a:r>
              </a:p>
              <a:p>
                <a:pPr lvl="2"/>
                <a:r>
                  <a:rPr lang="en-US" sz="1600" b="1" dirty="0"/>
                  <a:t>Day</a:t>
                </a:r>
                <a:r>
                  <a:rPr lang="en-US" sz="1600" dirty="0"/>
                  <a:t> – time index</a:t>
                </a:r>
              </a:p>
              <a:p>
                <a:pPr lvl="2"/>
                <a:r>
                  <a:rPr lang="en-US" sz="1600" b="1" dirty="0"/>
                  <a:t>Open</a:t>
                </a:r>
                <a:r>
                  <a:rPr lang="en-US" sz="1600" dirty="0"/>
                  <a:t> price – price as the day starts</a:t>
                </a:r>
              </a:p>
              <a:p>
                <a:pPr lvl="2"/>
                <a:r>
                  <a:rPr lang="en-US" sz="1600" b="1" dirty="0"/>
                  <a:t>Close</a:t>
                </a:r>
                <a:r>
                  <a:rPr lang="en-US" sz="1600" dirty="0"/>
                  <a:t> price – price as the day ends</a:t>
                </a:r>
              </a:p>
              <a:p>
                <a:pPr lvl="2"/>
                <a:r>
                  <a:rPr lang="en-US" sz="1600" b="1" dirty="0"/>
                  <a:t>Lowest</a:t>
                </a:r>
                <a:r>
                  <a:rPr lang="en-US" sz="1600" dirty="0"/>
                  <a:t> price during the day</a:t>
                </a:r>
              </a:p>
              <a:p>
                <a:pPr lvl="2"/>
                <a:r>
                  <a:rPr lang="en-US" sz="1600" b="1" dirty="0"/>
                  <a:t>Highest</a:t>
                </a:r>
                <a:r>
                  <a:rPr lang="en-US" sz="1600" dirty="0"/>
                  <a:t> price during the day</a:t>
                </a:r>
              </a:p>
              <a:p>
                <a:r>
                  <a:rPr lang="en-US" sz="2000" dirty="0"/>
                  <a:t>The input to the RNN each day is the stock prices of that day, and the hidden values calculated from the previous day</a:t>
                </a:r>
              </a:p>
              <a:p>
                <a:pPr lvl="1"/>
                <a:r>
                  <a:rPr lang="en-US" sz="2000" dirty="0"/>
                  <a:t>In this example, the hidden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𝑈</m:t>
                    </m:r>
                  </m:oMath>
                </a14:m>
                <a:r>
                  <a:rPr lang="en-US" sz="2000" dirty="0"/>
                  <a:t> has three neurons, so we see a set of three values for each step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C4A087-A98E-1CE7-F28D-4CAA500CE84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6632574" cy="5221539"/>
              </a:xfrm>
              <a:blipFill>
                <a:blip r:embed="rId2"/>
                <a:stretch>
                  <a:fillRect l="-827" t="-1284" r="-7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82" name="Table 81">
            <a:extLst>
              <a:ext uri="{FF2B5EF4-FFF2-40B4-BE49-F238E27FC236}">
                <a16:creationId xmlns:a16="http://schemas.microsoft.com/office/drawing/2014/main" id="{3A127569-F9CB-2C0F-29F4-5668FBD1EBA1}"/>
              </a:ext>
            </a:extLst>
          </p:cNvPr>
          <p:cNvGraphicFramePr>
            <a:graphicFrameLocks noGrp="1"/>
          </p:cNvGraphicFramePr>
          <p:nvPr/>
        </p:nvGraphicFramePr>
        <p:xfrm>
          <a:off x="7478872" y="1056024"/>
          <a:ext cx="4597400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9480">
                  <a:extLst>
                    <a:ext uri="{9D8B030D-6E8A-4147-A177-3AD203B41FA5}">
                      <a16:colId xmlns:a16="http://schemas.microsoft.com/office/drawing/2014/main" val="3416368042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2475589083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2789628571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369376666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1767623267"/>
                    </a:ext>
                  </a:extLst>
                </a:gridCol>
              </a:tblGrid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Close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Low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High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510654155"/>
                  </a:ext>
                </a:extLst>
              </a:tr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7/1/2024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135.1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137.3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135.2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138.5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23984863"/>
                  </a:ext>
                </a:extLst>
              </a:tr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7/2/2024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136.5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136.5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139.2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62025384"/>
                  </a:ext>
                </a:extLst>
              </a:tr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7/3/2024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138.5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141.6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5860967"/>
                  </a:ext>
                </a:extLst>
              </a:tr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7/5/2024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141.2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140.4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141.8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772719890"/>
                  </a:ext>
                </a:extLst>
              </a:tr>
              <a:tr h="275478">
                <a:tc>
                  <a:txBody>
                    <a:bodyPr/>
                    <a:lstStyle/>
                    <a:p>
                      <a:r>
                        <a:rPr lang="en-US" sz="1400" dirty="0"/>
                        <a:t>7/8/2024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141.6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139.4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138.9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400" dirty="0"/>
                        <a:t>141.7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62748221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A0078F35-982D-DDE1-AC48-88DA4A65886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67980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135.1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137.3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135.2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275478"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A0078F35-982D-DDE1-AC48-88DA4A65886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85169037"/>
                  </p:ext>
                </p:extLst>
              </p:nvPr>
            </p:nvGraphicFramePr>
            <p:xfrm>
              <a:off x="367980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135.1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137.3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135.2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138.5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256" t="-104000" r="-769" b="-4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20F90142-9250-8D06-CB05-096F3F884455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220295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136.5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136.5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139.2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275478"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20F90142-9250-8D06-CB05-096F3F884455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108356167"/>
                  </p:ext>
                </p:extLst>
              </p:nvPr>
            </p:nvGraphicFramePr>
            <p:xfrm>
              <a:off x="3220295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136.5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136.5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139.2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4"/>
                          <a:stretch>
                            <a:fillRect l="-256" t="-104000" r="-513" b="-4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2312D9D-0F21-92BD-EE52-1DC4206871E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072610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275478"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6" name="Table 5">
                <a:extLst>
                  <a:ext uri="{FF2B5EF4-FFF2-40B4-BE49-F238E27FC236}">
                    <a16:creationId xmlns:a16="http://schemas.microsoft.com/office/drawing/2014/main" id="{22312D9D-0F21-92BD-EE52-1DC4206871E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78400195"/>
                  </p:ext>
                </p:extLst>
              </p:nvPr>
            </p:nvGraphicFramePr>
            <p:xfrm>
              <a:off x="6072610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138.5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141.6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5"/>
                          <a:stretch>
                            <a:fillRect l="-256" t="-104000" r="-513" b="-4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D5F0F3D-1E31-E0C5-3DA3-33732F8211E4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8924925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275478">
                    <a:tc gridSpan="4"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𝑋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8" name="Table 7">
                <a:extLst>
                  <a:ext uri="{FF2B5EF4-FFF2-40B4-BE49-F238E27FC236}">
                    <a16:creationId xmlns:a16="http://schemas.microsoft.com/office/drawing/2014/main" id="{4D5F0F3D-1E31-E0C5-3DA3-33732F8211E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720891"/>
                  </p:ext>
                </p:extLst>
              </p:nvPr>
            </p:nvGraphicFramePr>
            <p:xfrm>
              <a:off x="8924925" y="5570832"/>
              <a:ext cx="2374900" cy="609600"/>
            </p:xfrm>
            <a:graphic>
              <a:graphicData uri="http://schemas.openxmlformats.org/drawingml/2006/table">
                <a:tbl>
                  <a:tblPr bandRow="1">
                    <a:tableStyleId>{5C22544A-7EE6-4342-B048-85BDC9FD1C3A}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176975045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094296062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383382598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1732687325"/>
                        </a:ext>
                      </a:extLst>
                    </a:gridCol>
                  </a:tblGrid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140.7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140.4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141.8</a:t>
                          </a:r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3105146089"/>
                      </a:ext>
                    </a:extLst>
                  </a:tr>
                  <a:tr h="304800">
                    <a:tc gridSpan="4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6"/>
                          <a:stretch>
                            <a:fillRect l="-256" t="-104000" r="-513" b="-4000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/>
                    </a:tc>
                    <a:extLst>
                      <a:ext uri="{0D108BD9-81ED-4DB2-BD59-A6C34878D82A}">
                        <a16:rowId xmlns:a16="http://schemas.microsoft.com/office/drawing/2014/main" val="1210351019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E3D009F2-A33B-CC9E-06F3-40D41CFDBF87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62672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275478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1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0.62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0.75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9" name="Table 8">
                <a:extLst>
                  <a:ext uri="{FF2B5EF4-FFF2-40B4-BE49-F238E27FC236}">
                    <a16:creationId xmlns:a16="http://schemas.microsoft.com/office/drawing/2014/main" id="{E3D009F2-A33B-CC9E-06F3-40D41CFDBF8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671286344"/>
                  </p:ext>
                </p:extLst>
              </p:nvPr>
            </p:nvGraphicFramePr>
            <p:xfrm>
              <a:off x="662672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3048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7"/>
                          <a:stretch>
                            <a:fillRect l="-341" t="-1961" r="-683" b="-1176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0.62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0.75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65F6F850-D21C-857E-A971-A83BE0ADE7A0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3517157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275478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2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0.25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0.31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0" name="Table 9">
                <a:extLst>
                  <a:ext uri="{FF2B5EF4-FFF2-40B4-BE49-F238E27FC236}">
                    <a16:creationId xmlns:a16="http://schemas.microsoft.com/office/drawing/2014/main" id="{65F6F850-D21C-857E-A971-A83BE0ADE7A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41650581"/>
                  </p:ext>
                </p:extLst>
              </p:nvPr>
            </p:nvGraphicFramePr>
            <p:xfrm>
              <a:off x="3517157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3048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8"/>
                          <a:stretch>
                            <a:fillRect l="-340" t="-1961" r="-680" b="-1176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0.25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0.31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653D991C-BC87-4369-50AF-1FA516CB0F0E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6371642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275478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3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0.71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0.34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0.61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1" name="Table 10">
                <a:extLst>
                  <a:ext uri="{FF2B5EF4-FFF2-40B4-BE49-F238E27FC236}">
                    <a16:creationId xmlns:a16="http://schemas.microsoft.com/office/drawing/2014/main" id="{653D991C-BC87-4369-50AF-1FA516CB0F0E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189884"/>
                  </p:ext>
                </p:extLst>
              </p:nvPr>
            </p:nvGraphicFramePr>
            <p:xfrm>
              <a:off x="6371642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3048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9"/>
                          <a:stretch>
                            <a:fillRect l="-341" t="-1961" r="-683" b="-1176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0.71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0.34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0.61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1FA78E02-FDEE-D043-4B81-1F66A3A5D193}"/>
                  </a:ext>
                </a:extLst>
              </p:cNvPr>
              <p:cNvGraphicFramePr>
                <a:graphicFrameLocks noGrp="1"/>
              </p:cNvGraphicFramePr>
              <p:nvPr/>
            </p:nvGraphicFramePr>
            <p:xfrm>
              <a:off x="9221787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275478">
                    <a:tc gridSpan="3">
                      <a:txBody>
                        <a:bodyPr/>
                        <a:lstStyle/>
                        <a:p>
                          <a:pPr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𝑈</m:t>
                                    </m:r>
                                  </m:e>
                                  <m:sup>
                                    <m:r>
                                      <a:rPr lang="en-US" sz="1400" b="0" i="1" smtClean="0">
                                        <a:latin typeface="Cambria Math" panose="02040503050406030204" pitchFamily="18" charset="0"/>
                                      </a:rPr>
                                      <m:t>4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275478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0.95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0.43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2" name="Table 11">
                <a:extLst>
                  <a:ext uri="{FF2B5EF4-FFF2-40B4-BE49-F238E27FC236}">
                    <a16:creationId xmlns:a16="http://schemas.microsoft.com/office/drawing/2014/main" id="{1FA78E02-FDEE-D043-4B81-1F66A3A5D193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176096514"/>
                  </p:ext>
                </p:extLst>
              </p:nvPr>
            </p:nvGraphicFramePr>
            <p:xfrm>
              <a:off x="9221787" y="4530725"/>
              <a:ext cx="1781175" cy="609600"/>
            </p:xfrm>
            <a:graphic>
              <a:graphicData uri="http://schemas.openxmlformats.org/drawingml/2006/table">
                <a:tbl>
                  <a:tblPr bandRow="1">
                    <a:tableStyleId>{7DF18680-E054-41AD-8BC1-D1AEF772440D}</a:tableStyleId>
                  </a:tblPr>
                  <a:tblGrid>
                    <a:gridCol w="593725">
                      <a:extLst>
                        <a:ext uri="{9D8B030D-6E8A-4147-A177-3AD203B41FA5}">
                          <a16:colId xmlns:a16="http://schemas.microsoft.com/office/drawing/2014/main" val="2961819123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289527221"/>
                        </a:ext>
                      </a:extLst>
                    </a:gridCol>
                    <a:gridCol w="593725">
                      <a:extLst>
                        <a:ext uri="{9D8B030D-6E8A-4147-A177-3AD203B41FA5}">
                          <a16:colId xmlns:a16="http://schemas.microsoft.com/office/drawing/2014/main" val="2563111212"/>
                        </a:ext>
                      </a:extLst>
                    </a:gridCol>
                  </a:tblGrid>
                  <a:tr h="304800">
                    <a:tc gridSpan="3"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10"/>
                          <a:stretch>
                            <a:fillRect l="-341" t="-1961" r="-1024" b="-117647"/>
                          </a:stretch>
                        </a:blip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 hMerge="1">
                      <a:txBody>
                        <a:bodyPr/>
                        <a:lstStyle/>
                        <a:p>
                          <a:endParaRPr lang="en-US" sz="1400" dirty="0"/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56017611"/>
                      </a:ext>
                    </a:extLst>
                  </a:tr>
                  <a:tr h="304800"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0.95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0.43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r>
                            <a:rPr lang="en-US" sz="1400" dirty="0"/>
                            <a:t>0.54</a:t>
                          </a:r>
                        </a:p>
                      </a:txBody>
                      <a:tcPr anchor="ctr">
                        <a:solidFill>
                          <a:schemeClr val="accent1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758267815"/>
                      </a:ext>
                    </a:extLst>
                  </a:tr>
                </a:tbl>
              </a:graphicData>
            </a:graphic>
          </p:graphicFrame>
        </mc:Fallback>
      </mc:AlternateContent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16E4B88C-0FE2-BAC0-CA88-64E863DF3F1F}"/>
              </a:ext>
            </a:extLst>
          </p:cNvPr>
          <p:cNvCxnSpPr>
            <a:cxnSpLocks/>
            <a:stCxn id="4" idx="0"/>
            <a:endCxn id="9" idx="2"/>
          </p:cNvCxnSpPr>
          <p:nvPr/>
        </p:nvCxnSpPr>
        <p:spPr>
          <a:xfrm flipH="1" flipV="1">
            <a:off x="1553259" y="5140325"/>
            <a:ext cx="2171" cy="430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F8B52EF2-B1F9-AEFD-B5E6-52FC0D70FFE0}"/>
              </a:ext>
            </a:extLst>
          </p:cNvPr>
          <p:cNvCxnSpPr>
            <a:cxnSpLocks/>
            <a:stCxn id="9" idx="3"/>
            <a:endCxn id="10" idx="1"/>
          </p:cNvCxnSpPr>
          <p:nvPr/>
        </p:nvCxnSpPr>
        <p:spPr>
          <a:xfrm>
            <a:off x="2443847" y="4835525"/>
            <a:ext cx="107331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16851904-926A-A418-0834-A5B5B076B1D3}"/>
              </a:ext>
            </a:extLst>
          </p:cNvPr>
          <p:cNvCxnSpPr>
            <a:cxnSpLocks/>
            <a:stCxn id="5" idx="0"/>
            <a:endCxn id="10" idx="2"/>
          </p:cNvCxnSpPr>
          <p:nvPr/>
        </p:nvCxnSpPr>
        <p:spPr>
          <a:xfrm flipH="1" flipV="1">
            <a:off x="4407744" y="5140325"/>
            <a:ext cx="1" cy="430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D0C3B4DD-08F1-D99A-BDCF-EF43ABCFC2EF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5298332" y="4835525"/>
            <a:ext cx="107331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75326300-7B78-EF81-64A8-E2585032BC17}"/>
              </a:ext>
            </a:extLst>
          </p:cNvPr>
          <p:cNvCxnSpPr>
            <a:cxnSpLocks/>
            <a:stCxn id="6" idx="0"/>
            <a:endCxn id="11" idx="2"/>
          </p:cNvCxnSpPr>
          <p:nvPr/>
        </p:nvCxnSpPr>
        <p:spPr>
          <a:xfrm flipV="1">
            <a:off x="7260060" y="5140325"/>
            <a:ext cx="2169" cy="430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>
            <a:extLst>
              <a:ext uri="{FF2B5EF4-FFF2-40B4-BE49-F238E27FC236}">
                <a16:creationId xmlns:a16="http://schemas.microsoft.com/office/drawing/2014/main" id="{9A97DD1E-3CFD-C4C2-EFE2-BA16739F72F2}"/>
              </a:ext>
            </a:extLst>
          </p:cNvPr>
          <p:cNvCxnSpPr>
            <a:cxnSpLocks/>
            <a:stCxn id="11" idx="3"/>
            <a:endCxn id="12" idx="1"/>
          </p:cNvCxnSpPr>
          <p:nvPr/>
        </p:nvCxnSpPr>
        <p:spPr>
          <a:xfrm>
            <a:off x="8152817" y="4835525"/>
            <a:ext cx="106897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8686B130-B622-B268-3B65-CD59E78DB7A3}"/>
              </a:ext>
            </a:extLst>
          </p:cNvPr>
          <p:cNvCxnSpPr>
            <a:cxnSpLocks/>
            <a:stCxn id="8" idx="0"/>
            <a:endCxn id="12" idx="2"/>
          </p:cNvCxnSpPr>
          <p:nvPr/>
        </p:nvCxnSpPr>
        <p:spPr>
          <a:xfrm flipH="1" flipV="1">
            <a:off x="10112374" y="5140325"/>
            <a:ext cx="1" cy="43050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62A69EC6-59D3-9C9E-CB11-796C3C06ACE4}"/>
              </a:ext>
            </a:extLst>
          </p:cNvPr>
          <p:cNvCxnSpPr>
            <a:cxnSpLocks/>
            <a:stCxn id="12" idx="3"/>
          </p:cNvCxnSpPr>
          <p:nvPr/>
        </p:nvCxnSpPr>
        <p:spPr>
          <a:xfrm>
            <a:off x="11002962" y="4835525"/>
            <a:ext cx="1073310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TextBox 36">
            <a:extLst>
              <a:ext uri="{FF2B5EF4-FFF2-40B4-BE49-F238E27FC236}">
                <a16:creationId xmlns:a16="http://schemas.microsoft.com/office/drawing/2014/main" id="{56CA5318-AB99-6B30-F228-26E2112C976A}"/>
              </a:ext>
            </a:extLst>
          </p:cNvPr>
          <p:cNvSpPr txBox="1"/>
          <p:nvPr/>
        </p:nvSpPr>
        <p:spPr>
          <a:xfrm>
            <a:off x="11599860" y="428596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686298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76E771F-AFB6-BEAF-A7AB-43829D331E7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RNN is Similar to the Regular Neural Network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C334F24-FF3B-CC9A-F078-3A01F8D8D31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4373849" y="777042"/>
                <a:ext cx="7622939" cy="5221539"/>
              </a:xfrm>
            </p:spPr>
            <p:txBody>
              <a:bodyPr/>
              <a:lstStyle/>
              <a:p>
                <a:r>
                  <a:rPr lang="en-US" sz="1800" dirty="0"/>
                  <a:t>The easiest way to understand RNN is to look at the calculation for one single step, from the </a:t>
                </a:r>
                <a:r>
                  <a:rPr lang="en-US" sz="1800" b="1" dirty="0"/>
                  <a:t>previous step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𝒑</m:t>
                    </m:r>
                  </m:oMath>
                </a14:m>
                <a:r>
                  <a:rPr lang="en-US" sz="1800" b="1" dirty="0"/>
                  <a:t> </a:t>
                </a:r>
                <a:r>
                  <a:rPr lang="en-US" sz="1800" dirty="0"/>
                  <a:t>to the </a:t>
                </a:r>
                <a:r>
                  <a:rPr lang="en-US" sz="1800" b="1" dirty="0"/>
                  <a:t>current step </a:t>
                </a:r>
                <a14:m>
                  <m:oMath xmlns:m="http://schemas.openxmlformats.org/officeDocument/2006/math">
                    <m:r>
                      <a:rPr lang="en-US" sz="1800" b="1" i="1" smtClean="0">
                        <a:latin typeface="Cambria Math" panose="02040503050406030204" pitchFamily="18" charset="0"/>
                      </a:rPr>
                      <m:t>𝒄</m:t>
                    </m:r>
                  </m:oMath>
                </a14:m>
                <a:endParaRPr lang="en-US" sz="1800" b="1" dirty="0"/>
              </a:p>
              <a:p>
                <a:r>
                  <a:rPr lang="en-US" sz="1800" dirty="0"/>
                  <a:t>In RNN, hidden values are usually denoted as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sz="1800" dirty="0"/>
                  <a:t> instead of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h</m:t>
                    </m:r>
                  </m:oMath>
                </a14:m>
                <a:r>
                  <a:rPr lang="en-US" sz="1800" dirty="0"/>
                  <a:t>, but they carry the same meaning – hidden values output by one network layer. We further add a superscript to denote the step in the sequence. </a:t>
                </a:r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b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𝒄</m:t>
                        </m:r>
                      </m:sup>
                    </m:sSubSup>
                  </m:oMath>
                </a14:m>
                <a:r>
                  <a:rPr lang="en-US" sz="1600" dirty="0"/>
                  <a:t> means feature </a:t>
                </a:r>
                <a:r>
                  <a:rPr lang="en-US" sz="1600" b="1" dirty="0"/>
                  <a:t>1</a:t>
                </a:r>
                <a:r>
                  <a:rPr lang="en-US" sz="1600" dirty="0"/>
                  <a:t> of the input at </a:t>
                </a:r>
                <a:r>
                  <a:rPr lang="en-US" sz="1600" b="1" dirty="0"/>
                  <a:t>current step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𝒄</m:t>
                    </m:r>
                  </m:oMath>
                </a14:m>
                <a:endParaRPr lang="en-US" sz="1600" b="1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𝒄</m:t>
                        </m:r>
                      </m:sup>
                    </m:sSubSup>
                  </m:oMath>
                </a14:m>
                <a:r>
                  <a:rPr lang="en-US" sz="1600" dirty="0"/>
                  <a:t> means value </a:t>
                </a:r>
                <a:r>
                  <a:rPr lang="en-US" sz="1600" b="1" dirty="0"/>
                  <a:t>1</a:t>
                </a:r>
                <a:r>
                  <a:rPr lang="en-US" sz="1600" dirty="0"/>
                  <a:t> of the hidden values at </a:t>
                </a:r>
                <a:r>
                  <a:rPr lang="en-US" sz="1600" b="1" dirty="0"/>
                  <a:t>current step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𝒄</m:t>
                    </m:r>
                  </m:oMath>
                </a14:m>
                <a:endParaRPr lang="en-US" sz="1600" b="1" dirty="0"/>
              </a:p>
              <a:p>
                <a:pPr lvl="1"/>
                <a14:m>
                  <m:oMath xmlns:m="http://schemas.openxmlformats.org/officeDocument/2006/math">
                    <m:sSubSup>
                      <m:sSubSup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b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𝟏</m:t>
                        </m:r>
                      </m:sub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</m:sSubSup>
                  </m:oMath>
                </a14:m>
                <a:r>
                  <a:rPr lang="en-US" sz="1600" dirty="0"/>
                  <a:t> means value </a:t>
                </a:r>
                <a:r>
                  <a:rPr lang="en-US" sz="1600" b="1" dirty="0"/>
                  <a:t>1</a:t>
                </a:r>
                <a:r>
                  <a:rPr lang="en-US" sz="1600" dirty="0"/>
                  <a:t> of the hidden values at </a:t>
                </a:r>
                <a:r>
                  <a:rPr lang="en-US" sz="1600" b="1" dirty="0"/>
                  <a:t>previous step </a:t>
                </a:r>
                <a14:m>
                  <m:oMath xmlns:m="http://schemas.openxmlformats.org/officeDocument/2006/math">
                    <m:r>
                      <a:rPr lang="en-US" sz="1600" b="1" i="1" smtClean="0">
                        <a:latin typeface="Cambria Math" panose="02040503050406030204" pitchFamily="18" charset="0"/>
                      </a:rPr>
                      <m:t>𝒑</m:t>
                    </m:r>
                  </m:oMath>
                </a14:m>
                <a:endParaRPr lang="en-US" sz="1600" b="1" dirty="0"/>
              </a:p>
              <a:p>
                <a:r>
                  <a:rPr lang="en-US" sz="1800" dirty="0"/>
                  <a:t>We can see that, besides the hidden values from the previous step, the RNN layer is identical to the regular neural network layer</a:t>
                </a:r>
              </a:p>
              <a:p>
                <a:pPr lvl="1"/>
                <a:r>
                  <a:rPr lang="en-US" sz="1600" dirty="0"/>
                  <a:t>Even with the previous hidden values added, the computations are the same. </a:t>
                </a:r>
                <a:r>
                  <a:rPr lang="en-US" sz="1600" b="1" dirty="0"/>
                  <a:t>The RNN layer considers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𝒖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𝒑</m:t>
                        </m:r>
                      </m:sup>
                    </m:sSup>
                  </m:oMath>
                </a14:m>
                <a:r>
                  <a:rPr lang="en-US" sz="1600" b="1" dirty="0"/>
                  <a:t> equivalently to more features in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1600" b="1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𝒙</m:t>
                        </m:r>
                      </m:e>
                      <m:sup>
                        <m:r>
                          <a:rPr lang="en-US" sz="1600" b="1" i="1" smtClean="0">
                            <a:latin typeface="Cambria Math" panose="02040503050406030204" pitchFamily="18" charset="0"/>
                          </a:rPr>
                          <m:t>𝒄</m:t>
                        </m:r>
                      </m:sup>
                    </m:sSup>
                  </m:oMath>
                </a14:m>
                <a:endParaRPr lang="en-US" sz="1600" b="1" dirty="0"/>
              </a:p>
              <a:p>
                <a:pPr lvl="1"/>
                <a:endParaRPr lang="en-US" sz="1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C334F24-FF3B-CC9A-F078-3A01F8D8D31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4373849" y="777042"/>
                <a:ext cx="7622939" cy="5221539"/>
              </a:xfrm>
              <a:blipFill>
                <a:blip r:embed="rId2"/>
                <a:stretch>
                  <a:fillRect l="-480" t="-1050" r="-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C5EC98E6-57FC-3DE7-8382-188EE1893AD5}"/>
              </a:ext>
            </a:extLst>
          </p:cNvPr>
          <p:cNvSpPr/>
          <p:nvPr/>
        </p:nvSpPr>
        <p:spPr bwMode="auto">
          <a:xfrm>
            <a:off x="255037" y="2324242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2967D87-3DAA-B74E-7FF8-240276F4EF74}"/>
                  </a:ext>
                </a:extLst>
              </p:cNvPr>
              <p:cNvSpPr/>
              <p:nvPr/>
            </p:nvSpPr>
            <p:spPr bwMode="auto">
              <a:xfrm>
                <a:off x="1377560" y="231990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2967D87-3DAA-B74E-7FF8-240276F4EF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7560" y="2319909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 l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B958C0BA-BE0D-C43B-7D5A-8E2B24D0A6C4}"/>
                  </a:ext>
                </a:extLst>
              </p:cNvPr>
              <p:cNvSpPr/>
              <p:nvPr/>
            </p:nvSpPr>
            <p:spPr bwMode="auto">
              <a:xfrm>
                <a:off x="2500083" y="231990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B958C0BA-BE0D-C43B-7D5A-8E2B24D0A6C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0083" y="2319908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 l="-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53511FE-BB0A-1FD6-305F-20E836787CA1}"/>
                  </a:ext>
                </a:extLst>
              </p:cNvPr>
              <p:cNvSpPr/>
              <p:nvPr/>
            </p:nvSpPr>
            <p:spPr bwMode="auto">
              <a:xfrm>
                <a:off x="3622606" y="231990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F53511FE-BB0A-1FD6-305F-20E836787CA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22606" y="2319908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5455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A8618D4B-0744-DDFD-8373-6DE7C66B67B5}"/>
                  </a:ext>
                </a:extLst>
              </p:cNvPr>
              <p:cNvSpPr/>
              <p:nvPr/>
            </p:nvSpPr>
            <p:spPr bwMode="auto">
              <a:xfrm>
                <a:off x="2496371" y="107234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A8618D4B-0744-DDFD-8373-6DE7C66B67B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496371" y="1072349"/>
                <a:ext cx="334158" cy="334158"/>
              </a:xfrm>
              <a:prstGeom prst="ellipse">
                <a:avLst/>
              </a:prstGeom>
              <a:blipFill>
                <a:blip r:embed="rId6"/>
                <a:stretch>
                  <a:fillRect l="-1111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63E6DA5-3F32-ADF4-C6A4-9EBF3EA68AE6}"/>
              </a:ext>
            </a:extLst>
          </p:cNvPr>
          <p:cNvCxnSpPr>
            <a:cxnSpLocks/>
            <a:stCxn id="4" idx="7"/>
            <a:endCxn id="8" idx="4"/>
          </p:cNvCxnSpPr>
          <p:nvPr/>
        </p:nvCxnSpPr>
        <p:spPr bwMode="auto">
          <a:xfrm flipV="1">
            <a:off x="540260" y="1406508"/>
            <a:ext cx="2123191" cy="96667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586D18C-3AFB-FD53-73AA-422F795DF69A}"/>
              </a:ext>
            </a:extLst>
          </p:cNvPr>
          <p:cNvCxnSpPr>
            <a:cxnSpLocks/>
            <a:stCxn id="5" idx="7"/>
            <a:endCxn id="8" idx="4"/>
          </p:cNvCxnSpPr>
          <p:nvPr/>
        </p:nvCxnSpPr>
        <p:spPr bwMode="auto">
          <a:xfrm flipV="1">
            <a:off x="1662783" y="1406508"/>
            <a:ext cx="1000668" cy="96233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B90E516E-33D4-F511-9EB4-9CBB7062910C}"/>
              </a:ext>
            </a:extLst>
          </p:cNvPr>
          <p:cNvCxnSpPr>
            <a:cxnSpLocks/>
            <a:stCxn id="6" idx="0"/>
            <a:endCxn id="8" idx="4"/>
          </p:cNvCxnSpPr>
          <p:nvPr/>
        </p:nvCxnSpPr>
        <p:spPr bwMode="auto">
          <a:xfrm flipH="1" flipV="1">
            <a:off x="2663450" y="1406508"/>
            <a:ext cx="3712" cy="91340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60DE874-5CC4-8A40-FBB5-900A05ADD78A}"/>
              </a:ext>
            </a:extLst>
          </p:cNvPr>
          <p:cNvCxnSpPr>
            <a:cxnSpLocks/>
            <a:stCxn id="7" idx="1"/>
            <a:endCxn id="8" idx="4"/>
          </p:cNvCxnSpPr>
          <p:nvPr/>
        </p:nvCxnSpPr>
        <p:spPr bwMode="auto">
          <a:xfrm flipH="1" flipV="1">
            <a:off x="2663450" y="1406508"/>
            <a:ext cx="1008092" cy="962336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556ECD7-7079-0A4A-4371-E5708850CB21}"/>
                  </a:ext>
                </a:extLst>
              </p:cNvPr>
              <p:cNvSpPr/>
              <p:nvPr/>
            </p:nvSpPr>
            <p:spPr bwMode="auto">
              <a:xfrm>
                <a:off x="1373848" y="1068016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556ECD7-7079-0A4A-4371-E5708850CB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3848" y="1068016"/>
                <a:ext cx="334158" cy="334158"/>
              </a:xfrm>
              <a:prstGeom prst="ellipse">
                <a:avLst/>
              </a:prstGeom>
              <a:blipFill>
                <a:blip r:embed="rId7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E9CE6FC-7CE9-7C04-3740-ADE08B83FB40}"/>
                  </a:ext>
                </a:extLst>
              </p:cNvPr>
              <p:cNvSpPr/>
              <p:nvPr/>
            </p:nvSpPr>
            <p:spPr bwMode="auto">
              <a:xfrm>
                <a:off x="3618608" y="1068015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𝑚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4" name="Oval 13">
                <a:extLst>
                  <a:ext uri="{FF2B5EF4-FFF2-40B4-BE49-F238E27FC236}">
                    <a16:creationId xmlns:a16="http://schemas.microsoft.com/office/drawing/2014/main" id="{4E9CE6FC-7CE9-7C04-3740-ADE08B83FB4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18608" y="1068015"/>
                <a:ext cx="334158" cy="334158"/>
              </a:xfrm>
              <a:prstGeom prst="ellipse">
                <a:avLst/>
              </a:prstGeom>
              <a:blipFill>
                <a:blip r:embed="rId8"/>
                <a:stretch>
                  <a:fillRect l="-1851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6C324D76-5F20-C127-0369-761746766341}"/>
              </a:ext>
            </a:extLst>
          </p:cNvPr>
          <p:cNvCxnSpPr>
            <a:cxnSpLocks/>
            <a:stCxn id="4" idx="7"/>
            <a:endCxn id="13" idx="4"/>
          </p:cNvCxnSpPr>
          <p:nvPr/>
        </p:nvCxnSpPr>
        <p:spPr bwMode="auto">
          <a:xfrm flipV="1">
            <a:off x="540260" y="1402175"/>
            <a:ext cx="1000668" cy="97100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2E3BDFC6-6A83-2F81-4A26-1E44ADCD7E61}"/>
              </a:ext>
            </a:extLst>
          </p:cNvPr>
          <p:cNvCxnSpPr>
            <a:cxnSpLocks/>
            <a:stCxn id="5" idx="0"/>
            <a:endCxn id="13" idx="4"/>
          </p:cNvCxnSpPr>
          <p:nvPr/>
        </p:nvCxnSpPr>
        <p:spPr bwMode="auto">
          <a:xfrm flipH="1" flipV="1">
            <a:off x="1540928" y="1402175"/>
            <a:ext cx="3712" cy="91773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D7160ADE-E1EA-5AD1-218B-501F84692C82}"/>
              </a:ext>
            </a:extLst>
          </p:cNvPr>
          <p:cNvCxnSpPr>
            <a:cxnSpLocks/>
            <a:stCxn id="6" idx="1"/>
            <a:endCxn id="13" idx="4"/>
          </p:cNvCxnSpPr>
          <p:nvPr/>
        </p:nvCxnSpPr>
        <p:spPr bwMode="auto">
          <a:xfrm flipH="1" flipV="1">
            <a:off x="1540928" y="1402175"/>
            <a:ext cx="1008092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605BC2B-E978-E91B-1CE7-D19EC7DCD6DE}"/>
              </a:ext>
            </a:extLst>
          </p:cNvPr>
          <p:cNvCxnSpPr>
            <a:cxnSpLocks/>
            <a:stCxn id="7" idx="1"/>
            <a:endCxn id="13" idx="4"/>
          </p:cNvCxnSpPr>
          <p:nvPr/>
        </p:nvCxnSpPr>
        <p:spPr bwMode="auto">
          <a:xfrm flipH="1" flipV="1">
            <a:off x="1540928" y="1402175"/>
            <a:ext cx="2130615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AA20814E-E689-4EF5-A768-C2F2F5C3E34D}"/>
              </a:ext>
            </a:extLst>
          </p:cNvPr>
          <p:cNvCxnSpPr>
            <a:cxnSpLocks/>
            <a:stCxn id="7" idx="0"/>
            <a:endCxn id="14" idx="4"/>
          </p:cNvCxnSpPr>
          <p:nvPr/>
        </p:nvCxnSpPr>
        <p:spPr bwMode="auto">
          <a:xfrm flipH="1" flipV="1">
            <a:off x="3785687" y="1402174"/>
            <a:ext cx="3998" cy="9177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C4929F7E-872B-A724-FE5B-69911BF80D72}"/>
              </a:ext>
            </a:extLst>
          </p:cNvPr>
          <p:cNvCxnSpPr>
            <a:cxnSpLocks/>
            <a:stCxn id="6" idx="7"/>
            <a:endCxn id="14" idx="4"/>
          </p:cNvCxnSpPr>
          <p:nvPr/>
        </p:nvCxnSpPr>
        <p:spPr bwMode="auto">
          <a:xfrm flipV="1">
            <a:off x="2785306" y="1402174"/>
            <a:ext cx="1000382" cy="96667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100492DA-2563-1DA6-DF76-3E742D48F9A6}"/>
              </a:ext>
            </a:extLst>
          </p:cNvPr>
          <p:cNvCxnSpPr>
            <a:cxnSpLocks/>
            <a:stCxn id="5" idx="7"/>
            <a:endCxn id="14" idx="4"/>
          </p:cNvCxnSpPr>
          <p:nvPr/>
        </p:nvCxnSpPr>
        <p:spPr bwMode="auto">
          <a:xfrm flipV="1">
            <a:off x="1662783" y="1402174"/>
            <a:ext cx="2122905" cy="96667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E17A2692-37DB-9F89-FA9F-9268F66F24A5}"/>
              </a:ext>
            </a:extLst>
          </p:cNvPr>
          <p:cNvCxnSpPr>
            <a:cxnSpLocks/>
            <a:stCxn id="4" idx="7"/>
            <a:endCxn id="14" idx="4"/>
          </p:cNvCxnSpPr>
          <p:nvPr/>
        </p:nvCxnSpPr>
        <p:spPr bwMode="auto">
          <a:xfrm flipV="1">
            <a:off x="540260" y="1402174"/>
            <a:ext cx="3245428" cy="97100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949F8BF2-EB70-57DF-63AF-559A9C8473F5}"/>
              </a:ext>
            </a:extLst>
          </p:cNvPr>
          <p:cNvSpPr txBox="1"/>
          <p:nvPr/>
        </p:nvSpPr>
        <p:spPr>
          <a:xfrm>
            <a:off x="3045638" y="2249745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9916A66C-2701-91C2-6F90-7B67A0A8B33A}"/>
              </a:ext>
            </a:extLst>
          </p:cNvPr>
          <p:cNvSpPr txBox="1"/>
          <p:nvPr/>
        </p:nvSpPr>
        <p:spPr>
          <a:xfrm>
            <a:off x="3045639" y="977122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663AD355-4CF8-9BE3-9A24-D8D751847630}"/>
              </a:ext>
            </a:extLst>
          </p:cNvPr>
          <p:cNvCxnSpPr>
            <a:cxnSpLocks/>
            <a:stCxn id="35" idx="0"/>
            <a:endCxn id="46" idx="4"/>
          </p:cNvCxnSpPr>
          <p:nvPr/>
        </p:nvCxnSpPr>
        <p:spPr>
          <a:xfrm flipH="1" flipV="1">
            <a:off x="1546544" y="4529425"/>
            <a:ext cx="2244760" cy="91123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64714B7-F44C-DDC4-E106-CAFFDBEE145A}"/>
                  </a:ext>
                </a:extLst>
              </p:cNvPr>
              <p:cNvSpPr/>
              <p:nvPr/>
            </p:nvSpPr>
            <p:spPr bwMode="auto">
              <a:xfrm>
                <a:off x="4655010" y="5434983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𝑝</m:t>
                          </m:r>
                        </m:sup>
                      </m:sSubSup>
                    </m:oMath>
                  </m:oMathPara>
                </a14:m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27" name="Oval 26">
                <a:extLst>
                  <a:ext uri="{FF2B5EF4-FFF2-40B4-BE49-F238E27FC236}">
                    <a16:creationId xmlns:a16="http://schemas.microsoft.com/office/drawing/2014/main" id="{F64714B7-F44C-DDC4-E106-CAFFDBEE145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655010" y="5434983"/>
                <a:ext cx="334158" cy="334158"/>
              </a:xfrm>
              <a:prstGeom prst="ellipse">
                <a:avLst/>
              </a:prstGeom>
              <a:blipFill>
                <a:blip r:embed="rId9"/>
                <a:stretch>
                  <a:fillRect l="-9259" b="-370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94FBCB3-2DB7-173E-46BB-8A8B1A90C001}"/>
                  </a:ext>
                </a:extLst>
              </p:cNvPr>
              <p:cNvSpPr/>
              <p:nvPr/>
            </p:nvSpPr>
            <p:spPr bwMode="auto">
              <a:xfrm>
                <a:off x="5777533" y="5434982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𝑝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28" name="Oval 27">
                <a:extLst>
                  <a:ext uri="{FF2B5EF4-FFF2-40B4-BE49-F238E27FC236}">
                    <a16:creationId xmlns:a16="http://schemas.microsoft.com/office/drawing/2014/main" id="{694FBCB3-2DB7-173E-46BB-8A8B1A90C00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777533" y="5434982"/>
                <a:ext cx="334158" cy="334158"/>
              </a:xfrm>
              <a:prstGeom prst="ellipse">
                <a:avLst/>
              </a:prstGeom>
              <a:blipFill>
                <a:blip r:embed="rId10"/>
                <a:stretch>
                  <a:fillRect l="-7273" b="-370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8A1D971-5143-632F-B2E1-521B624DCE04}"/>
                  </a:ext>
                </a:extLst>
              </p:cNvPr>
              <p:cNvSpPr/>
              <p:nvPr/>
            </p:nvSpPr>
            <p:spPr bwMode="auto">
              <a:xfrm>
                <a:off x="6900056" y="5434982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𝑚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𝑝</m:t>
                          </m:r>
                        </m:sup>
                      </m:sSubSup>
                    </m:oMath>
                  </m:oMathPara>
                </a14:m>
                <a:endParaRPr kumimoji="0" lang="en-US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29" name="Oval 28">
                <a:extLst>
                  <a:ext uri="{FF2B5EF4-FFF2-40B4-BE49-F238E27FC236}">
                    <a16:creationId xmlns:a16="http://schemas.microsoft.com/office/drawing/2014/main" id="{E8A1D971-5143-632F-B2E1-521B624DCE0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6900056" y="5434982"/>
                <a:ext cx="334158" cy="334158"/>
              </a:xfrm>
              <a:prstGeom prst="ellipse">
                <a:avLst/>
              </a:prstGeom>
              <a:blipFill>
                <a:blip r:embed="rId11"/>
                <a:stretch>
                  <a:fillRect l="-14545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6FBAD20-6811-DC80-0364-384C8C296573}"/>
                  </a:ext>
                </a:extLst>
              </p:cNvPr>
              <p:cNvSpPr/>
              <p:nvPr/>
            </p:nvSpPr>
            <p:spPr bwMode="auto">
              <a:xfrm>
                <a:off x="2501988" y="5444991"/>
                <a:ext cx="334158" cy="334158"/>
              </a:xfrm>
              <a:prstGeom prst="ellipse">
                <a:avLst/>
              </a:prstGeom>
              <a:solidFill>
                <a:srgbClr val="4472C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0" name="Oval 29">
                <a:extLst>
                  <a:ext uri="{FF2B5EF4-FFF2-40B4-BE49-F238E27FC236}">
                    <a16:creationId xmlns:a16="http://schemas.microsoft.com/office/drawing/2014/main" id="{A6FBAD20-6811-DC80-0364-384C8C29657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1988" y="5444991"/>
                <a:ext cx="334158" cy="334158"/>
              </a:xfrm>
              <a:prstGeom prst="ellipse">
                <a:avLst/>
              </a:prstGeom>
              <a:blipFill>
                <a:blip r:embed="rId12"/>
                <a:stretch>
                  <a:fillRect l="-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CD5105FA-3307-7DA0-D624-11069897070C}"/>
              </a:ext>
            </a:extLst>
          </p:cNvPr>
          <p:cNvCxnSpPr>
            <a:cxnSpLocks/>
            <a:stCxn id="27" idx="1"/>
            <a:endCxn id="45" idx="4"/>
          </p:cNvCxnSpPr>
          <p:nvPr/>
        </p:nvCxnSpPr>
        <p:spPr bwMode="auto">
          <a:xfrm flipH="1" flipV="1">
            <a:off x="2669067" y="4533758"/>
            <a:ext cx="2034879" cy="950161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BECC4692-743C-0426-E9A7-57B6B391176D}"/>
              </a:ext>
            </a:extLst>
          </p:cNvPr>
          <p:cNvCxnSpPr>
            <a:cxnSpLocks/>
            <a:stCxn id="28" idx="1"/>
            <a:endCxn id="45" idx="4"/>
          </p:cNvCxnSpPr>
          <p:nvPr/>
        </p:nvCxnSpPr>
        <p:spPr bwMode="auto">
          <a:xfrm flipH="1" flipV="1">
            <a:off x="2669067" y="4533758"/>
            <a:ext cx="3157402" cy="95016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9784F6E7-B68D-5F09-AC53-2DA98C81162C}"/>
              </a:ext>
            </a:extLst>
          </p:cNvPr>
          <p:cNvCxnSpPr>
            <a:cxnSpLocks/>
            <a:stCxn id="29" idx="1"/>
            <a:endCxn id="45" idx="4"/>
          </p:cNvCxnSpPr>
          <p:nvPr/>
        </p:nvCxnSpPr>
        <p:spPr bwMode="auto">
          <a:xfrm flipH="1" flipV="1">
            <a:off x="2669067" y="4533758"/>
            <a:ext cx="4279925" cy="95016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E321FCC-8975-904F-AE23-4C313EA74272}"/>
                  </a:ext>
                </a:extLst>
              </p:cNvPr>
              <p:cNvSpPr/>
              <p:nvPr/>
            </p:nvSpPr>
            <p:spPr bwMode="auto">
              <a:xfrm>
                <a:off x="1379465" y="5440658"/>
                <a:ext cx="334158" cy="334158"/>
              </a:xfrm>
              <a:prstGeom prst="ellipse">
                <a:avLst/>
              </a:prstGeom>
              <a:solidFill>
                <a:srgbClr val="4472C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4" name="Oval 33">
                <a:extLst>
                  <a:ext uri="{FF2B5EF4-FFF2-40B4-BE49-F238E27FC236}">
                    <a16:creationId xmlns:a16="http://schemas.microsoft.com/office/drawing/2014/main" id="{9E321FCC-8975-904F-AE23-4C313EA7427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9465" y="5440658"/>
                <a:ext cx="334158" cy="334158"/>
              </a:xfrm>
              <a:prstGeom prst="ellipse">
                <a:avLst/>
              </a:prstGeom>
              <a:blipFill>
                <a:blip r:embed="rId13"/>
                <a:stretch>
                  <a:fillRect l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38816C3-E88A-BB26-04DC-FF8B0616681C}"/>
                  </a:ext>
                </a:extLst>
              </p:cNvPr>
              <p:cNvSpPr/>
              <p:nvPr/>
            </p:nvSpPr>
            <p:spPr bwMode="auto">
              <a:xfrm>
                <a:off x="3624225" y="5440657"/>
                <a:ext cx="334158" cy="334158"/>
              </a:xfrm>
              <a:prstGeom prst="ellipse">
                <a:avLst/>
              </a:prstGeom>
              <a:solidFill>
                <a:srgbClr val="4472C4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B38816C3-E88A-BB26-04DC-FF8B0616681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24225" y="5440657"/>
                <a:ext cx="334158" cy="334158"/>
              </a:xfrm>
              <a:prstGeom prst="ellipse">
                <a:avLst/>
              </a:prstGeom>
              <a:blipFill>
                <a:blip r:embed="rId14"/>
                <a:stretch>
                  <a:fillRect l="-555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2726100B-5919-466C-DF1F-F744F25DA82F}"/>
              </a:ext>
            </a:extLst>
          </p:cNvPr>
          <p:cNvCxnSpPr>
            <a:cxnSpLocks/>
            <a:stCxn id="27" idx="1"/>
            <a:endCxn id="46" idx="4"/>
          </p:cNvCxnSpPr>
          <p:nvPr/>
        </p:nvCxnSpPr>
        <p:spPr bwMode="auto">
          <a:xfrm flipH="1" flipV="1">
            <a:off x="1546544" y="4529425"/>
            <a:ext cx="3157402" cy="95449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0BC0A3B0-AF55-34A5-B27B-BF66727803EC}"/>
              </a:ext>
            </a:extLst>
          </p:cNvPr>
          <p:cNvCxnSpPr>
            <a:cxnSpLocks/>
            <a:stCxn id="28" idx="1"/>
            <a:endCxn id="46" idx="4"/>
          </p:cNvCxnSpPr>
          <p:nvPr/>
        </p:nvCxnSpPr>
        <p:spPr bwMode="auto">
          <a:xfrm flipH="1" flipV="1">
            <a:off x="1546544" y="4529425"/>
            <a:ext cx="4279925" cy="95449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3164ACB-D10F-1D98-35DE-E7E4238C2543}"/>
              </a:ext>
            </a:extLst>
          </p:cNvPr>
          <p:cNvCxnSpPr>
            <a:cxnSpLocks/>
            <a:stCxn id="29" idx="1"/>
            <a:endCxn id="46" idx="4"/>
          </p:cNvCxnSpPr>
          <p:nvPr/>
        </p:nvCxnSpPr>
        <p:spPr bwMode="auto">
          <a:xfrm flipH="1" flipV="1">
            <a:off x="1546544" y="4529425"/>
            <a:ext cx="5402448" cy="95449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02A4FB2F-1C79-869C-AF8F-4C0EFE278DAB}"/>
              </a:ext>
            </a:extLst>
          </p:cNvPr>
          <p:cNvCxnSpPr>
            <a:cxnSpLocks/>
            <a:stCxn id="29" idx="1"/>
            <a:endCxn id="47" idx="4"/>
          </p:cNvCxnSpPr>
          <p:nvPr/>
        </p:nvCxnSpPr>
        <p:spPr bwMode="auto">
          <a:xfrm flipH="1" flipV="1">
            <a:off x="3791304" y="4529424"/>
            <a:ext cx="3157688" cy="95449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833026B2-EB0F-09FC-0B3C-C863A5A149A5}"/>
              </a:ext>
            </a:extLst>
          </p:cNvPr>
          <p:cNvCxnSpPr>
            <a:cxnSpLocks/>
            <a:stCxn id="28" idx="1"/>
            <a:endCxn id="47" idx="4"/>
          </p:cNvCxnSpPr>
          <p:nvPr/>
        </p:nvCxnSpPr>
        <p:spPr bwMode="auto">
          <a:xfrm flipH="1" flipV="1">
            <a:off x="3791304" y="4529424"/>
            <a:ext cx="2035165" cy="95449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05E533F-4EC5-0A7B-A83A-8F02D29EC756}"/>
              </a:ext>
            </a:extLst>
          </p:cNvPr>
          <p:cNvCxnSpPr>
            <a:cxnSpLocks/>
            <a:stCxn id="27" idx="1"/>
            <a:endCxn id="47" idx="4"/>
          </p:cNvCxnSpPr>
          <p:nvPr/>
        </p:nvCxnSpPr>
        <p:spPr bwMode="auto">
          <a:xfrm flipH="1" flipV="1">
            <a:off x="3791304" y="4529424"/>
            <a:ext cx="912642" cy="954495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Oval 41">
            <a:extLst>
              <a:ext uri="{FF2B5EF4-FFF2-40B4-BE49-F238E27FC236}">
                <a16:creationId xmlns:a16="http://schemas.microsoft.com/office/drawing/2014/main" id="{CC92E203-3FFC-40C6-9D65-B10797D2597D}"/>
              </a:ext>
            </a:extLst>
          </p:cNvPr>
          <p:cNvSpPr/>
          <p:nvPr/>
        </p:nvSpPr>
        <p:spPr bwMode="auto">
          <a:xfrm>
            <a:off x="255038" y="5438491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43" name="TextBox 42">
            <a:extLst>
              <a:ext uri="{FF2B5EF4-FFF2-40B4-BE49-F238E27FC236}">
                <a16:creationId xmlns:a16="http://schemas.microsoft.com/office/drawing/2014/main" id="{15148F10-7627-ADCC-027F-179AE37D4006}"/>
              </a:ext>
            </a:extLst>
          </p:cNvPr>
          <p:cNvSpPr txBox="1"/>
          <p:nvPr/>
        </p:nvSpPr>
        <p:spPr>
          <a:xfrm>
            <a:off x="6323088" y="5364819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5DEB68A7-2A9D-7DE9-2828-9335FB82FF51}"/>
              </a:ext>
            </a:extLst>
          </p:cNvPr>
          <p:cNvSpPr txBox="1"/>
          <p:nvPr/>
        </p:nvSpPr>
        <p:spPr>
          <a:xfrm>
            <a:off x="3051256" y="5349764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0D006C6-AFC0-8A1D-308F-8BB47C1348EC}"/>
                  </a:ext>
                </a:extLst>
              </p:cNvPr>
              <p:cNvSpPr/>
              <p:nvPr/>
            </p:nvSpPr>
            <p:spPr bwMode="auto">
              <a:xfrm>
                <a:off x="2501988" y="4199600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45" name="Oval 44">
                <a:extLst>
                  <a:ext uri="{FF2B5EF4-FFF2-40B4-BE49-F238E27FC236}">
                    <a16:creationId xmlns:a16="http://schemas.microsoft.com/office/drawing/2014/main" id="{C0D006C6-AFC0-8A1D-308F-8BB47C1348E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2501988" y="4199600"/>
                <a:ext cx="334158" cy="334158"/>
              </a:xfrm>
              <a:prstGeom prst="ellipse">
                <a:avLst/>
              </a:prstGeom>
              <a:blipFill>
                <a:blip r:embed="rId15"/>
                <a:stretch>
                  <a:fillRect l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DE2E00D-5AB9-CFD1-0386-5EDD2E61B752}"/>
                  </a:ext>
                </a:extLst>
              </p:cNvPr>
              <p:cNvSpPr/>
              <p:nvPr/>
            </p:nvSpPr>
            <p:spPr bwMode="auto">
              <a:xfrm>
                <a:off x="1379465" y="4195267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46" name="Oval 45">
                <a:extLst>
                  <a:ext uri="{FF2B5EF4-FFF2-40B4-BE49-F238E27FC236}">
                    <a16:creationId xmlns:a16="http://schemas.microsoft.com/office/drawing/2014/main" id="{EDE2E00D-5AB9-CFD1-0386-5EDD2E61B75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379465" y="4195267"/>
                <a:ext cx="334158" cy="334158"/>
              </a:xfrm>
              <a:prstGeom prst="ellipse">
                <a:avLst/>
              </a:prstGeom>
              <a:blipFill>
                <a:blip r:embed="rId16"/>
                <a:stretch>
                  <a:fillRect l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908B6247-9729-C2B1-9B8F-0FCFB9A7D71F}"/>
                  </a:ext>
                </a:extLst>
              </p:cNvPr>
              <p:cNvSpPr/>
              <p:nvPr/>
            </p:nvSpPr>
            <p:spPr bwMode="auto">
              <a:xfrm>
                <a:off x="3624225" y="4195266"/>
                <a:ext cx="334158" cy="334158"/>
              </a:xfrm>
              <a:prstGeom prst="ellipse">
                <a:avLst/>
              </a:prstGeom>
              <a:solidFill>
                <a:srgbClr val="8FAADC"/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𝑢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𝑚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𝑐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47" name="Oval 46">
                <a:extLst>
                  <a:ext uri="{FF2B5EF4-FFF2-40B4-BE49-F238E27FC236}">
                    <a16:creationId xmlns:a16="http://schemas.microsoft.com/office/drawing/2014/main" id="{908B6247-9729-C2B1-9B8F-0FCFB9A7D71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3624225" y="4195266"/>
                <a:ext cx="334158" cy="334158"/>
              </a:xfrm>
              <a:prstGeom prst="ellipse">
                <a:avLst/>
              </a:prstGeom>
              <a:blipFill>
                <a:blip r:embed="rId17"/>
                <a:stretch>
                  <a:fillRect l="-12963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TextBox 48">
            <a:extLst>
              <a:ext uri="{FF2B5EF4-FFF2-40B4-BE49-F238E27FC236}">
                <a16:creationId xmlns:a16="http://schemas.microsoft.com/office/drawing/2014/main" id="{B885D0B6-A032-8A62-C5FF-B8EAA5305847}"/>
              </a:ext>
            </a:extLst>
          </p:cNvPr>
          <p:cNvSpPr txBox="1"/>
          <p:nvPr/>
        </p:nvSpPr>
        <p:spPr>
          <a:xfrm>
            <a:off x="2959520" y="4104373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D7CFB342-1F9C-FBFD-F988-07EE4C6F7FC1}"/>
              </a:ext>
            </a:extLst>
          </p:cNvPr>
          <p:cNvCxnSpPr>
            <a:cxnSpLocks/>
            <a:stCxn id="42" idx="7"/>
            <a:endCxn id="46" idx="4"/>
          </p:cNvCxnSpPr>
          <p:nvPr/>
        </p:nvCxnSpPr>
        <p:spPr>
          <a:xfrm flipV="1">
            <a:off x="540260" y="4529425"/>
            <a:ext cx="1006284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061A576F-8453-AFDA-5DA3-BDA9295CEFF4}"/>
              </a:ext>
            </a:extLst>
          </p:cNvPr>
          <p:cNvCxnSpPr>
            <a:cxnSpLocks/>
            <a:stCxn id="34" idx="0"/>
            <a:endCxn id="46" idx="4"/>
          </p:cNvCxnSpPr>
          <p:nvPr/>
        </p:nvCxnSpPr>
        <p:spPr>
          <a:xfrm flipV="1">
            <a:off x="1546544" y="4529425"/>
            <a:ext cx="0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5E871D5A-06F0-AC71-A900-6D769A405427}"/>
              </a:ext>
            </a:extLst>
          </p:cNvPr>
          <p:cNvCxnSpPr>
            <a:cxnSpLocks/>
            <a:stCxn id="30" idx="0"/>
            <a:endCxn id="46" idx="4"/>
          </p:cNvCxnSpPr>
          <p:nvPr/>
        </p:nvCxnSpPr>
        <p:spPr>
          <a:xfrm flipH="1" flipV="1">
            <a:off x="1546544" y="4529425"/>
            <a:ext cx="1122523" cy="915566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5C9B4D4D-5922-CD31-CC21-F6D5E94F387B}"/>
              </a:ext>
            </a:extLst>
          </p:cNvPr>
          <p:cNvCxnSpPr>
            <a:cxnSpLocks/>
            <a:stCxn id="42" idx="7"/>
            <a:endCxn id="45" idx="4"/>
          </p:cNvCxnSpPr>
          <p:nvPr/>
        </p:nvCxnSpPr>
        <p:spPr>
          <a:xfrm flipV="1">
            <a:off x="540260" y="4533758"/>
            <a:ext cx="2128807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F7CDCC92-7FDC-42F8-3583-257DB655CCA6}"/>
              </a:ext>
            </a:extLst>
          </p:cNvPr>
          <p:cNvCxnSpPr>
            <a:cxnSpLocks/>
            <a:stCxn id="34" idx="7"/>
            <a:endCxn id="45" idx="4"/>
          </p:cNvCxnSpPr>
          <p:nvPr/>
        </p:nvCxnSpPr>
        <p:spPr>
          <a:xfrm flipV="1">
            <a:off x="1664687" y="4533758"/>
            <a:ext cx="1004380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3F0CD78-A47D-E140-B4D4-AE56F6283F4C}"/>
              </a:ext>
            </a:extLst>
          </p:cNvPr>
          <p:cNvCxnSpPr>
            <a:cxnSpLocks/>
            <a:stCxn id="30" idx="0"/>
            <a:endCxn id="45" idx="4"/>
          </p:cNvCxnSpPr>
          <p:nvPr/>
        </p:nvCxnSpPr>
        <p:spPr>
          <a:xfrm flipV="1">
            <a:off x="2669067" y="4533758"/>
            <a:ext cx="0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0D71C23C-26DA-A76A-8337-98C61FEFEFCD}"/>
              </a:ext>
            </a:extLst>
          </p:cNvPr>
          <p:cNvCxnSpPr>
            <a:cxnSpLocks/>
            <a:stCxn id="35" idx="0"/>
            <a:endCxn id="45" idx="4"/>
          </p:cNvCxnSpPr>
          <p:nvPr/>
        </p:nvCxnSpPr>
        <p:spPr>
          <a:xfrm flipH="1" flipV="1">
            <a:off x="2669067" y="4533758"/>
            <a:ext cx="1122237" cy="90689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6B855A2F-559B-DC58-DED5-ED650A5CAE2D}"/>
              </a:ext>
            </a:extLst>
          </p:cNvPr>
          <p:cNvCxnSpPr>
            <a:cxnSpLocks/>
            <a:stCxn id="35" idx="0"/>
            <a:endCxn id="47" idx="4"/>
          </p:cNvCxnSpPr>
          <p:nvPr/>
        </p:nvCxnSpPr>
        <p:spPr>
          <a:xfrm flipV="1">
            <a:off x="3791304" y="4529424"/>
            <a:ext cx="0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84DABDBA-30B9-E353-F1AD-0586B2F19CF4}"/>
              </a:ext>
            </a:extLst>
          </p:cNvPr>
          <p:cNvCxnSpPr>
            <a:cxnSpLocks/>
            <a:stCxn id="30" idx="0"/>
            <a:endCxn id="47" idx="4"/>
          </p:cNvCxnSpPr>
          <p:nvPr/>
        </p:nvCxnSpPr>
        <p:spPr>
          <a:xfrm flipV="1">
            <a:off x="2669067" y="4529424"/>
            <a:ext cx="1122237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EF008C41-D9D5-7ECB-C697-5E6204634DED}"/>
              </a:ext>
            </a:extLst>
          </p:cNvPr>
          <p:cNvCxnSpPr>
            <a:cxnSpLocks/>
            <a:stCxn id="34" idx="7"/>
            <a:endCxn id="47" idx="4"/>
          </p:cNvCxnSpPr>
          <p:nvPr/>
        </p:nvCxnSpPr>
        <p:spPr>
          <a:xfrm flipV="1">
            <a:off x="1664687" y="4529424"/>
            <a:ext cx="2126617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D14C948F-893D-0320-BFFA-19EF093E23F0}"/>
              </a:ext>
            </a:extLst>
          </p:cNvPr>
          <p:cNvCxnSpPr>
            <a:cxnSpLocks/>
            <a:stCxn id="42" idx="7"/>
            <a:endCxn id="47" idx="4"/>
          </p:cNvCxnSpPr>
          <p:nvPr/>
        </p:nvCxnSpPr>
        <p:spPr>
          <a:xfrm flipV="1">
            <a:off x="540260" y="4529424"/>
            <a:ext cx="3251044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TextBox 133">
            <a:extLst>
              <a:ext uri="{FF2B5EF4-FFF2-40B4-BE49-F238E27FC236}">
                <a16:creationId xmlns:a16="http://schemas.microsoft.com/office/drawing/2014/main" id="{7B8F2A2F-78DA-6EBE-5F7B-8E6C73C12705}"/>
              </a:ext>
            </a:extLst>
          </p:cNvPr>
          <p:cNvSpPr txBox="1"/>
          <p:nvPr/>
        </p:nvSpPr>
        <p:spPr>
          <a:xfrm>
            <a:off x="668228" y="2724576"/>
            <a:ext cx="24924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layer in the regular NN</a:t>
            </a:r>
          </a:p>
        </p:txBody>
      </p:sp>
      <p:sp>
        <p:nvSpPr>
          <p:cNvPr id="137" name="TextBox 136">
            <a:extLst>
              <a:ext uri="{FF2B5EF4-FFF2-40B4-BE49-F238E27FC236}">
                <a16:creationId xmlns:a16="http://schemas.microsoft.com/office/drawing/2014/main" id="{E1438C0C-A177-B1A5-9F7E-EB82B7F5F6C1}"/>
              </a:ext>
            </a:extLst>
          </p:cNvPr>
          <p:cNvSpPr txBox="1"/>
          <p:nvPr/>
        </p:nvSpPr>
        <p:spPr>
          <a:xfrm>
            <a:off x="665339" y="3787008"/>
            <a:ext cx="158338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A layer in RNN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46074859-E190-B87A-3BB1-2FF4E2018DBE}"/>
                  </a:ext>
                </a:extLst>
              </p:cNvPr>
              <p:cNvSpPr txBox="1"/>
              <p:nvPr/>
            </p:nvSpPr>
            <p:spPr>
              <a:xfrm rot="5400000">
                <a:off x="1700971" y="3047082"/>
                <a:ext cx="777777" cy="83099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4800" b="1" i="1" smtClean="0">
                          <a:latin typeface="Cambria Math" panose="02040503050406030204" pitchFamily="18" charset="0"/>
                        </a:rPr>
                        <m:t>≈</m:t>
                      </m:r>
                    </m:oMath>
                  </m:oMathPara>
                </a14:m>
                <a:endParaRPr lang="en-US" sz="2000" b="1" dirty="0"/>
              </a:p>
            </p:txBody>
          </p:sp>
        </mc:Choice>
        <mc:Fallback xmlns="">
          <p:sp>
            <p:nvSpPr>
              <p:cNvPr id="138" name="TextBox 137">
                <a:extLst>
                  <a:ext uri="{FF2B5EF4-FFF2-40B4-BE49-F238E27FC236}">
                    <a16:creationId xmlns:a16="http://schemas.microsoft.com/office/drawing/2014/main" id="{46074859-E190-B87A-3BB1-2FF4E2018D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rot="5400000">
                <a:off x="1700971" y="3047082"/>
                <a:ext cx="777777" cy="830997"/>
              </a:xfrm>
              <a:prstGeom prst="rect">
                <a:avLst/>
              </a:prstGeom>
              <a:blipFill>
                <a:blip r:embed="rId1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9" name="Rectangle 138">
            <a:extLst>
              <a:ext uri="{FF2B5EF4-FFF2-40B4-BE49-F238E27FC236}">
                <a16:creationId xmlns:a16="http://schemas.microsoft.com/office/drawing/2014/main" id="{08D4A164-9E66-FDDC-5B2B-E2EB8CECF14E}"/>
              </a:ext>
            </a:extLst>
          </p:cNvPr>
          <p:cNvSpPr/>
          <p:nvPr/>
        </p:nvSpPr>
        <p:spPr>
          <a:xfrm>
            <a:off x="63500" y="776122"/>
            <a:ext cx="4140200" cy="5504028"/>
          </a:xfrm>
          <a:prstGeom prst="rect">
            <a:avLst/>
          </a:prstGeom>
          <a:noFill/>
          <a:ln w="38100">
            <a:solidFill>
              <a:schemeClr val="accent1">
                <a:lumMod val="40000"/>
                <a:lumOff val="60000"/>
              </a:schemeClr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400" dirty="0">
                <a:solidFill>
                  <a:schemeClr val="tx1"/>
                </a:solidFill>
              </a:rPr>
              <a:t>These parts of the layers are identical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51E8936A-C2B4-F1F3-96F3-DE0FC62F696C}"/>
                  </a:ext>
                </a:extLst>
              </p:cNvPr>
              <p:cNvSpPr/>
              <p:nvPr/>
            </p:nvSpPr>
            <p:spPr>
              <a:xfrm>
                <a:off x="4422811" y="4425950"/>
                <a:ext cx="3565491" cy="1855120"/>
              </a:xfrm>
              <a:prstGeom prst="rect">
                <a:avLst/>
              </a:prstGeom>
              <a:noFill/>
              <a:ln w="38100">
                <a:solidFill>
                  <a:schemeClr val="accent1">
                    <a:lumMod val="40000"/>
                    <a:lumOff val="60000"/>
                  </a:schemeClr>
                </a:solidFill>
                <a:prstDash val="sysDot"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b"/>
              <a:lstStyle/>
              <a:p>
                <a:r>
                  <a:rPr lang="en-US" sz="1400" dirty="0">
                    <a:solidFill>
                      <a:schemeClr val="tx1"/>
                    </a:solidFill>
                  </a:rPr>
                  <a:t>This part is added, however, equivalent to more features from </a:t>
                </a:r>
                <a14:m>
                  <m:oMath xmlns:m="http://schemas.openxmlformats.org/officeDocument/2006/math">
                    <m:r>
                      <a:rPr lang="en-US" sz="1400" b="0" i="1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1400" dirty="0">
                    <a:solidFill>
                      <a:schemeClr val="tx1"/>
                    </a:solidFill>
                  </a:rPr>
                  <a:t>.</a:t>
                </a:r>
              </a:p>
            </p:txBody>
          </p:sp>
        </mc:Choice>
        <mc:Fallback xmlns="">
          <p:sp>
            <p:nvSpPr>
              <p:cNvPr id="140" name="Rectangle 139">
                <a:extLst>
                  <a:ext uri="{FF2B5EF4-FFF2-40B4-BE49-F238E27FC236}">
                    <a16:creationId xmlns:a16="http://schemas.microsoft.com/office/drawing/2014/main" id="{51E8936A-C2B4-F1F3-96F3-DE0FC62F696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22811" y="4425950"/>
                <a:ext cx="3565491" cy="1855120"/>
              </a:xfrm>
              <a:prstGeom prst="rect">
                <a:avLst/>
              </a:prstGeom>
              <a:blipFill>
                <a:blip r:embed="rId19"/>
                <a:stretch>
                  <a:fillRect b="-2581"/>
                </a:stretch>
              </a:blipFill>
              <a:ln w="38100">
                <a:solidFill>
                  <a:schemeClr val="accent1">
                    <a:lumMod val="40000"/>
                    <a:lumOff val="60000"/>
                  </a:schemeClr>
                </a:solidFill>
                <a:prstDash val="sysDot"/>
              </a:ln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62826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3" grpId="0" animBg="1"/>
      <p:bldP spid="14" grpId="0" animBg="1"/>
      <p:bldP spid="24" grpId="0"/>
      <p:bldP spid="25" grpId="0"/>
      <p:bldP spid="27" grpId="0" animBg="1"/>
      <p:bldP spid="28" grpId="0" animBg="1"/>
      <p:bldP spid="29" grpId="0" animBg="1"/>
      <p:bldP spid="30" grpId="0" animBg="1"/>
      <p:bldP spid="34" grpId="0" animBg="1"/>
      <p:bldP spid="35" grpId="0" animBg="1"/>
      <p:bldP spid="42" grpId="0" animBg="1"/>
      <p:bldP spid="43" grpId="0"/>
      <p:bldP spid="44" grpId="0"/>
      <p:bldP spid="45" grpId="0" animBg="1"/>
      <p:bldP spid="46" grpId="0" animBg="1"/>
      <p:bldP spid="47" grpId="0" animBg="1"/>
      <p:bldP spid="49" grpId="0"/>
      <p:bldP spid="134" grpId="0"/>
      <p:bldP spid="137" grpId="0"/>
      <p:bldP spid="138" grpId="0"/>
      <p:bldP spid="139" grpId="0" animBg="1"/>
      <p:bldP spid="14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C37636A-3A48-3CD5-5322-13FDBE67BA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6" y="55453"/>
            <a:ext cx="5728596" cy="469524"/>
          </a:xfrm>
        </p:spPr>
        <p:txBody>
          <a:bodyPr/>
          <a:lstStyle/>
          <a:p>
            <a:r>
              <a:rPr lang="en-US" sz="2000" dirty="0"/>
              <a:t>RNN Example – Buy/Hold/Sell Stock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1316E4-0207-B910-4F71-8AEA0BB1DB4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471037"/>
            <a:ext cx="7576810" cy="3095605"/>
          </a:xfrm>
        </p:spPr>
        <p:txBody>
          <a:bodyPr/>
          <a:lstStyle/>
          <a:p>
            <a:r>
              <a:rPr lang="en-US" sz="1800" dirty="0"/>
              <a:t>To demonstrate  RNN in more details, let’s get back to the stock example</a:t>
            </a:r>
          </a:p>
          <a:p>
            <a:pPr lvl="1"/>
            <a:r>
              <a:rPr lang="en-US" sz="1600" dirty="0"/>
              <a:t>Now we have a target to predict for each day, whether to </a:t>
            </a:r>
            <a:r>
              <a:rPr lang="en-US" sz="1600" b="1" dirty="0"/>
              <a:t>buy</a:t>
            </a:r>
            <a:r>
              <a:rPr lang="en-US" sz="1600" dirty="0"/>
              <a:t>, </a:t>
            </a:r>
            <a:r>
              <a:rPr lang="en-US" sz="1600" b="1" dirty="0"/>
              <a:t>hold</a:t>
            </a:r>
            <a:r>
              <a:rPr lang="en-US" sz="1600" dirty="0"/>
              <a:t>, or </a:t>
            </a:r>
            <a:r>
              <a:rPr lang="en-US" sz="1600" b="1" dirty="0"/>
              <a:t>sell</a:t>
            </a:r>
            <a:r>
              <a:rPr lang="en-US" sz="1600" dirty="0"/>
              <a:t> stocks</a:t>
            </a:r>
          </a:p>
          <a:p>
            <a:pPr lvl="1"/>
            <a:r>
              <a:rPr lang="en-US" sz="1600" dirty="0"/>
              <a:t>To have space to draw figures, assume we only use two features – </a:t>
            </a:r>
            <a:r>
              <a:rPr lang="en-US" sz="1600" b="1" dirty="0"/>
              <a:t>Open</a:t>
            </a:r>
            <a:r>
              <a:rPr lang="en-US" sz="1600" dirty="0"/>
              <a:t> and </a:t>
            </a:r>
            <a:r>
              <a:rPr lang="en-US" sz="1600" b="1" dirty="0"/>
              <a:t>Close</a:t>
            </a:r>
            <a:r>
              <a:rPr lang="en-US" sz="1600" dirty="0"/>
              <a:t> price for each day</a:t>
            </a:r>
          </a:p>
          <a:p>
            <a:pPr lvl="1"/>
            <a:r>
              <a:rPr lang="en-US" sz="1600" dirty="0"/>
              <a:t>The hidden layer outputs two neurons. As can be seen, the hidden values for each step are used as input to calculate the hidden values for the next step</a:t>
            </a:r>
          </a:p>
          <a:p>
            <a:pPr lvl="2"/>
            <a:r>
              <a:rPr lang="en-US" sz="1400" dirty="0"/>
              <a:t>Step 1 doesn’t have any previous step, so its input hidden values are set to 0</a:t>
            </a:r>
          </a:p>
          <a:p>
            <a:pPr lvl="1"/>
            <a:r>
              <a:rPr lang="en-US" sz="1600" dirty="0"/>
              <a:t>As we need one prediction for each step, the hidden values output for every day is fed to an output layer to predict the action Buy/Hold/Sell</a:t>
            </a:r>
          </a:p>
          <a:p>
            <a:pPr lvl="1"/>
            <a:r>
              <a:rPr lang="en-US" sz="1600" dirty="0"/>
              <a:t>The output layer only connect to the hidden values of each step</a:t>
            </a:r>
          </a:p>
          <a:p>
            <a:endParaRPr lang="en-US" sz="1800" dirty="0"/>
          </a:p>
        </p:txBody>
      </p:sp>
      <p:graphicFrame>
        <p:nvGraphicFramePr>
          <p:cNvPr id="60" name="Table 59">
            <a:extLst>
              <a:ext uri="{FF2B5EF4-FFF2-40B4-BE49-F238E27FC236}">
                <a16:creationId xmlns:a16="http://schemas.microsoft.com/office/drawing/2014/main" id="{ED2F61FE-D3B6-74DE-1DCE-8B4AE206601F}"/>
              </a:ext>
            </a:extLst>
          </p:cNvPr>
          <p:cNvGraphicFramePr>
            <a:graphicFrameLocks noGrp="1"/>
          </p:cNvGraphicFramePr>
          <p:nvPr/>
        </p:nvGraphicFramePr>
        <p:xfrm>
          <a:off x="543359" y="4539576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0.9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0.2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pSp>
        <p:nvGrpSpPr>
          <p:cNvPr id="108" name="Group 107">
            <a:extLst>
              <a:ext uri="{FF2B5EF4-FFF2-40B4-BE49-F238E27FC236}">
                <a16:creationId xmlns:a16="http://schemas.microsoft.com/office/drawing/2014/main" id="{B69BEFFB-777E-4053-ED23-572BCFE01573}"/>
              </a:ext>
            </a:extLst>
          </p:cNvPr>
          <p:cNvGrpSpPr/>
          <p:nvPr/>
        </p:nvGrpSpPr>
        <p:grpSpPr>
          <a:xfrm>
            <a:off x="50065" y="5093244"/>
            <a:ext cx="1726529" cy="560190"/>
            <a:chOff x="6086500" y="4337882"/>
            <a:chExt cx="1726529" cy="560190"/>
          </a:xfrm>
        </p:grpSpPr>
        <p:sp>
          <p:nvSpPr>
            <p:cNvPr id="62" name="Oval 61">
              <a:extLst>
                <a:ext uri="{FF2B5EF4-FFF2-40B4-BE49-F238E27FC236}">
                  <a16:creationId xmlns:a16="http://schemas.microsoft.com/office/drawing/2014/main" id="{406BF8AA-424F-246F-100A-C2D0BB387404}"/>
                </a:ext>
              </a:extLst>
            </p:cNvPr>
            <p:cNvSpPr/>
            <p:nvPr/>
          </p:nvSpPr>
          <p:spPr>
            <a:xfrm>
              <a:off x="6086500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3" name="Oval 62">
              <a:extLst>
                <a:ext uri="{FF2B5EF4-FFF2-40B4-BE49-F238E27FC236}">
                  <a16:creationId xmlns:a16="http://schemas.microsoft.com/office/drawing/2014/main" id="{ADE36281-B8B7-1016-681D-9996D14D357F}"/>
                </a:ext>
              </a:extLst>
            </p:cNvPr>
            <p:cNvSpPr/>
            <p:nvPr/>
          </p:nvSpPr>
          <p:spPr>
            <a:xfrm>
              <a:off x="7073088" y="4651424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4" name="Oval 63">
              <a:extLst>
                <a:ext uri="{FF2B5EF4-FFF2-40B4-BE49-F238E27FC236}">
                  <a16:creationId xmlns:a16="http://schemas.microsoft.com/office/drawing/2014/main" id="{35F56476-64AB-8CDD-32DA-697B691375E6}"/>
                </a:ext>
              </a:extLst>
            </p:cNvPr>
            <p:cNvSpPr/>
            <p:nvPr/>
          </p:nvSpPr>
          <p:spPr>
            <a:xfrm>
              <a:off x="6579794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5" name="Oval 64">
              <a:extLst>
                <a:ext uri="{FF2B5EF4-FFF2-40B4-BE49-F238E27FC236}">
                  <a16:creationId xmlns:a16="http://schemas.microsoft.com/office/drawing/2014/main" id="{1BC3E04E-47E0-4631-1CAB-7FE3D5388292}"/>
                </a:ext>
              </a:extLst>
            </p:cNvPr>
            <p:cNvSpPr/>
            <p:nvPr/>
          </p:nvSpPr>
          <p:spPr>
            <a:xfrm>
              <a:off x="7073088" y="4337882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66" name="Oval 65">
              <a:extLst>
                <a:ext uri="{FF2B5EF4-FFF2-40B4-BE49-F238E27FC236}">
                  <a16:creationId xmlns:a16="http://schemas.microsoft.com/office/drawing/2014/main" id="{CB43D394-221E-BED0-13A6-074F8C217571}"/>
                </a:ext>
              </a:extLst>
            </p:cNvPr>
            <p:cNvSpPr/>
            <p:nvPr/>
          </p:nvSpPr>
          <p:spPr>
            <a:xfrm>
              <a:off x="6579794" y="4337883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67" name="Straight Connector 66">
              <a:extLst>
                <a:ext uri="{FF2B5EF4-FFF2-40B4-BE49-F238E27FC236}">
                  <a16:creationId xmlns:a16="http://schemas.microsoft.com/office/drawing/2014/main" id="{ADAF3C91-ED07-4737-11D3-6F50C4FA4C2D}"/>
                </a:ext>
              </a:extLst>
            </p:cNvPr>
            <p:cNvCxnSpPr>
              <a:cxnSpLocks/>
              <a:stCxn id="62" idx="7"/>
              <a:endCxn id="66" idx="4"/>
            </p:cNvCxnSpPr>
            <p:nvPr/>
          </p:nvCxnSpPr>
          <p:spPr>
            <a:xfrm flipV="1">
              <a:off x="6297026" y="4584530"/>
              <a:ext cx="406092" cy="1030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Straight Connector 67">
              <a:extLst>
                <a:ext uri="{FF2B5EF4-FFF2-40B4-BE49-F238E27FC236}">
                  <a16:creationId xmlns:a16="http://schemas.microsoft.com/office/drawing/2014/main" id="{E629F43C-9A64-B76E-59C5-E09DC37E51DC}"/>
                </a:ext>
              </a:extLst>
            </p:cNvPr>
            <p:cNvCxnSpPr>
              <a:cxnSpLocks/>
              <a:stCxn id="62" idx="7"/>
              <a:endCxn id="65" idx="4"/>
            </p:cNvCxnSpPr>
            <p:nvPr/>
          </p:nvCxnSpPr>
          <p:spPr>
            <a:xfrm flipV="1">
              <a:off x="6297026" y="4584529"/>
              <a:ext cx="899386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Straight Connector 68">
              <a:extLst>
                <a:ext uri="{FF2B5EF4-FFF2-40B4-BE49-F238E27FC236}">
                  <a16:creationId xmlns:a16="http://schemas.microsoft.com/office/drawing/2014/main" id="{712DB3D9-2F8C-209A-7DAB-3503B4173CF4}"/>
                </a:ext>
              </a:extLst>
            </p:cNvPr>
            <p:cNvCxnSpPr>
              <a:cxnSpLocks/>
              <a:stCxn id="63" idx="1"/>
              <a:endCxn id="66" idx="4"/>
            </p:cNvCxnSpPr>
            <p:nvPr/>
          </p:nvCxnSpPr>
          <p:spPr>
            <a:xfrm flipH="1" flipV="1">
              <a:off x="6703118" y="4584530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Straight Connector 69">
              <a:extLst>
                <a:ext uri="{FF2B5EF4-FFF2-40B4-BE49-F238E27FC236}">
                  <a16:creationId xmlns:a16="http://schemas.microsoft.com/office/drawing/2014/main" id="{2B1E05A8-56BE-766E-883B-B04D3A9A12DF}"/>
                </a:ext>
              </a:extLst>
            </p:cNvPr>
            <p:cNvCxnSpPr>
              <a:cxnSpLocks/>
              <a:stCxn id="63" idx="0"/>
              <a:endCxn id="65" idx="4"/>
            </p:cNvCxnSpPr>
            <p:nvPr/>
          </p:nvCxnSpPr>
          <p:spPr>
            <a:xfrm flipV="1">
              <a:off x="7196412" y="4584529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Straight Connector 70">
              <a:extLst>
                <a:ext uri="{FF2B5EF4-FFF2-40B4-BE49-F238E27FC236}">
                  <a16:creationId xmlns:a16="http://schemas.microsoft.com/office/drawing/2014/main" id="{79DF21F0-520B-B30C-267B-1060CDD6DC79}"/>
                </a:ext>
              </a:extLst>
            </p:cNvPr>
            <p:cNvCxnSpPr>
              <a:cxnSpLocks/>
              <a:stCxn id="66" idx="4"/>
              <a:endCxn id="64" idx="0"/>
            </p:cNvCxnSpPr>
            <p:nvPr/>
          </p:nvCxnSpPr>
          <p:spPr>
            <a:xfrm>
              <a:off x="6703118" y="4584530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Straight Connector 71">
              <a:extLst>
                <a:ext uri="{FF2B5EF4-FFF2-40B4-BE49-F238E27FC236}">
                  <a16:creationId xmlns:a16="http://schemas.microsoft.com/office/drawing/2014/main" id="{9E99DEAF-AC0D-099E-A730-BDF16FA4983A}"/>
                </a:ext>
              </a:extLst>
            </p:cNvPr>
            <p:cNvCxnSpPr>
              <a:cxnSpLocks/>
              <a:stCxn id="64" idx="7"/>
              <a:endCxn id="65" idx="4"/>
            </p:cNvCxnSpPr>
            <p:nvPr/>
          </p:nvCxnSpPr>
          <p:spPr>
            <a:xfrm flipV="1">
              <a:off x="6790320" y="4584529"/>
              <a:ext cx="406092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1" name="Oval 100">
              <a:extLst>
                <a:ext uri="{FF2B5EF4-FFF2-40B4-BE49-F238E27FC236}">
                  <a16:creationId xmlns:a16="http://schemas.microsoft.com/office/drawing/2014/main" id="{42DAB9C4-48B3-5811-2B3C-96EB5A08C6F3}"/>
                </a:ext>
              </a:extLst>
            </p:cNvPr>
            <p:cNvSpPr/>
            <p:nvPr/>
          </p:nvSpPr>
          <p:spPr>
            <a:xfrm>
              <a:off x="7566382" y="4651423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02" name="Straight Connector 101">
              <a:extLst>
                <a:ext uri="{FF2B5EF4-FFF2-40B4-BE49-F238E27FC236}">
                  <a16:creationId xmlns:a16="http://schemas.microsoft.com/office/drawing/2014/main" id="{572A5A83-C842-FD91-8D15-6FB75628D8DC}"/>
                </a:ext>
              </a:extLst>
            </p:cNvPr>
            <p:cNvCxnSpPr>
              <a:cxnSpLocks/>
              <a:stCxn id="101" idx="1"/>
              <a:endCxn id="65" idx="4"/>
            </p:cNvCxnSpPr>
            <p:nvPr/>
          </p:nvCxnSpPr>
          <p:spPr>
            <a:xfrm flipH="1" flipV="1">
              <a:off x="7196412" y="4584529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Straight Connector 104">
              <a:extLst>
                <a:ext uri="{FF2B5EF4-FFF2-40B4-BE49-F238E27FC236}">
                  <a16:creationId xmlns:a16="http://schemas.microsoft.com/office/drawing/2014/main" id="{617CF3FC-F670-6F66-A41B-8ED4704B32F9}"/>
                </a:ext>
              </a:extLst>
            </p:cNvPr>
            <p:cNvCxnSpPr>
              <a:cxnSpLocks/>
              <a:stCxn id="101" idx="1"/>
              <a:endCxn id="66" idx="4"/>
            </p:cNvCxnSpPr>
            <p:nvPr/>
          </p:nvCxnSpPr>
          <p:spPr>
            <a:xfrm flipH="1" flipV="1">
              <a:off x="6703118" y="4584530"/>
              <a:ext cx="899385" cy="10301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11" name="Table 110">
            <a:extLst>
              <a:ext uri="{FF2B5EF4-FFF2-40B4-BE49-F238E27FC236}">
                <a16:creationId xmlns:a16="http://schemas.microsoft.com/office/drawing/2014/main" id="{082E7375-820D-C2A6-A878-A4ABC88022E7}"/>
              </a:ext>
            </a:extLst>
          </p:cNvPr>
          <p:cNvGraphicFramePr>
            <a:graphicFrameLocks noGrp="1"/>
          </p:cNvGraphicFramePr>
          <p:nvPr/>
        </p:nvGraphicFramePr>
        <p:xfrm>
          <a:off x="50064" y="5903730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aphicFrame>
        <p:nvGraphicFramePr>
          <p:cNvPr id="113" name="Table 112">
            <a:extLst>
              <a:ext uri="{FF2B5EF4-FFF2-40B4-BE49-F238E27FC236}">
                <a16:creationId xmlns:a16="http://schemas.microsoft.com/office/drawing/2014/main" id="{901BC66A-D394-CC1C-D614-06E013B2AADB}"/>
              </a:ext>
            </a:extLst>
          </p:cNvPr>
          <p:cNvGraphicFramePr>
            <a:graphicFrameLocks noGrp="1"/>
          </p:cNvGraphicFramePr>
          <p:nvPr/>
        </p:nvGraphicFramePr>
        <p:xfrm>
          <a:off x="3133935" y="4539577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0.1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0.4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pSp>
        <p:nvGrpSpPr>
          <p:cNvPr id="114" name="Group 113">
            <a:extLst>
              <a:ext uri="{FF2B5EF4-FFF2-40B4-BE49-F238E27FC236}">
                <a16:creationId xmlns:a16="http://schemas.microsoft.com/office/drawing/2014/main" id="{3B43228B-4A2A-67A8-41A6-B4F1BB051FD5}"/>
              </a:ext>
            </a:extLst>
          </p:cNvPr>
          <p:cNvGrpSpPr/>
          <p:nvPr/>
        </p:nvGrpSpPr>
        <p:grpSpPr>
          <a:xfrm>
            <a:off x="2640641" y="5093245"/>
            <a:ext cx="1726529" cy="560190"/>
            <a:chOff x="6086500" y="4337882"/>
            <a:chExt cx="1726529" cy="560190"/>
          </a:xfrm>
        </p:grpSpPr>
        <p:sp>
          <p:nvSpPr>
            <p:cNvPr id="115" name="Oval 114">
              <a:extLst>
                <a:ext uri="{FF2B5EF4-FFF2-40B4-BE49-F238E27FC236}">
                  <a16:creationId xmlns:a16="http://schemas.microsoft.com/office/drawing/2014/main" id="{FD775B15-89F9-F2B5-8C51-EA1A6BAACBC6}"/>
                </a:ext>
              </a:extLst>
            </p:cNvPr>
            <p:cNvSpPr/>
            <p:nvPr/>
          </p:nvSpPr>
          <p:spPr>
            <a:xfrm>
              <a:off x="6086500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6" name="Oval 115">
              <a:extLst>
                <a:ext uri="{FF2B5EF4-FFF2-40B4-BE49-F238E27FC236}">
                  <a16:creationId xmlns:a16="http://schemas.microsoft.com/office/drawing/2014/main" id="{C081E89F-6DF4-760B-6FA1-722BB7C655EF}"/>
                </a:ext>
              </a:extLst>
            </p:cNvPr>
            <p:cNvSpPr/>
            <p:nvPr/>
          </p:nvSpPr>
          <p:spPr>
            <a:xfrm>
              <a:off x="7073088" y="4651424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7" name="Oval 116">
              <a:extLst>
                <a:ext uri="{FF2B5EF4-FFF2-40B4-BE49-F238E27FC236}">
                  <a16:creationId xmlns:a16="http://schemas.microsoft.com/office/drawing/2014/main" id="{A38A8EF3-BE62-2881-A64F-2658A397C77C}"/>
                </a:ext>
              </a:extLst>
            </p:cNvPr>
            <p:cNvSpPr/>
            <p:nvPr/>
          </p:nvSpPr>
          <p:spPr>
            <a:xfrm>
              <a:off x="6579794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8" name="Oval 117">
              <a:extLst>
                <a:ext uri="{FF2B5EF4-FFF2-40B4-BE49-F238E27FC236}">
                  <a16:creationId xmlns:a16="http://schemas.microsoft.com/office/drawing/2014/main" id="{E7FDB62D-773D-8A85-1299-A045C0BA0F08}"/>
                </a:ext>
              </a:extLst>
            </p:cNvPr>
            <p:cNvSpPr/>
            <p:nvPr/>
          </p:nvSpPr>
          <p:spPr>
            <a:xfrm>
              <a:off x="7073088" y="4337882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9" name="Oval 118">
              <a:extLst>
                <a:ext uri="{FF2B5EF4-FFF2-40B4-BE49-F238E27FC236}">
                  <a16:creationId xmlns:a16="http://schemas.microsoft.com/office/drawing/2014/main" id="{5AFF2981-36B2-010B-E7F8-D38221B2D633}"/>
                </a:ext>
              </a:extLst>
            </p:cNvPr>
            <p:cNvSpPr/>
            <p:nvPr/>
          </p:nvSpPr>
          <p:spPr>
            <a:xfrm>
              <a:off x="6579794" y="4337883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20" name="Straight Connector 119">
              <a:extLst>
                <a:ext uri="{FF2B5EF4-FFF2-40B4-BE49-F238E27FC236}">
                  <a16:creationId xmlns:a16="http://schemas.microsoft.com/office/drawing/2014/main" id="{24B519F2-DBE7-2829-932B-578C4958CB53}"/>
                </a:ext>
              </a:extLst>
            </p:cNvPr>
            <p:cNvCxnSpPr>
              <a:cxnSpLocks/>
              <a:stCxn id="115" idx="7"/>
              <a:endCxn id="119" idx="4"/>
            </p:cNvCxnSpPr>
            <p:nvPr/>
          </p:nvCxnSpPr>
          <p:spPr>
            <a:xfrm flipV="1">
              <a:off x="6297026" y="4584530"/>
              <a:ext cx="406092" cy="1030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Straight Connector 120">
              <a:extLst>
                <a:ext uri="{FF2B5EF4-FFF2-40B4-BE49-F238E27FC236}">
                  <a16:creationId xmlns:a16="http://schemas.microsoft.com/office/drawing/2014/main" id="{B4EFDF6E-135D-4E85-8684-E7B3533099E3}"/>
                </a:ext>
              </a:extLst>
            </p:cNvPr>
            <p:cNvCxnSpPr>
              <a:cxnSpLocks/>
              <a:stCxn id="115" idx="7"/>
              <a:endCxn id="118" idx="4"/>
            </p:cNvCxnSpPr>
            <p:nvPr/>
          </p:nvCxnSpPr>
          <p:spPr>
            <a:xfrm flipV="1">
              <a:off x="6297026" y="4584529"/>
              <a:ext cx="899386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Straight Connector 121">
              <a:extLst>
                <a:ext uri="{FF2B5EF4-FFF2-40B4-BE49-F238E27FC236}">
                  <a16:creationId xmlns:a16="http://schemas.microsoft.com/office/drawing/2014/main" id="{6716E573-1E83-09ED-3CA4-B4C1362C3E8D}"/>
                </a:ext>
              </a:extLst>
            </p:cNvPr>
            <p:cNvCxnSpPr>
              <a:cxnSpLocks/>
              <a:stCxn id="116" idx="1"/>
              <a:endCxn id="119" idx="4"/>
            </p:cNvCxnSpPr>
            <p:nvPr/>
          </p:nvCxnSpPr>
          <p:spPr>
            <a:xfrm flipH="1" flipV="1">
              <a:off x="6703118" y="4584530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3" name="Straight Connector 122">
              <a:extLst>
                <a:ext uri="{FF2B5EF4-FFF2-40B4-BE49-F238E27FC236}">
                  <a16:creationId xmlns:a16="http://schemas.microsoft.com/office/drawing/2014/main" id="{CB9AA625-23AE-F8A5-493F-A9BA7C8F50C2}"/>
                </a:ext>
              </a:extLst>
            </p:cNvPr>
            <p:cNvCxnSpPr>
              <a:cxnSpLocks/>
              <a:stCxn id="116" idx="0"/>
              <a:endCxn id="118" idx="4"/>
            </p:cNvCxnSpPr>
            <p:nvPr/>
          </p:nvCxnSpPr>
          <p:spPr>
            <a:xfrm flipV="1">
              <a:off x="7196412" y="4584529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Straight Connector 123">
              <a:extLst>
                <a:ext uri="{FF2B5EF4-FFF2-40B4-BE49-F238E27FC236}">
                  <a16:creationId xmlns:a16="http://schemas.microsoft.com/office/drawing/2014/main" id="{942DDA80-033F-E4D4-5788-6FC68E9697BC}"/>
                </a:ext>
              </a:extLst>
            </p:cNvPr>
            <p:cNvCxnSpPr>
              <a:cxnSpLocks/>
              <a:stCxn id="119" idx="4"/>
              <a:endCxn id="117" idx="0"/>
            </p:cNvCxnSpPr>
            <p:nvPr/>
          </p:nvCxnSpPr>
          <p:spPr>
            <a:xfrm>
              <a:off x="6703118" y="4584530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5" name="Straight Connector 124">
              <a:extLst>
                <a:ext uri="{FF2B5EF4-FFF2-40B4-BE49-F238E27FC236}">
                  <a16:creationId xmlns:a16="http://schemas.microsoft.com/office/drawing/2014/main" id="{6E44676D-5D28-BC13-7D4B-23AEEF2E13B1}"/>
                </a:ext>
              </a:extLst>
            </p:cNvPr>
            <p:cNvCxnSpPr>
              <a:cxnSpLocks/>
              <a:stCxn id="117" idx="7"/>
              <a:endCxn id="118" idx="4"/>
            </p:cNvCxnSpPr>
            <p:nvPr/>
          </p:nvCxnSpPr>
          <p:spPr>
            <a:xfrm flipV="1">
              <a:off x="6790320" y="4584529"/>
              <a:ext cx="406092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6" name="Oval 125">
              <a:extLst>
                <a:ext uri="{FF2B5EF4-FFF2-40B4-BE49-F238E27FC236}">
                  <a16:creationId xmlns:a16="http://schemas.microsoft.com/office/drawing/2014/main" id="{B904FF18-78C3-C9D7-F53A-0841456D247B}"/>
                </a:ext>
              </a:extLst>
            </p:cNvPr>
            <p:cNvSpPr/>
            <p:nvPr/>
          </p:nvSpPr>
          <p:spPr>
            <a:xfrm>
              <a:off x="7566382" y="4651423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27" name="Straight Connector 126">
              <a:extLst>
                <a:ext uri="{FF2B5EF4-FFF2-40B4-BE49-F238E27FC236}">
                  <a16:creationId xmlns:a16="http://schemas.microsoft.com/office/drawing/2014/main" id="{8B6AF16C-7B78-7467-B0C3-307A9868C3D2}"/>
                </a:ext>
              </a:extLst>
            </p:cNvPr>
            <p:cNvCxnSpPr>
              <a:cxnSpLocks/>
              <a:stCxn id="126" idx="1"/>
              <a:endCxn id="118" idx="4"/>
            </p:cNvCxnSpPr>
            <p:nvPr/>
          </p:nvCxnSpPr>
          <p:spPr>
            <a:xfrm flipH="1" flipV="1">
              <a:off x="7196412" y="4584529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8" name="Straight Connector 127">
              <a:extLst>
                <a:ext uri="{FF2B5EF4-FFF2-40B4-BE49-F238E27FC236}">
                  <a16:creationId xmlns:a16="http://schemas.microsoft.com/office/drawing/2014/main" id="{22B06D10-B867-A9E2-2244-1E4E1F229D78}"/>
                </a:ext>
              </a:extLst>
            </p:cNvPr>
            <p:cNvCxnSpPr>
              <a:cxnSpLocks/>
              <a:stCxn id="126" idx="1"/>
              <a:endCxn id="119" idx="4"/>
            </p:cNvCxnSpPr>
            <p:nvPr/>
          </p:nvCxnSpPr>
          <p:spPr>
            <a:xfrm flipH="1" flipV="1">
              <a:off x="6703118" y="4584530"/>
              <a:ext cx="899385" cy="10301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29" name="Table 128">
            <a:extLst>
              <a:ext uri="{FF2B5EF4-FFF2-40B4-BE49-F238E27FC236}">
                <a16:creationId xmlns:a16="http://schemas.microsoft.com/office/drawing/2014/main" id="{5237A567-D040-EC59-DA90-3C8452F4A0B8}"/>
              </a:ext>
            </a:extLst>
          </p:cNvPr>
          <p:cNvGraphicFramePr>
            <a:graphicFrameLocks noGrp="1"/>
          </p:cNvGraphicFramePr>
          <p:nvPr/>
        </p:nvGraphicFramePr>
        <p:xfrm>
          <a:off x="2640640" y="5903731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0.9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0.2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aphicFrame>
        <p:nvGraphicFramePr>
          <p:cNvPr id="131" name="Table 130">
            <a:extLst>
              <a:ext uri="{FF2B5EF4-FFF2-40B4-BE49-F238E27FC236}">
                <a16:creationId xmlns:a16="http://schemas.microsoft.com/office/drawing/2014/main" id="{76B506B7-E804-76DE-9E5F-133039C548F8}"/>
              </a:ext>
            </a:extLst>
          </p:cNvPr>
          <p:cNvGraphicFramePr>
            <a:graphicFrameLocks noGrp="1"/>
          </p:cNvGraphicFramePr>
          <p:nvPr/>
        </p:nvGraphicFramePr>
        <p:xfrm>
          <a:off x="5726969" y="4539578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0.5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0.7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pSp>
        <p:nvGrpSpPr>
          <p:cNvPr id="132" name="Group 131">
            <a:extLst>
              <a:ext uri="{FF2B5EF4-FFF2-40B4-BE49-F238E27FC236}">
                <a16:creationId xmlns:a16="http://schemas.microsoft.com/office/drawing/2014/main" id="{AB656D60-5641-DEF4-6652-80985F8727E9}"/>
              </a:ext>
            </a:extLst>
          </p:cNvPr>
          <p:cNvGrpSpPr/>
          <p:nvPr/>
        </p:nvGrpSpPr>
        <p:grpSpPr>
          <a:xfrm>
            <a:off x="5233675" y="5093246"/>
            <a:ext cx="1726529" cy="560190"/>
            <a:chOff x="6086500" y="4337882"/>
            <a:chExt cx="1726529" cy="560190"/>
          </a:xfrm>
        </p:grpSpPr>
        <p:sp>
          <p:nvSpPr>
            <p:cNvPr id="133" name="Oval 132">
              <a:extLst>
                <a:ext uri="{FF2B5EF4-FFF2-40B4-BE49-F238E27FC236}">
                  <a16:creationId xmlns:a16="http://schemas.microsoft.com/office/drawing/2014/main" id="{B16B0F65-3117-5F5B-191D-399A4EA3D11B}"/>
                </a:ext>
              </a:extLst>
            </p:cNvPr>
            <p:cNvSpPr/>
            <p:nvPr/>
          </p:nvSpPr>
          <p:spPr>
            <a:xfrm>
              <a:off x="6086500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4" name="Oval 133">
              <a:extLst>
                <a:ext uri="{FF2B5EF4-FFF2-40B4-BE49-F238E27FC236}">
                  <a16:creationId xmlns:a16="http://schemas.microsoft.com/office/drawing/2014/main" id="{5E999F48-8F4C-1812-34E5-02B6BAB03CD8}"/>
                </a:ext>
              </a:extLst>
            </p:cNvPr>
            <p:cNvSpPr/>
            <p:nvPr/>
          </p:nvSpPr>
          <p:spPr>
            <a:xfrm>
              <a:off x="7073088" y="4651424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5" name="Oval 134">
              <a:extLst>
                <a:ext uri="{FF2B5EF4-FFF2-40B4-BE49-F238E27FC236}">
                  <a16:creationId xmlns:a16="http://schemas.microsoft.com/office/drawing/2014/main" id="{A6533F9E-3D31-6C42-B9D6-7658C825E697}"/>
                </a:ext>
              </a:extLst>
            </p:cNvPr>
            <p:cNvSpPr/>
            <p:nvPr/>
          </p:nvSpPr>
          <p:spPr>
            <a:xfrm>
              <a:off x="6579794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6" name="Oval 135">
              <a:extLst>
                <a:ext uri="{FF2B5EF4-FFF2-40B4-BE49-F238E27FC236}">
                  <a16:creationId xmlns:a16="http://schemas.microsoft.com/office/drawing/2014/main" id="{67D4EA2A-75EA-7D61-3529-72B9C2D58DE8}"/>
                </a:ext>
              </a:extLst>
            </p:cNvPr>
            <p:cNvSpPr/>
            <p:nvPr/>
          </p:nvSpPr>
          <p:spPr>
            <a:xfrm>
              <a:off x="7073088" y="4337882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7" name="Oval 136">
              <a:extLst>
                <a:ext uri="{FF2B5EF4-FFF2-40B4-BE49-F238E27FC236}">
                  <a16:creationId xmlns:a16="http://schemas.microsoft.com/office/drawing/2014/main" id="{BFCC59F1-4A90-EE2F-1A94-23D5698CCC67}"/>
                </a:ext>
              </a:extLst>
            </p:cNvPr>
            <p:cNvSpPr/>
            <p:nvPr/>
          </p:nvSpPr>
          <p:spPr>
            <a:xfrm>
              <a:off x="6579794" y="4337883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38" name="Straight Connector 137">
              <a:extLst>
                <a:ext uri="{FF2B5EF4-FFF2-40B4-BE49-F238E27FC236}">
                  <a16:creationId xmlns:a16="http://schemas.microsoft.com/office/drawing/2014/main" id="{7A26021F-9601-8B29-063B-E3AB29EB35F8}"/>
                </a:ext>
              </a:extLst>
            </p:cNvPr>
            <p:cNvCxnSpPr>
              <a:cxnSpLocks/>
              <a:stCxn id="133" idx="7"/>
              <a:endCxn id="137" idx="4"/>
            </p:cNvCxnSpPr>
            <p:nvPr/>
          </p:nvCxnSpPr>
          <p:spPr>
            <a:xfrm flipV="1">
              <a:off x="6297026" y="4584530"/>
              <a:ext cx="406092" cy="1030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9" name="Straight Connector 138">
              <a:extLst>
                <a:ext uri="{FF2B5EF4-FFF2-40B4-BE49-F238E27FC236}">
                  <a16:creationId xmlns:a16="http://schemas.microsoft.com/office/drawing/2014/main" id="{9D743FBA-59CA-0A9F-E959-A53430C113E9}"/>
                </a:ext>
              </a:extLst>
            </p:cNvPr>
            <p:cNvCxnSpPr>
              <a:cxnSpLocks/>
              <a:stCxn id="133" idx="7"/>
              <a:endCxn id="136" idx="4"/>
            </p:cNvCxnSpPr>
            <p:nvPr/>
          </p:nvCxnSpPr>
          <p:spPr>
            <a:xfrm flipV="1">
              <a:off x="6297026" y="4584529"/>
              <a:ext cx="899386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0" name="Straight Connector 139">
              <a:extLst>
                <a:ext uri="{FF2B5EF4-FFF2-40B4-BE49-F238E27FC236}">
                  <a16:creationId xmlns:a16="http://schemas.microsoft.com/office/drawing/2014/main" id="{D2A8921C-1466-D2DE-7999-1D57BFEB2C9E}"/>
                </a:ext>
              </a:extLst>
            </p:cNvPr>
            <p:cNvCxnSpPr>
              <a:cxnSpLocks/>
              <a:stCxn id="134" idx="1"/>
              <a:endCxn id="137" idx="4"/>
            </p:cNvCxnSpPr>
            <p:nvPr/>
          </p:nvCxnSpPr>
          <p:spPr>
            <a:xfrm flipH="1" flipV="1">
              <a:off x="6703118" y="4584530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1" name="Straight Connector 140">
              <a:extLst>
                <a:ext uri="{FF2B5EF4-FFF2-40B4-BE49-F238E27FC236}">
                  <a16:creationId xmlns:a16="http://schemas.microsoft.com/office/drawing/2014/main" id="{CD20B597-C1D8-49AA-5878-8B8290AB4332}"/>
                </a:ext>
              </a:extLst>
            </p:cNvPr>
            <p:cNvCxnSpPr>
              <a:cxnSpLocks/>
              <a:stCxn id="134" idx="0"/>
              <a:endCxn id="136" idx="4"/>
            </p:cNvCxnSpPr>
            <p:nvPr/>
          </p:nvCxnSpPr>
          <p:spPr>
            <a:xfrm flipV="1">
              <a:off x="7196412" y="4584529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2" name="Straight Connector 141">
              <a:extLst>
                <a:ext uri="{FF2B5EF4-FFF2-40B4-BE49-F238E27FC236}">
                  <a16:creationId xmlns:a16="http://schemas.microsoft.com/office/drawing/2014/main" id="{2CAEA604-DE61-CA03-BC25-625C1CA29F89}"/>
                </a:ext>
              </a:extLst>
            </p:cNvPr>
            <p:cNvCxnSpPr>
              <a:cxnSpLocks/>
              <a:stCxn id="137" idx="4"/>
              <a:endCxn id="135" idx="0"/>
            </p:cNvCxnSpPr>
            <p:nvPr/>
          </p:nvCxnSpPr>
          <p:spPr>
            <a:xfrm>
              <a:off x="6703118" y="4584530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3" name="Straight Connector 142">
              <a:extLst>
                <a:ext uri="{FF2B5EF4-FFF2-40B4-BE49-F238E27FC236}">
                  <a16:creationId xmlns:a16="http://schemas.microsoft.com/office/drawing/2014/main" id="{6937EE51-E522-3E35-B6E7-F271A56A518A}"/>
                </a:ext>
              </a:extLst>
            </p:cNvPr>
            <p:cNvCxnSpPr>
              <a:cxnSpLocks/>
              <a:stCxn id="135" idx="7"/>
              <a:endCxn id="136" idx="4"/>
            </p:cNvCxnSpPr>
            <p:nvPr/>
          </p:nvCxnSpPr>
          <p:spPr>
            <a:xfrm flipV="1">
              <a:off x="6790320" y="4584529"/>
              <a:ext cx="406092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4" name="Oval 143">
              <a:extLst>
                <a:ext uri="{FF2B5EF4-FFF2-40B4-BE49-F238E27FC236}">
                  <a16:creationId xmlns:a16="http://schemas.microsoft.com/office/drawing/2014/main" id="{D7EE10C0-A1AA-0E42-64C3-198DB4D6BE99}"/>
                </a:ext>
              </a:extLst>
            </p:cNvPr>
            <p:cNvSpPr/>
            <p:nvPr/>
          </p:nvSpPr>
          <p:spPr>
            <a:xfrm>
              <a:off x="7566382" y="4651423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45" name="Straight Connector 144">
              <a:extLst>
                <a:ext uri="{FF2B5EF4-FFF2-40B4-BE49-F238E27FC236}">
                  <a16:creationId xmlns:a16="http://schemas.microsoft.com/office/drawing/2014/main" id="{C01B0FCE-DAED-DD19-1461-A7A73279EE12}"/>
                </a:ext>
              </a:extLst>
            </p:cNvPr>
            <p:cNvCxnSpPr>
              <a:cxnSpLocks/>
              <a:stCxn id="144" idx="1"/>
              <a:endCxn id="136" idx="4"/>
            </p:cNvCxnSpPr>
            <p:nvPr/>
          </p:nvCxnSpPr>
          <p:spPr>
            <a:xfrm flipH="1" flipV="1">
              <a:off x="7196412" y="4584529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6" name="Straight Connector 145">
              <a:extLst>
                <a:ext uri="{FF2B5EF4-FFF2-40B4-BE49-F238E27FC236}">
                  <a16:creationId xmlns:a16="http://schemas.microsoft.com/office/drawing/2014/main" id="{89915E65-14AA-0098-A891-C68E9B5DD76F}"/>
                </a:ext>
              </a:extLst>
            </p:cNvPr>
            <p:cNvCxnSpPr>
              <a:cxnSpLocks/>
              <a:stCxn id="144" idx="1"/>
              <a:endCxn id="137" idx="4"/>
            </p:cNvCxnSpPr>
            <p:nvPr/>
          </p:nvCxnSpPr>
          <p:spPr>
            <a:xfrm flipH="1" flipV="1">
              <a:off x="6703118" y="4584530"/>
              <a:ext cx="899385" cy="10301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47" name="Table 146">
            <a:extLst>
              <a:ext uri="{FF2B5EF4-FFF2-40B4-BE49-F238E27FC236}">
                <a16:creationId xmlns:a16="http://schemas.microsoft.com/office/drawing/2014/main" id="{893375EB-C999-A94B-F114-0175979DAB32}"/>
              </a:ext>
            </a:extLst>
          </p:cNvPr>
          <p:cNvGraphicFramePr>
            <a:graphicFrameLocks noGrp="1"/>
          </p:cNvGraphicFramePr>
          <p:nvPr/>
        </p:nvGraphicFramePr>
        <p:xfrm>
          <a:off x="5233674" y="5903732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0.1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0.4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aphicFrame>
        <p:nvGraphicFramePr>
          <p:cNvPr id="149" name="Table 148">
            <a:extLst>
              <a:ext uri="{FF2B5EF4-FFF2-40B4-BE49-F238E27FC236}">
                <a16:creationId xmlns:a16="http://schemas.microsoft.com/office/drawing/2014/main" id="{1EBE71C4-CA21-C767-872B-ECC94B783ACC}"/>
              </a:ext>
            </a:extLst>
          </p:cNvPr>
          <p:cNvGraphicFramePr>
            <a:graphicFrameLocks noGrp="1"/>
          </p:cNvGraphicFramePr>
          <p:nvPr/>
        </p:nvGraphicFramePr>
        <p:xfrm>
          <a:off x="8312652" y="4541815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0.2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0.8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pSp>
        <p:nvGrpSpPr>
          <p:cNvPr id="150" name="Group 149">
            <a:extLst>
              <a:ext uri="{FF2B5EF4-FFF2-40B4-BE49-F238E27FC236}">
                <a16:creationId xmlns:a16="http://schemas.microsoft.com/office/drawing/2014/main" id="{5677B00E-CD36-FF2E-C85E-3E37412CDC91}"/>
              </a:ext>
            </a:extLst>
          </p:cNvPr>
          <p:cNvGrpSpPr/>
          <p:nvPr/>
        </p:nvGrpSpPr>
        <p:grpSpPr>
          <a:xfrm>
            <a:off x="7819358" y="5095483"/>
            <a:ext cx="1726529" cy="560190"/>
            <a:chOff x="6086500" y="4337882"/>
            <a:chExt cx="1726529" cy="560190"/>
          </a:xfrm>
        </p:grpSpPr>
        <p:sp>
          <p:nvSpPr>
            <p:cNvPr id="151" name="Oval 150">
              <a:extLst>
                <a:ext uri="{FF2B5EF4-FFF2-40B4-BE49-F238E27FC236}">
                  <a16:creationId xmlns:a16="http://schemas.microsoft.com/office/drawing/2014/main" id="{D63B47E2-6705-622E-52B8-802CB7C41C9C}"/>
                </a:ext>
              </a:extLst>
            </p:cNvPr>
            <p:cNvSpPr/>
            <p:nvPr/>
          </p:nvSpPr>
          <p:spPr>
            <a:xfrm>
              <a:off x="6086500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F01AFC6F-2940-05CC-2E72-9D7CE62268FE}"/>
                </a:ext>
              </a:extLst>
            </p:cNvPr>
            <p:cNvSpPr/>
            <p:nvPr/>
          </p:nvSpPr>
          <p:spPr>
            <a:xfrm>
              <a:off x="7073088" y="4651424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3" name="Oval 152">
              <a:extLst>
                <a:ext uri="{FF2B5EF4-FFF2-40B4-BE49-F238E27FC236}">
                  <a16:creationId xmlns:a16="http://schemas.microsoft.com/office/drawing/2014/main" id="{270C81D4-13B5-B76C-0A6A-0FF583451337}"/>
                </a:ext>
              </a:extLst>
            </p:cNvPr>
            <p:cNvSpPr/>
            <p:nvPr/>
          </p:nvSpPr>
          <p:spPr>
            <a:xfrm>
              <a:off x="6579794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4" name="Oval 153">
              <a:extLst>
                <a:ext uri="{FF2B5EF4-FFF2-40B4-BE49-F238E27FC236}">
                  <a16:creationId xmlns:a16="http://schemas.microsoft.com/office/drawing/2014/main" id="{9D6CE6C5-9F7C-04FA-7524-DC1F1B10B27C}"/>
                </a:ext>
              </a:extLst>
            </p:cNvPr>
            <p:cNvSpPr/>
            <p:nvPr/>
          </p:nvSpPr>
          <p:spPr>
            <a:xfrm>
              <a:off x="7073088" y="4337882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55" name="Oval 154">
              <a:extLst>
                <a:ext uri="{FF2B5EF4-FFF2-40B4-BE49-F238E27FC236}">
                  <a16:creationId xmlns:a16="http://schemas.microsoft.com/office/drawing/2014/main" id="{2A8234E6-7486-327D-0927-73272026395F}"/>
                </a:ext>
              </a:extLst>
            </p:cNvPr>
            <p:cNvSpPr/>
            <p:nvPr/>
          </p:nvSpPr>
          <p:spPr>
            <a:xfrm>
              <a:off x="6579794" y="4337883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56" name="Straight Connector 155">
              <a:extLst>
                <a:ext uri="{FF2B5EF4-FFF2-40B4-BE49-F238E27FC236}">
                  <a16:creationId xmlns:a16="http://schemas.microsoft.com/office/drawing/2014/main" id="{4C148F99-3F93-5EBE-6F05-46B4B5BA4D1E}"/>
                </a:ext>
              </a:extLst>
            </p:cNvPr>
            <p:cNvCxnSpPr>
              <a:cxnSpLocks/>
              <a:stCxn id="151" idx="7"/>
              <a:endCxn id="155" idx="4"/>
            </p:cNvCxnSpPr>
            <p:nvPr/>
          </p:nvCxnSpPr>
          <p:spPr>
            <a:xfrm flipV="1">
              <a:off x="6297026" y="4584530"/>
              <a:ext cx="406092" cy="1030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Straight Connector 156">
              <a:extLst>
                <a:ext uri="{FF2B5EF4-FFF2-40B4-BE49-F238E27FC236}">
                  <a16:creationId xmlns:a16="http://schemas.microsoft.com/office/drawing/2014/main" id="{CAA904F8-3659-247D-EA16-FF5628EDC400}"/>
                </a:ext>
              </a:extLst>
            </p:cNvPr>
            <p:cNvCxnSpPr>
              <a:cxnSpLocks/>
              <a:stCxn id="151" idx="7"/>
              <a:endCxn id="154" idx="4"/>
            </p:cNvCxnSpPr>
            <p:nvPr/>
          </p:nvCxnSpPr>
          <p:spPr>
            <a:xfrm flipV="1">
              <a:off x="6297026" y="4584529"/>
              <a:ext cx="899386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Straight Connector 157">
              <a:extLst>
                <a:ext uri="{FF2B5EF4-FFF2-40B4-BE49-F238E27FC236}">
                  <a16:creationId xmlns:a16="http://schemas.microsoft.com/office/drawing/2014/main" id="{AF4929E2-9FBF-04BD-E7CA-2249D2CCC945}"/>
                </a:ext>
              </a:extLst>
            </p:cNvPr>
            <p:cNvCxnSpPr>
              <a:cxnSpLocks/>
              <a:stCxn id="152" idx="1"/>
              <a:endCxn id="155" idx="4"/>
            </p:cNvCxnSpPr>
            <p:nvPr/>
          </p:nvCxnSpPr>
          <p:spPr>
            <a:xfrm flipH="1" flipV="1">
              <a:off x="6703118" y="4584530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Straight Connector 158">
              <a:extLst>
                <a:ext uri="{FF2B5EF4-FFF2-40B4-BE49-F238E27FC236}">
                  <a16:creationId xmlns:a16="http://schemas.microsoft.com/office/drawing/2014/main" id="{FC489713-8B55-99C1-BFF1-CEC335F840F0}"/>
                </a:ext>
              </a:extLst>
            </p:cNvPr>
            <p:cNvCxnSpPr>
              <a:cxnSpLocks/>
              <a:stCxn id="152" idx="0"/>
              <a:endCxn id="154" idx="4"/>
            </p:cNvCxnSpPr>
            <p:nvPr/>
          </p:nvCxnSpPr>
          <p:spPr>
            <a:xfrm flipV="1">
              <a:off x="7196412" y="4584529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Straight Connector 159">
              <a:extLst>
                <a:ext uri="{FF2B5EF4-FFF2-40B4-BE49-F238E27FC236}">
                  <a16:creationId xmlns:a16="http://schemas.microsoft.com/office/drawing/2014/main" id="{91714B64-91B8-0CCC-03A3-928A1D84E061}"/>
                </a:ext>
              </a:extLst>
            </p:cNvPr>
            <p:cNvCxnSpPr>
              <a:cxnSpLocks/>
              <a:stCxn id="155" idx="4"/>
              <a:endCxn id="153" idx="0"/>
            </p:cNvCxnSpPr>
            <p:nvPr/>
          </p:nvCxnSpPr>
          <p:spPr>
            <a:xfrm>
              <a:off x="6703118" y="4584530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Straight Connector 160">
              <a:extLst>
                <a:ext uri="{FF2B5EF4-FFF2-40B4-BE49-F238E27FC236}">
                  <a16:creationId xmlns:a16="http://schemas.microsoft.com/office/drawing/2014/main" id="{84D80C3E-CCB1-88FE-659C-CB4C127ACC17}"/>
                </a:ext>
              </a:extLst>
            </p:cNvPr>
            <p:cNvCxnSpPr>
              <a:cxnSpLocks/>
              <a:stCxn id="153" idx="7"/>
              <a:endCxn id="154" idx="4"/>
            </p:cNvCxnSpPr>
            <p:nvPr/>
          </p:nvCxnSpPr>
          <p:spPr>
            <a:xfrm flipV="1">
              <a:off x="6790320" y="4584529"/>
              <a:ext cx="406092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2" name="Oval 161">
              <a:extLst>
                <a:ext uri="{FF2B5EF4-FFF2-40B4-BE49-F238E27FC236}">
                  <a16:creationId xmlns:a16="http://schemas.microsoft.com/office/drawing/2014/main" id="{5D181CAC-8EDF-08A2-040B-86227D8AB8FF}"/>
                </a:ext>
              </a:extLst>
            </p:cNvPr>
            <p:cNvSpPr/>
            <p:nvPr/>
          </p:nvSpPr>
          <p:spPr>
            <a:xfrm>
              <a:off x="7566382" y="4651423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63" name="Straight Connector 162">
              <a:extLst>
                <a:ext uri="{FF2B5EF4-FFF2-40B4-BE49-F238E27FC236}">
                  <a16:creationId xmlns:a16="http://schemas.microsoft.com/office/drawing/2014/main" id="{6FFBCC80-03FF-9725-97AA-9C68EFE3E324}"/>
                </a:ext>
              </a:extLst>
            </p:cNvPr>
            <p:cNvCxnSpPr>
              <a:cxnSpLocks/>
              <a:stCxn id="162" idx="1"/>
              <a:endCxn id="154" idx="4"/>
            </p:cNvCxnSpPr>
            <p:nvPr/>
          </p:nvCxnSpPr>
          <p:spPr>
            <a:xfrm flipH="1" flipV="1">
              <a:off x="7196412" y="4584529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Straight Connector 163">
              <a:extLst>
                <a:ext uri="{FF2B5EF4-FFF2-40B4-BE49-F238E27FC236}">
                  <a16:creationId xmlns:a16="http://schemas.microsoft.com/office/drawing/2014/main" id="{D59D6849-BC22-B875-EB0D-97498ED43F4E}"/>
                </a:ext>
              </a:extLst>
            </p:cNvPr>
            <p:cNvCxnSpPr>
              <a:cxnSpLocks/>
              <a:stCxn id="162" idx="1"/>
              <a:endCxn id="155" idx="4"/>
            </p:cNvCxnSpPr>
            <p:nvPr/>
          </p:nvCxnSpPr>
          <p:spPr>
            <a:xfrm flipH="1" flipV="1">
              <a:off x="6703118" y="4584530"/>
              <a:ext cx="899385" cy="10301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65" name="Table 164">
            <a:extLst>
              <a:ext uri="{FF2B5EF4-FFF2-40B4-BE49-F238E27FC236}">
                <a16:creationId xmlns:a16="http://schemas.microsoft.com/office/drawing/2014/main" id="{AE42908B-52EE-B2A5-94F1-91EEA26B9B6A}"/>
              </a:ext>
            </a:extLst>
          </p:cNvPr>
          <p:cNvGraphicFramePr>
            <a:graphicFrameLocks noGrp="1"/>
          </p:cNvGraphicFramePr>
          <p:nvPr/>
        </p:nvGraphicFramePr>
        <p:xfrm>
          <a:off x="7819357" y="5905969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0.5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0.7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aphicFrame>
        <p:nvGraphicFramePr>
          <p:cNvPr id="167" name="Table 166">
            <a:extLst>
              <a:ext uri="{FF2B5EF4-FFF2-40B4-BE49-F238E27FC236}">
                <a16:creationId xmlns:a16="http://schemas.microsoft.com/office/drawing/2014/main" id="{71E3E398-8A8F-0D08-16EA-7B6C5843DD05}"/>
              </a:ext>
            </a:extLst>
          </p:cNvPr>
          <p:cNvGraphicFramePr>
            <a:graphicFrameLocks noGrp="1"/>
          </p:cNvGraphicFramePr>
          <p:nvPr/>
        </p:nvGraphicFramePr>
        <p:xfrm>
          <a:off x="10893443" y="4539576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0.3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0.4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grpSp>
        <p:nvGrpSpPr>
          <p:cNvPr id="168" name="Group 167">
            <a:extLst>
              <a:ext uri="{FF2B5EF4-FFF2-40B4-BE49-F238E27FC236}">
                <a16:creationId xmlns:a16="http://schemas.microsoft.com/office/drawing/2014/main" id="{175B0C2B-21B4-F7EF-8AEC-2E2CDF63891E}"/>
              </a:ext>
            </a:extLst>
          </p:cNvPr>
          <p:cNvGrpSpPr/>
          <p:nvPr/>
        </p:nvGrpSpPr>
        <p:grpSpPr>
          <a:xfrm>
            <a:off x="10400149" y="5093244"/>
            <a:ext cx="1726529" cy="560190"/>
            <a:chOff x="6086500" y="4337882"/>
            <a:chExt cx="1726529" cy="560190"/>
          </a:xfrm>
        </p:grpSpPr>
        <p:sp>
          <p:nvSpPr>
            <p:cNvPr id="169" name="Oval 168">
              <a:extLst>
                <a:ext uri="{FF2B5EF4-FFF2-40B4-BE49-F238E27FC236}">
                  <a16:creationId xmlns:a16="http://schemas.microsoft.com/office/drawing/2014/main" id="{60ABE183-9703-2BEA-3DD8-DFE8B452627E}"/>
                </a:ext>
              </a:extLst>
            </p:cNvPr>
            <p:cNvSpPr/>
            <p:nvPr/>
          </p:nvSpPr>
          <p:spPr>
            <a:xfrm>
              <a:off x="6086500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0" name="Oval 169">
              <a:extLst>
                <a:ext uri="{FF2B5EF4-FFF2-40B4-BE49-F238E27FC236}">
                  <a16:creationId xmlns:a16="http://schemas.microsoft.com/office/drawing/2014/main" id="{0123AF5C-8D88-7EDC-59A0-41ABA8553133}"/>
                </a:ext>
              </a:extLst>
            </p:cNvPr>
            <p:cNvSpPr/>
            <p:nvPr/>
          </p:nvSpPr>
          <p:spPr>
            <a:xfrm>
              <a:off x="7073088" y="4651424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1" name="Oval 170">
              <a:extLst>
                <a:ext uri="{FF2B5EF4-FFF2-40B4-BE49-F238E27FC236}">
                  <a16:creationId xmlns:a16="http://schemas.microsoft.com/office/drawing/2014/main" id="{3AAA4C32-48DB-3670-A993-CD21BD80A233}"/>
                </a:ext>
              </a:extLst>
            </p:cNvPr>
            <p:cNvSpPr/>
            <p:nvPr/>
          </p:nvSpPr>
          <p:spPr>
            <a:xfrm>
              <a:off x="6579794" y="4651425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2" name="Oval 171">
              <a:extLst>
                <a:ext uri="{FF2B5EF4-FFF2-40B4-BE49-F238E27FC236}">
                  <a16:creationId xmlns:a16="http://schemas.microsoft.com/office/drawing/2014/main" id="{306B99AA-FF79-6F38-4B2B-C5802C5C3C0D}"/>
                </a:ext>
              </a:extLst>
            </p:cNvPr>
            <p:cNvSpPr/>
            <p:nvPr/>
          </p:nvSpPr>
          <p:spPr>
            <a:xfrm>
              <a:off x="7073088" y="4337882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73" name="Oval 172">
              <a:extLst>
                <a:ext uri="{FF2B5EF4-FFF2-40B4-BE49-F238E27FC236}">
                  <a16:creationId xmlns:a16="http://schemas.microsoft.com/office/drawing/2014/main" id="{843A2BDC-05EC-7198-3792-FA4C93A19904}"/>
                </a:ext>
              </a:extLst>
            </p:cNvPr>
            <p:cNvSpPr/>
            <p:nvPr/>
          </p:nvSpPr>
          <p:spPr>
            <a:xfrm>
              <a:off x="6579794" y="4337883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74" name="Straight Connector 173">
              <a:extLst>
                <a:ext uri="{FF2B5EF4-FFF2-40B4-BE49-F238E27FC236}">
                  <a16:creationId xmlns:a16="http://schemas.microsoft.com/office/drawing/2014/main" id="{DB3691E4-3F07-13F6-80ED-3C75C7BC6433}"/>
                </a:ext>
              </a:extLst>
            </p:cNvPr>
            <p:cNvCxnSpPr>
              <a:cxnSpLocks/>
              <a:stCxn id="169" idx="7"/>
              <a:endCxn id="173" idx="4"/>
            </p:cNvCxnSpPr>
            <p:nvPr/>
          </p:nvCxnSpPr>
          <p:spPr>
            <a:xfrm flipV="1">
              <a:off x="6297026" y="4584530"/>
              <a:ext cx="406092" cy="103016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Straight Connector 174">
              <a:extLst>
                <a:ext uri="{FF2B5EF4-FFF2-40B4-BE49-F238E27FC236}">
                  <a16:creationId xmlns:a16="http://schemas.microsoft.com/office/drawing/2014/main" id="{A378BD44-078E-DDDF-6F22-58A4DCE23FD1}"/>
                </a:ext>
              </a:extLst>
            </p:cNvPr>
            <p:cNvCxnSpPr>
              <a:cxnSpLocks/>
              <a:stCxn id="169" idx="7"/>
              <a:endCxn id="172" idx="4"/>
            </p:cNvCxnSpPr>
            <p:nvPr/>
          </p:nvCxnSpPr>
          <p:spPr>
            <a:xfrm flipV="1">
              <a:off x="6297026" y="4584529"/>
              <a:ext cx="899386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Straight Connector 175">
              <a:extLst>
                <a:ext uri="{FF2B5EF4-FFF2-40B4-BE49-F238E27FC236}">
                  <a16:creationId xmlns:a16="http://schemas.microsoft.com/office/drawing/2014/main" id="{B4C615F4-0CB1-68D7-BC26-76DD793EAC4C}"/>
                </a:ext>
              </a:extLst>
            </p:cNvPr>
            <p:cNvCxnSpPr>
              <a:cxnSpLocks/>
              <a:stCxn id="170" idx="1"/>
              <a:endCxn id="173" idx="4"/>
            </p:cNvCxnSpPr>
            <p:nvPr/>
          </p:nvCxnSpPr>
          <p:spPr>
            <a:xfrm flipH="1" flipV="1">
              <a:off x="6703118" y="4584530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Straight Connector 176">
              <a:extLst>
                <a:ext uri="{FF2B5EF4-FFF2-40B4-BE49-F238E27FC236}">
                  <a16:creationId xmlns:a16="http://schemas.microsoft.com/office/drawing/2014/main" id="{7B3DD08E-4718-66A3-A83A-1390E3A59974}"/>
                </a:ext>
              </a:extLst>
            </p:cNvPr>
            <p:cNvCxnSpPr>
              <a:cxnSpLocks/>
              <a:stCxn id="170" idx="0"/>
              <a:endCxn id="172" idx="4"/>
            </p:cNvCxnSpPr>
            <p:nvPr/>
          </p:nvCxnSpPr>
          <p:spPr>
            <a:xfrm flipV="1">
              <a:off x="7196412" y="4584529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Straight Connector 177">
              <a:extLst>
                <a:ext uri="{FF2B5EF4-FFF2-40B4-BE49-F238E27FC236}">
                  <a16:creationId xmlns:a16="http://schemas.microsoft.com/office/drawing/2014/main" id="{86015D8C-42A2-331C-5C0E-DF0F1480A9EC}"/>
                </a:ext>
              </a:extLst>
            </p:cNvPr>
            <p:cNvCxnSpPr>
              <a:cxnSpLocks/>
              <a:stCxn id="173" idx="4"/>
              <a:endCxn id="171" idx="0"/>
            </p:cNvCxnSpPr>
            <p:nvPr/>
          </p:nvCxnSpPr>
          <p:spPr>
            <a:xfrm>
              <a:off x="6703118" y="4584530"/>
              <a:ext cx="0" cy="6689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9" name="Straight Connector 178">
              <a:extLst>
                <a:ext uri="{FF2B5EF4-FFF2-40B4-BE49-F238E27FC236}">
                  <a16:creationId xmlns:a16="http://schemas.microsoft.com/office/drawing/2014/main" id="{A1F5D510-7CDD-1FFF-39DC-D2246F713DAE}"/>
                </a:ext>
              </a:extLst>
            </p:cNvPr>
            <p:cNvCxnSpPr>
              <a:cxnSpLocks/>
              <a:stCxn id="171" idx="7"/>
              <a:endCxn id="172" idx="4"/>
            </p:cNvCxnSpPr>
            <p:nvPr/>
          </p:nvCxnSpPr>
          <p:spPr>
            <a:xfrm flipV="1">
              <a:off x="6790320" y="4584529"/>
              <a:ext cx="406092" cy="103017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0" name="Oval 179">
              <a:extLst>
                <a:ext uri="{FF2B5EF4-FFF2-40B4-BE49-F238E27FC236}">
                  <a16:creationId xmlns:a16="http://schemas.microsoft.com/office/drawing/2014/main" id="{17672901-26C7-8D0D-D1A8-EA806553ED7C}"/>
                </a:ext>
              </a:extLst>
            </p:cNvPr>
            <p:cNvSpPr/>
            <p:nvPr/>
          </p:nvSpPr>
          <p:spPr>
            <a:xfrm>
              <a:off x="7566382" y="4651423"/>
              <a:ext cx="246647" cy="246647"/>
            </a:xfrm>
            <a:prstGeom prst="ellipse">
              <a:avLst/>
            </a:prstGeom>
            <a:solidFill>
              <a:srgbClr val="4472C4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dirty="0"/>
            </a:p>
          </p:txBody>
        </p:sp>
        <p:cxnSp>
          <p:nvCxnSpPr>
            <p:cNvPr id="181" name="Straight Connector 180">
              <a:extLst>
                <a:ext uri="{FF2B5EF4-FFF2-40B4-BE49-F238E27FC236}">
                  <a16:creationId xmlns:a16="http://schemas.microsoft.com/office/drawing/2014/main" id="{4D305277-3DE6-1172-C54E-2A198E1F9707}"/>
                </a:ext>
              </a:extLst>
            </p:cNvPr>
            <p:cNvCxnSpPr>
              <a:cxnSpLocks/>
              <a:stCxn id="180" idx="1"/>
              <a:endCxn id="172" idx="4"/>
            </p:cNvCxnSpPr>
            <p:nvPr/>
          </p:nvCxnSpPr>
          <p:spPr>
            <a:xfrm flipH="1" flipV="1">
              <a:off x="7196412" y="4584529"/>
              <a:ext cx="406091" cy="103015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2" name="Straight Connector 181">
              <a:extLst>
                <a:ext uri="{FF2B5EF4-FFF2-40B4-BE49-F238E27FC236}">
                  <a16:creationId xmlns:a16="http://schemas.microsoft.com/office/drawing/2014/main" id="{630E86F8-1703-2567-7C61-D55D4768999F}"/>
                </a:ext>
              </a:extLst>
            </p:cNvPr>
            <p:cNvCxnSpPr>
              <a:cxnSpLocks/>
              <a:stCxn id="180" idx="1"/>
              <a:endCxn id="173" idx="4"/>
            </p:cNvCxnSpPr>
            <p:nvPr/>
          </p:nvCxnSpPr>
          <p:spPr>
            <a:xfrm flipH="1" flipV="1">
              <a:off x="6703118" y="4584530"/>
              <a:ext cx="899385" cy="103014"/>
            </a:xfrm>
            <a:prstGeom prst="line">
              <a:avLst/>
            </a:prstGeom>
            <a:ln w="19050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aphicFrame>
        <p:nvGraphicFramePr>
          <p:cNvPr id="183" name="Table 182">
            <a:extLst>
              <a:ext uri="{FF2B5EF4-FFF2-40B4-BE49-F238E27FC236}">
                <a16:creationId xmlns:a16="http://schemas.microsoft.com/office/drawing/2014/main" id="{69BBDC8C-3E7F-DC5F-2B17-43453C2B8F75}"/>
              </a:ext>
            </a:extLst>
          </p:cNvPr>
          <p:cNvGraphicFramePr>
            <a:graphicFrameLocks noGrp="1"/>
          </p:cNvGraphicFramePr>
          <p:nvPr/>
        </p:nvGraphicFramePr>
        <p:xfrm>
          <a:off x="10400148" y="5903730"/>
          <a:ext cx="739942" cy="30480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9971">
                  <a:extLst>
                    <a:ext uri="{9D8B030D-6E8A-4147-A177-3AD203B41FA5}">
                      <a16:colId xmlns:a16="http://schemas.microsoft.com/office/drawing/2014/main" val="3718979855"/>
                    </a:ext>
                  </a:extLst>
                </a:gridCol>
                <a:gridCol w="369971">
                  <a:extLst>
                    <a:ext uri="{9D8B030D-6E8A-4147-A177-3AD203B41FA5}">
                      <a16:colId xmlns:a16="http://schemas.microsoft.com/office/drawing/2014/main" val="234887409"/>
                    </a:ext>
                  </a:extLst>
                </a:gridCol>
              </a:tblGrid>
              <a:tr h="301087"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0.2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0" dirty="0"/>
                        <a:t>0.8</a:t>
                      </a:r>
                    </a:p>
                  </a:txBody>
                  <a:tcPr marL="45720" marR="45720" anchor="ctr">
                    <a:lnL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accent5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FAAD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955903"/>
                  </a:ext>
                </a:extLst>
              </a:tr>
            </a:tbl>
          </a:graphicData>
        </a:graphic>
      </p:graphicFrame>
      <p:sp>
        <p:nvSpPr>
          <p:cNvPr id="184" name="Rectangle: Rounded Corners 183">
            <a:extLst>
              <a:ext uri="{FF2B5EF4-FFF2-40B4-BE49-F238E27FC236}">
                <a16:creationId xmlns:a16="http://schemas.microsoft.com/office/drawing/2014/main" id="{AB53E293-98AA-23E9-C7BB-B56CE29A8A03}"/>
              </a:ext>
            </a:extLst>
          </p:cNvPr>
          <p:cNvSpPr/>
          <p:nvPr/>
        </p:nvSpPr>
        <p:spPr>
          <a:xfrm>
            <a:off x="10898336" y="3180669"/>
            <a:ext cx="735049" cy="301087"/>
          </a:xfrm>
          <a:prstGeom prst="roundRect">
            <a:avLst>
              <a:gd name="adj" fmla="val 23429"/>
            </a:avLst>
          </a:prstGeom>
          <a:solidFill>
            <a:schemeClr val="accent6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0" dirty="0">
                <a:latin typeface="+mj-lt"/>
              </a:rPr>
              <a:t>Sell</a:t>
            </a:r>
            <a:endParaRPr lang="en-US" sz="1100" dirty="0"/>
          </a:p>
        </p:txBody>
      </p:sp>
      <p:grpSp>
        <p:nvGrpSpPr>
          <p:cNvPr id="198" name="Group 197">
            <a:extLst>
              <a:ext uri="{FF2B5EF4-FFF2-40B4-BE49-F238E27FC236}">
                <a16:creationId xmlns:a16="http://schemas.microsoft.com/office/drawing/2014/main" id="{6A26E5F6-D24F-962A-6C54-56BDF8C8CA33}"/>
              </a:ext>
            </a:extLst>
          </p:cNvPr>
          <p:cNvGrpSpPr/>
          <p:nvPr/>
        </p:nvGrpSpPr>
        <p:grpSpPr>
          <a:xfrm>
            <a:off x="10893443" y="3734361"/>
            <a:ext cx="739941" cy="560189"/>
            <a:chOff x="9711658" y="3214324"/>
            <a:chExt cx="739941" cy="560189"/>
          </a:xfrm>
        </p:grpSpPr>
        <p:sp>
          <p:nvSpPr>
            <p:cNvPr id="190" name="Oval 189">
              <a:extLst>
                <a:ext uri="{FF2B5EF4-FFF2-40B4-BE49-F238E27FC236}">
                  <a16:creationId xmlns:a16="http://schemas.microsoft.com/office/drawing/2014/main" id="{D3D6640C-B85D-BFDD-B3B7-3B2B7D3D5726}"/>
                </a:ext>
              </a:extLst>
            </p:cNvPr>
            <p:cNvSpPr/>
            <p:nvPr/>
          </p:nvSpPr>
          <p:spPr>
            <a:xfrm>
              <a:off x="9711658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1" name="Oval 190">
              <a:extLst>
                <a:ext uri="{FF2B5EF4-FFF2-40B4-BE49-F238E27FC236}">
                  <a16:creationId xmlns:a16="http://schemas.microsoft.com/office/drawing/2014/main" id="{2DD6A3B0-97CB-6BB1-2076-8F72F8BE1701}"/>
                </a:ext>
              </a:extLst>
            </p:cNvPr>
            <p:cNvSpPr/>
            <p:nvPr/>
          </p:nvSpPr>
          <p:spPr>
            <a:xfrm>
              <a:off x="10204952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2" name="Oval 191">
              <a:extLst>
                <a:ext uri="{FF2B5EF4-FFF2-40B4-BE49-F238E27FC236}">
                  <a16:creationId xmlns:a16="http://schemas.microsoft.com/office/drawing/2014/main" id="{F05E50EE-E1E4-4282-8CD5-244F8B351F27}"/>
                </a:ext>
              </a:extLst>
            </p:cNvPr>
            <p:cNvSpPr/>
            <p:nvPr/>
          </p:nvSpPr>
          <p:spPr>
            <a:xfrm>
              <a:off x="9958305" y="3214324"/>
              <a:ext cx="246647" cy="246647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93" name="Straight Connector 192">
              <a:extLst>
                <a:ext uri="{FF2B5EF4-FFF2-40B4-BE49-F238E27FC236}">
                  <a16:creationId xmlns:a16="http://schemas.microsoft.com/office/drawing/2014/main" id="{2572517B-E050-3941-E13D-F615506EFA09}"/>
                </a:ext>
              </a:extLst>
            </p:cNvPr>
            <p:cNvCxnSpPr>
              <a:cxnSpLocks/>
              <a:stCxn id="190" idx="7"/>
              <a:endCxn id="192" idx="4"/>
            </p:cNvCxnSpPr>
            <p:nvPr/>
          </p:nvCxnSpPr>
          <p:spPr>
            <a:xfrm flipV="1">
              <a:off x="9922184" y="3460971"/>
              <a:ext cx="159445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4" name="Straight Connector 193">
              <a:extLst>
                <a:ext uri="{FF2B5EF4-FFF2-40B4-BE49-F238E27FC236}">
                  <a16:creationId xmlns:a16="http://schemas.microsoft.com/office/drawing/2014/main" id="{7042F777-9D89-D6F5-777D-DABA446D9EA3}"/>
                </a:ext>
              </a:extLst>
            </p:cNvPr>
            <p:cNvCxnSpPr>
              <a:cxnSpLocks/>
              <a:stCxn id="192" idx="4"/>
              <a:endCxn id="191" idx="1"/>
            </p:cNvCxnSpPr>
            <p:nvPr/>
          </p:nvCxnSpPr>
          <p:spPr>
            <a:xfrm>
              <a:off x="10081629" y="3460971"/>
              <a:ext cx="159444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9" name="Arrow: Right 198">
            <a:extLst>
              <a:ext uri="{FF2B5EF4-FFF2-40B4-BE49-F238E27FC236}">
                <a16:creationId xmlns:a16="http://schemas.microsoft.com/office/drawing/2014/main" id="{2A164F6F-F288-C136-5F45-E21C55BFD80E}"/>
              </a:ext>
            </a:extLst>
          </p:cNvPr>
          <p:cNvSpPr/>
          <p:nvPr/>
        </p:nvSpPr>
        <p:spPr>
          <a:xfrm rot="16200000">
            <a:off x="1355119" y="5648507"/>
            <a:ext cx="103015" cy="2466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0" name="Arrow: Right 199">
            <a:extLst>
              <a:ext uri="{FF2B5EF4-FFF2-40B4-BE49-F238E27FC236}">
                <a16:creationId xmlns:a16="http://schemas.microsoft.com/office/drawing/2014/main" id="{81535FBB-FEA9-0CCD-D7CD-916C9AB737C6}"/>
              </a:ext>
            </a:extLst>
          </p:cNvPr>
          <p:cNvSpPr/>
          <p:nvPr/>
        </p:nvSpPr>
        <p:spPr>
          <a:xfrm rot="16200000">
            <a:off x="368531" y="5648507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3" name="Arrow: Right 202">
            <a:extLst>
              <a:ext uri="{FF2B5EF4-FFF2-40B4-BE49-F238E27FC236}">
                <a16:creationId xmlns:a16="http://schemas.microsoft.com/office/drawing/2014/main" id="{C3D7ADCA-F50C-EAA9-F222-B89110FE37B7}"/>
              </a:ext>
            </a:extLst>
          </p:cNvPr>
          <p:cNvSpPr/>
          <p:nvPr/>
        </p:nvSpPr>
        <p:spPr>
          <a:xfrm rot="16200000">
            <a:off x="855909" y="4847773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4" name="Arrow: Right 203">
            <a:extLst>
              <a:ext uri="{FF2B5EF4-FFF2-40B4-BE49-F238E27FC236}">
                <a16:creationId xmlns:a16="http://schemas.microsoft.com/office/drawing/2014/main" id="{72A47995-8BF7-CE1A-C6F8-56FCD008DF96}"/>
              </a:ext>
            </a:extLst>
          </p:cNvPr>
          <p:cNvSpPr/>
          <p:nvPr/>
        </p:nvSpPr>
        <p:spPr>
          <a:xfrm rot="16200000">
            <a:off x="3940804" y="5648507"/>
            <a:ext cx="103015" cy="2466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5" name="Arrow: Right 204">
            <a:extLst>
              <a:ext uri="{FF2B5EF4-FFF2-40B4-BE49-F238E27FC236}">
                <a16:creationId xmlns:a16="http://schemas.microsoft.com/office/drawing/2014/main" id="{DBB719BC-7C69-159D-B885-91CB821A0C70}"/>
              </a:ext>
            </a:extLst>
          </p:cNvPr>
          <p:cNvSpPr/>
          <p:nvPr/>
        </p:nvSpPr>
        <p:spPr>
          <a:xfrm rot="16200000">
            <a:off x="2954216" y="5648507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" name="Arrow: Right 205">
            <a:extLst>
              <a:ext uri="{FF2B5EF4-FFF2-40B4-BE49-F238E27FC236}">
                <a16:creationId xmlns:a16="http://schemas.microsoft.com/office/drawing/2014/main" id="{4E7AC900-E5F5-70EF-F703-9D96714A0366}"/>
              </a:ext>
            </a:extLst>
          </p:cNvPr>
          <p:cNvSpPr/>
          <p:nvPr/>
        </p:nvSpPr>
        <p:spPr>
          <a:xfrm rot="16200000">
            <a:off x="3441594" y="4847773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7" name="Arrow: Right 206">
            <a:extLst>
              <a:ext uri="{FF2B5EF4-FFF2-40B4-BE49-F238E27FC236}">
                <a16:creationId xmlns:a16="http://schemas.microsoft.com/office/drawing/2014/main" id="{1DC30F4A-E4AB-E230-97A1-FA3E7396AEDA}"/>
              </a:ext>
            </a:extLst>
          </p:cNvPr>
          <p:cNvSpPr/>
          <p:nvPr/>
        </p:nvSpPr>
        <p:spPr>
          <a:xfrm rot="16200000">
            <a:off x="6533838" y="5648506"/>
            <a:ext cx="103015" cy="2466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8" name="Arrow: Right 207">
            <a:extLst>
              <a:ext uri="{FF2B5EF4-FFF2-40B4-BE49-F238E27FC236}">
                <a16:creationId xmlns:a16="http://schemas.microsoft.com/office/drawing/2014/main" id="{23275E21-EE81-617B-4113-C41867CB52B0}"/>
              </a:ext>
            </a:extLst>
          </p:cNvPr>
          <p:cNvSpPr/>
          <p:nvPr/>
        </p:nvSpPr>
        <p:spPr>
          <a:xfrm rot="16200000">
            <a:off x="5547250" y="5648506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9" name="Arrow: Right 208">
            <a:extLst>
              <a:ext uri="{FF2B5EF4-FFF2-40B4-BE49-F238E27FC236}">
                <a16:creationId xmlns:a16="http://schemas.microsoft.com/office/drawing/2014/main" id="{D805B388-FFF1-9F71-4BDC-817E5F99A3A4}"/>
              </a:ext>
            </a:extLst>
          </p:cNvPr>
          <p:cNvSpPr/>
          <p:nvPr/>
        </p:nvSpPr>
        <p:spPr>
          <a:xfrm rot="16200000">
            <a:off x="6034628" y="4847772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0" name="Arrow: Right 209">
            <a:extLst>
              <a:ext uri="{FF2B5EF4-FFF2-40B4-BE49-F238E27FC236}">
                <a16:creationId xmlns:a16="http://schemas.microsoft.com/office/drawing/2014/main" id="{565C0764-B26B-E148-6AC0-ED3A7D6FEAED}"/>
              </a:ext>
            </a:extLst>
          </p:cNvPr>
          <p:cNvSpPr/>
          <p:nvPr/>
        </p:nvSpPr>
        <p:spPr>
          <a:xfrm rot="16200000">
            <a:off x="9121992" y="5648506"/>
            <a:ext cx="103015" cy="2466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1" name="Arrow: Right 210">
            <a:extLst>
              <a:ext uri="{FF2B5EF4-FFF2-40B4-BE49-F238E27FC236}">
                <a16:creationId xmlns:a16="http://schemas.microsoft.com/office/drawing/2014/main" id="{641219C1-49FF-537D-2D23-597025B88B4B}"/>
              </a:ext>
            </a:extLst>
          </p:cNvPr>
          <p:cNvSpPr/>
          <p:nvPr/>
        </p:nvSpPr>
        <p:spPr>
          <a:xfrm rot="16200000">
            <a:off x="8135404" y="5648506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2" name="Arrow: Right 211">
            <a:extLst>
              <a:ext uri="{FF2B5EF4-FFF2-40B4-BE49-F238E27FC236}">
                <a16:creationId xmlns:a16="http://schemas.microsoft.com/office/drawing/2014/main" id="{BDCBE870-A92B-C866-9B04-9B44EF94B901}"/>
              </a:ext>
            </a:extLst>
          </p:cNvPr>
          <p:cNvSpPr/>
          <p:nvPr/>
        </p:nvSpPr>
        <p:spPr>
          <a:xfrm rot="16200000">
            <a:off x="8622782" y="4847772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3" name="Arrow: Right 212">
            <a:extLst>
              <a:ext uri="{FF2B5EF4-FFF2-40B4-BE49-F238E27FC236}">
                <a16:creationId xmlns:a16="http://schemas.microsoft.com/office/drawing/2014/main" id="{3339582D-AD80-C973-FAB7-27C661B6A98D}"/>
              </a:ext>
            </a:extLst>
          </p:cNvPr>
          <p:cNvSpPr/>
          <p:nvPr/>
        </p:nvSpPr>
        <p:spPr>
          <a:xfrm rot="16200000">
            <a:off x="11701434" y="5648505"/>
            <a:ext cx="103015" cy="246648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4" name="Arrow: Right 213">
            <a:extLst>
              <a:ext uri="{FF2B5EF4-FFF2-40B4-BE49-F238E27FC236}">
                <a16:creationId xmlns:a16="http://schemas.microsoft.com/office/drawing/2014/main" id="{517C6E1D-2B3A-A90B-5C2B-863BE6C878DB}"/>
              </a:ext>
            </a:extLst>
          </p:cNvPr>
          <p:cNvSpPr/>
          <p:nvPr/>
        </p:nvSpPr>
        <p:spPr>
          <a:xfrm rot="16200000">
            <a:off x="10714846" y="5648505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5" name="Arrow: Right 214">
            <a:extLst>
              <a:ext uri="{FF2B5EF4-FFF2-40B4-BE49-F238E27FC236}">
                <a16:creationId xmlns:a16="http://schemas.microsoft.com/office/drawing/2014/main" id="{0725B292-D5CC-5FCD-B017-F3AB483073EF}"/>
              </a:ext>
            </a:extLst>
          </p:cNvPr>
          <p:cNvSpPr/>
          <p:nvPr/>
        </p:nvSpPr>
        <p:spPr>
          <a:xfrm rot="16200000">
            <a:off x="11202224" y="4847771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6" name="Arrow: Right 215">
            <a:extLst>
              <a:ext uri="{FF2B5EF4-FFF2-40B4-BE49-F238E27FC236}">
                <a16:creationId xmlns:a16="http://schemas.microsoft.com/office/drawing/2014/main" id="{18E446D3-F5CC-2847-46BB-08D42F652F9E}"/>
              </a:ext>
            </a:extLst>
          </p:cNvPr>
          <p:cNvSpPr/>
          <p:nvPr/>
        </p:nvSpPr>
        <p:spPr>
          <a:xfrm rot="16200000">
            <a:off x="11216799" y="4291546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7" name="Arrow: Right 216">
            <a:extLst>
              <a:ext uri="{FF2B5EF4-FFF2-40B4-BE49-F238E27FC236}">
                <a16:creationId xmlns:a16="http://schemas.microsoft.com/office/drawing/2014/main" id="{29BF1B4B-ACD5-887C-E444-B06F90F3B339}"/>
              </a:ext>
            </a:extLst>
          </p:cNvPr>
          <p:cNvSpPr/>
          <p:nvPr/>
        </p:nvSpPr>
        <p:spPr>
          <a:xfrm rot="16200000">
            <a:off x="11219255" y="3491887"/>
            <a:ext cx="103015" cy="246648"/>
          </a:xfrm>
          <a:prstGeom prst="right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cxnSp>
        <p:nvCxnSpPr>
          <p:cNvPr id="219" name="Connector: Elbow 218">
            <a:extLst>
              <a:ext uri="{FF2B5EF4-FFF2-40B4-BE49-F238E27FC236}">
                <a16:creationId xmlns:a16="http://schemas.microsoft.com/office/drawing/2014/main" id="{6EB360E7-74DA-FCF2-DC66-E2CB4C4149E5}"/>
              </a:ext>
            </a:extLst>
          </p:cNvPr>
          <p:cNvCxnSpPr>
            <a:cxnSpLocks/>
            <a:stCxn id="60" idx="3"/>
            <a:endCxn id="129" idx="1"/>
          </p:cNvCxnSpPr>
          <p:nvPr/>
        </p:nvCxnSpPr>
        <p:spPr>
          <a:xfrm>
            <a:off x="1283301" y="4691976"/>
            <a:ext cx="1357339" cy="136415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1" name="Connector: Elbow 220">
            <a:extLst>
              <a:ext uri="{FF2B5EF4-FFF2-40B4-BE49-F238E27FC236}">
                <a16:creationId xmlns:a16="http://schemas.microsoft.com/office/drawing/2014/main" id="{14E68373-68BB-78DB-50F0-7AA6C674DB5E}"/>
              </a:ext>
            </a:extLst>
          </p:cNvPr>
          <p:cNvCxnSpPr>
            <a:cxnSpLocks/>
            <a:stCxn id="113" idx="3"/>
            <a:endCxn id="147" idx="1"/>
          </p:cNvCxnSpPr>
          <p:nvPr/>
        </p:nvCxnSpPr>
        <p:spPr>
          <a:xfrm>
            <a:off x="3873877" y="4691977"/>
            <a:ext cx="1359797" cy="136415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4" name="Connector: Elbow 223">
            <a:extLst>
              <a:ext uri="{FF2B5EF4-FFF2-40B4-BE49-F238E27FC236}">
                <a16:creationId xmlns:a16="http://schemas.microsoft.com/office/drawing/2014/main" id="{385C3752-1666-7DEC-90A5-50E286B1804D}"/>
              </a:ext>
            </a:extLst>
          </p:cNvPr>
          <p:cNvCxnSpPr>
            <a:cxnSpLocks/>
            <a:stCxn id="131" idx="3"/>
            <a:endCxn id="165" idx="1"/>
          </p:cNvCxnSpPr>
          <p:nvPr/>
        </p:nvCxnSpPr>
        <p:spPr>
          <a:xfrm>
            <a:off x="6466911" y="4691978"/>
            <a:ext cx="1352446" cy="1366391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7" name="Connector: Elbow 226">
            <a:extLst>
              <a:ext uri="{FF2B5EF4-FFF2-40B4-BE49-F238E27FC236}">
                <a16:creationId xmlns:a16="http://schemas.microsoft.com/office/drawing/2014/main" id="{0F61B5C0-5B97-DD8D-4248-4081AF48D4BD}"/>
              </a:ext>
            </a:extLst>
          </p:cNvPr>
          <p:cNvCxnSpPr>
            <a:cxnSpLocks/>
            <a:stCxn id="149" idx="3"/>
            <a:endCxn id="183" idx="1"/>
          </p:cNvCxnSpPr>
          <p:nvPr/>
        </p:nvCxnSpPr>
        <p:spPr>
          <a:xfrm>
            <a:off x="9052594" y="4694215"/>
            <a:ext cx="1347554" cy="1361915"/>
          </a:xfrm>
          <a:prstGeom prst="bentConnector3">
            <a:avLst>
              <a:gd name="adj1" fmla="val 50000"/>
            </a:avLst>
          </a:prstGeom>
          <a:ln w="28575">
            <a:solidFill>
              <a:schemeClr val="accent1">
                <a:lumMod val="40000"/>
                <a:lumOff val="60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0" name="Table 229">
            <a:extLst>
              <a:ext uri="{FF2B5EF4-FFF2-40B4-BE49-F238E27FC236}">
                <a16:creationId xmlns:a16="http://schemas.microsoft.com/office/drawing/2014/main" id="{007B5ADA-3D90-C03E-60DA-175F9D2FB3D6}"/>
              </a:ext>
            </a:extLst>
          </p:cNvPr>
          <p:cNvGraphicFramePr>
            <a:graphicFrameLocks noGrp="1"/>
          </p:cNvGraphicFramePr>
          <p:nvPr/>
        </p:nvGraphicFramePr>
        <p:xfrm>
          <a:off x="8287815" y="581225"/>
          <a:ext cx="3677920" cy="15544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19480">
                  <a:extLst>
                    <a:ext uri="{9D8B030D-6E8A-4147-A177-3AD203B41FA5}">
                      <a16:colId xmlns:a16="http://schemas.microsoft.com/office/drawing/2014/main" val="3416368042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2475589083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2789628571"/>
                    </a:ext>
                  </a:extLst>
                </a:gridCol>
                <a:gridCol w="919480">
                  <a:extLst>
                    <a:ext uri="{9D8B030D-6E8A-4147-A177-3AD203B41FA5}">
                      <a16:colId xmlns:a16="http://schemas.microsoft.com/office/drawing/2014/main" val="369376666"/>
                    </a:ext>
                  </a:extLst>
                </a:gridCol>
              </a:tblGrid>
              <a:tr h="250080"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Day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Close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Action</a:t>
                      </a:r>
                    </a:p>
                  </a:txBody>
                  <a:tcPr anchor="ctr">
                    <a:solidFill>
                      <a:schemeClr val="accent6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0654155"/>
                  </a:ext>
                </a:extLst>
              </a:tr>
              <a:tr h="250080">
                <a:tc>
                  <a:txBody>
                    <a:bodyPr/>
                    <a:lstStyle/>
                    <a:p>
                      <a:r>
                        <a:rPr lang="en-US" sz="1100" dirty="0"/>
                        <a:t>7/1/2024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135.1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137.3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/>
                        <a:t>Buy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23984863"/>
                  </a:ext>
                </a:extLst>
              </a:tr>
              <a:tr h="250080">
                <a:tc>
                  <a:txBody>
                    <a:bodyPr/>
                    <a:lstStyle/>
                    <a:p>
                      <a:r>
                        <a:rPr lang="en-US" sz="1100" dirty="0"/>
                        <a:t>7/2/2024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136.5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/>
                        <a:t>Hold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2025384"/>
                  </a:ext>
                </a:extLst>
              </a:tr>
              <a:tr h="250080">
                <a:tc>
                  <a:txBody>
                    <a:bodyPr/>
                    <a:lstStyle/>
                    <a:p>
                      <a:r>
                        <a:rPr lang="en-US" sz="1100" dirty="0"/>
                        <a:t>7/3/2024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140.5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138.7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/>
                        <a:t>Hold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5860967"/>
                  </a:ext>
                </a:extLst>
              </a:tr>
              <a:tr h="250080">
                <a:tc>
                  <a:txBody>
                    <a:bodyPr/>
                    <a:lstStyle/>
                    <a:p>
                      <a:r>
                        <a:rPr lang="en-US" sz="1100" dirty="0"/>
                        <a:t>7/5/2024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140.7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141.2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/>
                        <a:t>Hold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72719890"/>
                  </a:ext>
                </a:extLst>
              </a:tr>
              <a:tr h="250080">
                <a:tc>
                  <a:txBody>
                    <a:bodyPr/>
                    <a:lstStyle/>
                    <a:p>
                      <a:r>
                        <a:rPr lang="en-US" sz="1100" dirty="0"/>
                        <a:t>7/8/2024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141.6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139.4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r"/>
                      <a:r>
                        <a:rPr lang="en-US" sz="1100" b="1" dirty="0"/>
                        <a:t>Sell</a:t>
                      </a:r>
                    </a:p>
                  </a:txBody>
                  <a:tcPr anchor="ctr"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62748221"/>
                  </a:ext>
                </a:extLst>
              </a:tr>
            </a:tbl>
          </a:graphicData>
        </a:graphic>
      </p:graphicFrame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4284A223-50E7-52F8-173C-91D29A63A2A0}"/>
              </a:ext>
            </a:extLst>
          </p:cNvPr>
          <p:cNvGraphicFramePr>
            <a:graphicFrameLocks noGrp="1"/>
          </p:cNvGraphicFramePr>
          <p:nvPr/>
        </p:nvGraphicFramePr>
        <p:xfrm>
          <a:off x="1037216" y="5904609"/>
          <a:ext cx="735048" cy="303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524">
                  <a:extLst>
                    <a:ext uri="{9D8B030D-6E8A-4147-A177-3AD203B41FA5}">
                      <a16:colId xmlns:a16="http://schemas.microsoft.com/office/drawing/2014/main" val="152715371"/>
                    </a:ext>
                  </a:extLst>
                </a:gridCol>
                <a:gridCol w="367524">
                  <a:extLst>
                    <a:ext uri="{9D8B030D-6E8A-4147-A177-3AD203B41FA5}">
                      <a16:colId xmlns:a16="http://schemas.microsoft.com/office/drawing/2014/main" val="2269476865"/>
                    </a:ext>
                  </a:extLst>
                </a:gridCol>
              </a:tblGrid>
              <a:tr h="3039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135.1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137.3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58235"/>
                  </a:ext>
                </a:extLst>
              </a:tr>
            </a:tbl>
          </a:graphicData>
        </a:graphic>
      </p:graphicFrame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4E0F14EB-6F51-275E-51C7-27BAB50B45DE}"/>
              </a:ext>
            </a:extLst>
          </p:cNvPr>
          <p:cNvGraphicFramePr>
            <a:graphicFrameLocks noGrp="1"/>
          </p:cNvGraphicFramePr>
          <p:nvPr/>
        </p:nvGraphicFramePr>
        <p:xfrm>
          <a:off x="3627229" y="5899587"/>
          <a:ext cx="735048" cy="303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524">
                  <a:extLst>
                    <a:ext uri="{9D8B030D-6E8A-4147-A177-3AD203B41FA5}">
                      <a16:colId xmlns:a16="http://schemas.microsoft.com/office/drawing/2014/main" val="152715371"/>
                    </a:ext>
                  </a:extLst>
                </a:gridCol>
                <a:gridCol w="367524">
                  <a:extLst>
                    <a:ext uri="{9D8B030D-6E8A-4147-A177-3AD203B41FA5}">
                      <a16:colId xmlns:a16="http://schemas.microsoft.com/office/drawing/2014/main" val="2269476865"/>
                    </a:ext>
                  </a:extLst>
                </a:gridCol>
              </a:tblGrid>
              <a:tr h="3039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136.5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138.7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58235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067C6835-A373-7151-9796-1EC1D0134DEB}"/>
              </a:ext>
            </a:extLst>
          </p:cNvPr>
          <p:cNvGraphicFramePr>
            <a:graphicFrameLocks noGrp="1"/>
          </p:cNvGraphicFramePr>
          <p:nvPr/>
        </p:nvGraphicFramePr>
        <p:xfrm>
          <a:off x="6220263" y="5900272"/>
          <a:ext cx="735048" cy="303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524">
                  <a:extLst>
                    <a:ext uri="{9D8B030D-6E8A-4147-A177-3AD203B41FA5}">
                      <a16:colId xmlns:a16="http://schemas.microsoft.com/office/drawing/2014/main" val="152715371"/>
                    </a:ext>
                  </a:extLst>
                </a:gridCol>
                <a:gridCol w="367524">
                  <a:extLst>
                    <a:ext uri="{9D8B030D-6E8A-4147-A177-3AD203B41FA5}">
                      <a16:colId xmlns:a16="http://schemas.microsoft.com/office/drawing/2014/main" val="2269476865"/>
                    </a:ext>
                  </a:extLst>
                </a:gridCol>
              </a:tblGrid>
              <a:tr h="3039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140.5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138.7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58235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5072ADC0-EDEE-2A73-AF6F-C7C4939896B9}"/>
              </a:ext>
            </a:extLst>
          </p:cNvPr>
          <p:cNvGraphicFramePr>
            <a:graphicFrameLocks noGrp="1"/>
          </p:cNvGraphicFramePr>
          <p:nvPr/>
        </p:nvGraphicFramePr>
        <p:xfrm>
          <a:off x="8810839" y="5902820"/>
          <a:ext cx="735048" cy="303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524">
                  <a:extLst>
                    <a:ext uri="{9D8B030D-6E8A-4147-A177-3AD203B41FA5}">
                      <a16:colId xmlns:a16="http://schemas.microsoft.com/office/drawing/2014/main" val="152715371"/>
                    </a:ext>
                  </a:extLst>
                </a:gridCol>
                <a:gridCol w="367524">
                  <a:extLst>
                    <a:ext uri="{9D8B030D-6E8A-4147-A177-3AD203B41FA5}">
                      <a16:colId xmlns:a16="http://schemas.microsoft.com/office/drawing/2014/main" val="2269476865"/>
                    </a:ext>
                  </a:extLst>
                </a:gridCol>
              </a:tblGrid>
              <a:tr h="3039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140.7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141.2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5823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2AEF0F7F-AADD-F33D-35C3-D0FF04E6F74B}"/>
              </a:ext>
            </a:extLst>
          </p:cNvPr>
          <p:cNvGraphicFramePr>
            <a:graphicFrameLocks noGrp="1"/>
          </p:cNvGraphicFramePr>
          <p:nvPr/>
        </p:nvGraphicFramePr>
        <p:xfrm>
          <a:off x="11394086" y="5904612"/>
          <a:ext cx="735048" cy="303920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67524">
                  <a:extLst>
                    <a:ext uri="{9D8B030D-6E8A-4147-A177-3AD203B41FA5}">
                      <a16:colId xmlns:a16="http://schemas.microsoft.com/office/drawing/2014/main" val="152715371"/>
                    </a:ext>
                  </a:extLst>
                </a:gridCol>
                <a:gridCol w="367524">
                  <a:extLst>
                    <a:ext uri="{9D8B030D-6E8A-4147-A177-3AD203B41FA5}">
                      <a16:colId xmlns:a16="http://schemas.microsoft.com/office/drawing/2014/main" val="2269476865"/>
                    </a:ext>
                  </a:extLst>
                </a:gridCol>
              </a:tblGrid>
              <a:tr h="303920"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141.6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b="1" dirty="0"/>
                        <a:t>139.4</a:t>
                      </a:r>
                    </a:p>
                  </a:txBody>
                  <a:tcPr marL="0" marR="0" marT="0" marB="0" anchor="ctr">
                    <a:lnL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rgbClr val="00206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2058235"/>
                  </a:ext>
                </a:extLst>
              </a:tr>
            </a:tbl>
          </a:graphicData>
        </a:graphic>
      </p:graphicFrame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EC71EA0E-A5E2-A340-2F84-23ACA7F61492}"/>
              </a:ext>
            </a:extLst>
          </p:cNvPr>
          <p:cNvSpPr/>
          <p:nvPr/>
        </p:nvSpPr>
        <p:spPr>
          <a:xfrm>
            <a:off x="548256" y="3181887"/>
            <a:ext cx="735049" cy="301087"/>
          </a:xfrm>
          <a:prstGeom prst="roundRect">
            <a:avLst>
              <a:gd name="adj" fmla="val 23429"/>
            </a:avLst>
          </a:prstGeom>
          <a:solidFill>
            <a:schemeClr val="accent6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0" dirty="0">
                <a:latin typeface="+mj-lt"/>
              </a:rPr>
              <a:t>Buy</a:t>
            </a:r>
            <a:endParaRPr lang="en-US" sz="1100" dirty="0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38EDC1C6-DAEB-A392-9CB1-C808637989FC}"/>
              </a:ext>
            </a:extLst>
          </p:cNvPr>
          <p:cNvGrpSpPr/>
          <p:nvPr/>
        </p:nvGrpSpPr>
        <p:grpSpPr>
          <a:xfrm>
            <a:off x="543363" y="3735579"/>
            <a:ext cx="739941" cy="560189"/>
            <a:chOff x="9711658" y="3214324"/>
            <a:chExt cx="739941" cy="560189"/>
          </a:xfrm>
        </p:grpSpPr>
        <p:sp>
          <p:nvSpPr>
            <p:cNvPr id="29" name="Oval 28">
              <a:extLst>
                <a:ext uri="{FF2B5EF4-FFF2-40B4-BE49-F238E27FC236}">
                  <a16:creationId xmlns:a16="http://schemas.microsoft.com/office/drawing/2014/main" id="{8FB7A8E2-538A-009B-FCBC-41F0F7B28FD5}"/>
                </a:ext>
              </a:extLst>
            </p:cNvPr>
            <p:cNvSpPr/>
            <p:nvPr/>
          </p:nvSpPr>
          <p:spPr>
            <a:xfrm>
              <a:off x="9711658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>
              <a:extLst>
                <a:ext uri="{FF2B5EF4-FFF2-40B4-BE49-F238E27FC236}">
                  <a16:creationId xmlns:a16="http://schemas.microsoft.com/office/drawing/2014/main" id="{61458A86-BE11-066B-5BAF-D6B22377492A}"/>
                </a:ext>
              </a:extLst>
            </p:cNvPr>
            <p:cNvSpPr/>
            <p:nvPr/>
          </p:nvSpPr>
          <p:spPr>
            <a:xfrm>
              <a:off x="10204952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2345E20D-2031-5B6F-5802-FB49B7334C71}"/>
                </a:ext>
              </a:extLst>
            </p:cNvPr>
            <p:cNvSpPr/>
            <p:nvPr/>
          </p:nvSpPr>
          <p:spPr>
            <a:xfrm>
              <a:off x="9958305" y="3214324"/>
              <a:ext cx="246647" cy="246647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32" name="Straight Connector 31">
              <a:extLst>
                <a:ext uri="{FF2B5EF4-FFF2-40B4-BE49-F238E27FC236}">
                  <a16:creationId xmlns:a16="http://schemas.microsoft.com/office/drawing/2014/main" id="{F6C29D91-79FD-8DD3-95C5-B23EDE12E323}"/>
                </a:ext>
              </a:extLst>
            </p:cNvPr>
            <p:cNvCxnSpPr>
              <a:cxnSpLocks/>
              <a:stCxn id="29" idx="7"/>
              <a:endCxn id="31" idx="4"/>
            </p:cNvCxnSpPr>
            <p:nvPr/>
          </p:nvCxnSpPr>
          <p:spPr>
            <a:xfrm flipV="1">
              <a:off x="9922184" y="3460971"/>
              <a:ext cx="159445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Straight Connector 32">
              <a:extLst>
                <a:ext uri="{FF2B5EF4-FFF2-40B4-BE49-F238E27FC236}">
                  <a16:creationId xmlns:a16="http://schemas.microsoft.com/office/drawing/2014/main" id="{85E71B48-77F9-247F-0923-CBD19B7EA300}"/>
                </a:ext>
              </a:extLst>
            </p:cNvPr>
            <p:cNvCxnSpPr>
              <a:cxnSpLocks/>
              <a:stCxn id="31" idx="4"/>
              <a:endCxn id="30" idx="1"/>
            </p:cNvCxnSpPr>
            <p:nvPr/>
          </p:nvCxnSpPr>
          <p:spPr>
            <a:xfrm>
              <a:off x="10081629" y="3460971"/>
              <a:ext cx="159444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Arrow: Right 33">
            <a:extLst>
              <a:ext uri="{FF2B5EF4-FFF2-40B4-BE49-F238E27FC236}">
                <a16:creationId xmlns:a16="http://schemas.microsoft.com/office/drawing/2014/main" id="{2B2BF274-33BA-75A5-3DB6-181828B81451}"/>
              </a:ext>
            </a:extLst>
          </p:cNvPr>
          <p:cNvSpPr/>
          <p:nvPr/>
        </p:nvSpPr>
        <p:spPr>
          <a:xfrm rot="16200000">
            <a:off x="866719" y="4292764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Arrow: Right 34">
            <a:extLst>
              <a:ext uri="{FF2B5EF4-FFF2-40B4-BE49-F238E27FC236}">
                <a16:creationId xmlns:a16="http://schemas.microsoft.com/office/drawing/2014/main" id="{16A5BAA8-D6D6-7D44-B59F-377AE2A6BEF3}"/>
              </a:ext>
            </a:extLst>
          </p:cNvPr>
          <p:cNvSpPr/>
          <p:nvPr/>
        </p:nvSpPr>
        <p:spPr>
          <a:xfrm rot="16200000">
            <a:off x="869175" y="3493105"/>
            <a:ext cx="103015" cy="246648"/>
          </a:xfrm>
          <a:prstGeom prst="right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36" name="Rectangle: Rounded Corners 35">
            <a:extLst>
              <a:ext uri="{FF2B5EF4-FFF2-40B4-BE49-F238E27FC236}">
                <a16:creationId xmlns:a16="http://schemas.microsoft.com/office/drawing/2014/main" id="{19FE358C-0D93-0DCC-5FE3-BEC35E5C7EEF}"/>
              </a:ext>
            </a:extLst>
          </p:cNvPr>
          <p:cNvSpPr/>
          <p:nvPr/>
        </p:nvSpPr>
        <p:spPr>
          <a:xfrm>
            <a:off x="3133939" y="3180669"/>
            <a:ext cx="735049" cy="301087"/>
          </a:xfrm>
          <a:prstGeom prst="roundRect">
            <a:avLst>
              <a:gd name="adj" fmla="val 23429"/>
            </a:avLst>
          </a:prstGeom>
          <a:solidFill>
            <a:schemeClr val="accent6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0" dirty="0">
                <a:latin typeface="+mj-lt"/>
              </a:rPr>
              <a:t>Hold</a:t>
            </a:r>
            <a:endParaRPr lang="en-US" sz="1100" dirty="0"/>
          </a:p>
        </p:txBody>
      </p:sp>
      <p:grpSp>
        <p:nvGrpSpPr>
          <p:cNvPr id="37" name="Group 36">
            <a:extLst>
              <a:ext uri="{FF2B5EF4-FFF2-40B4-BE49-F238E27FC236}">
                <a16:creationId xmlns:a16="http://schemas.microsoft.com/office/drawing/2014/main" id="{A5476EF5-294A-5236-6552-7ACC315B4E33}"/>
              </a:ext>
            </a:extLst>
          </p:cNvPr>
          <p:cNvGrpSpPr/>
          <p:nvPr/>
        </p:nvGrpSpPr>
        <p:grpSpPr>
          <a:xfrm>
            <a:off x="3129046" y="3734361"/>
            <a:ext cx="739941" cy="560189"/>
            <a:chOff x="9711658" y="3214324"/>
            <a:chExt cx="739941" cy="560189"/>
          </a:xfrm>
        </p:grpSpPr>
        <p:sp>
          <p:nvSpPr>
            <p:cNvPr id="38" name="Oval 37">
              <a:extLst>
                <a:ext uri="{FF2B5EF4-FFF2-40B4-BE49-F238E27FC236}">
                  <a16:creationId xmlns:a16="http://schemas.microsoft.com/office/drawing/2014/main" id="{132F7407-6DCB-38B9-3C3A-C8E2154AF301}"/>
                </a:ext>
              </a:extLst>
            </p:cNvPr>
            <p:cNvSpPr/>
            <p:nvPr/>
          </p:nvSpPr>
          <p:spPr>
            <a:xfrm>
              <a:off x="9711658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9" name="Oval 38">
              <a:extLst>
                <a:ext uri="{FF2B5EF4-FFF2-40B4-BE49-F238E27FC236}">
                  <a16:creationId xmlns:a16="http://schemas.microsoft.com/office/drawing/2014/main" id="{EEDE47D3-83C1-62E2-7B0B-93D8ED7E3E0D}"/>
                </a:ext>
              </a:extLst>
            </p:cNvPr>
            <p:cNvSpPr/>
            <p:nvPr/>
          </p:nvSpPr>
          <p:spPr>
            <a:xfrm>
              <a:off x="10204952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0" name="Oval 39">
              <a:extLst>
                <a:ext uri="{FF2B5EF4-FFF2-40B4-BE49-F238E27FC236}">
                  <a16:creationId xmlns:a16="http://schemas.microsoft.com/office/drawing/2014/main" id="{4B725884-E4E9-2545-5CB9-F328291A1E7A}"/>
                </a:ext>
              </a:extLst>
            </p:cNvPr>
            <p:cNvSpPr/>
            <p:nvPr/>
          </p:nvSpPr>
          <p:spPr>
            <a:xfrm>
              <a:off x="9958305" y="3214324"/>
              <a:ext cx="246647" cy="246647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41" name="Straight Connector 40">
              <a:extLst>
                <a:ext uri="{FF2B5EF4-FFF2-40B4-BE49-F238E27FC236}">
                  <a16:creationId xmlns:a16="http://schemas.microsoft.com/office/drawing/2014/main" id="{745CF64E-EAC1-AB04-A3A3-7EB1AE0E41E9}"/>
                </a:ext>
              </a:extLst>
            </p:cNvPr>
            <p:cNvCxnSpPr>
              <a:cxnSpLocks/>
              <a:stCxn id="38" idx="7"/>
              <a:endCxn id="40" idx="4"/>
            </p:cNvCxnSpPr>
            <p:nvPr/>
          </p:nvCxnSpPr>
          <p:spPr>
            <a:xfrm flipV="1">
              <a:off x="9922184" y="3460971"/>
              <a:ext cx="159445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2" name="Straight Connector 41">
              <a:extLst>
                <a:ext uri="{FF2B5EF4-FFF2-40B4-BE49-F238E27FC236}">
                  <a16:creationId xmlns:a16="http://schemas.microsoft.com/office/drawing/2014/main" id="{3B50DE3B-7F23-D3B8-FE14-D4F80F08CEE1}"/>
                </a:ext>
              </a:extLst>
            </p:cNvPr>
            <p:cNvCxnSpPr>
              <a:cxnSpLocks/>
              <a:stCxn id="40" idx="4"/>
              <a:endCxn id="39" idx="1"/>
            </p:cNvCxnSpPr>
            <p:nvPr/>
          </p:nvCxnSpPr>
          <p:spPr>
            <a:xfrm>
              <a:off x="10081629" y="3460971"/>
              <a:ext cx="159444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3" name="Arrow: Right 42">
            <a:extLst>
              <a:ext uri="{FF2B5EF4-FFF2-40B4-BE49-F238E27FC236}">
                <a16:creationId xmlns:a16="http://schemas.microsoft.com/office/drawing/2014/main" id="{2C6959D5-0BF5-6EFF-7C17-93C3555BEB68}"/>
              </a:ext>
            </a:extLst>
          </p:cNvPr>
          <p:cNvSpPr/>
          <p:nvPr/>
        </p:nvSpPr>
        <p:spPr>
          <a:xfrm rot="16200000">
            <a:off x="3452402" y="4291546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Arrow: Right 43">
            <a:extLst>
              <a:ext uri="{FF2B5EF4-FFF2-40B4-BE49-F238E27FC236}">
                <a16:creationId xmlns:a16="http://schemas.microsoft.com/office/drawing/2014/main" id="{5DAFADC6-0D6B-8929-8E40-44E3AC3A0CDC}"/>
              </a:ext>
            </a:extLst>
          </p:cNvPr>
          <p:cNvSpPr/>
          <p:nvPr/>
        </p:nvSpPr>
        <p:spPr>
          <a:xfrm rot="16200000">
            <a:off x="3454858" y="3491887"/>
            <a:ext cx="103015" cy="246648"/>
          </a:xfrm>
          <a:prstGeom prst="right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45" name="Rectangle: Rounded Corners 44">
            <a:extLst>
              <a:ext uri="{FF2B5EF4-FFF2-40B4-BE49-F238E27FC236}">
                <a16:creationId xmlns:a16="http://schemas.microsoft.com/office/drawing/2014/main" id="{D76351AF-1A59-DC40-210A-53665158911A}"/>
              </a:ext>
            </a:extLst>
          </p:cNvPr>
          <p:cNvSpPr/>
          <p:nvPr/>
        </p:nvSpPr>
        <p:spPr>
          <a:xfrm>
            <a:off x="5733800" y="3177186"/>
            <a:ext cx="735049" cy="301087"/>
          </a:xfrm>
          <a:prstGeom prst="roundRect">
            <a:avLst>
              <a:gd name="adj" fmla="val 23429"/>
            </a:avLst>
          </a:prstGeom>
          <a:solidFill>
            <a:schemeClr val="accent6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0" dirty="0">
                <a:latin typeface="+mj-lt"/>
              </a:rPr>
              <a:t>Hold</a:t>
            </a:r>
            <a:endParaRPr lang="en-US" sz="1100" dirty="0"/>
          </a:p>
        </p:txBody>
      </p:sp>
      <p:grpSp>
        <p:nvGrpSpPr>
          <p:cNvPr id="46" name="Group 45">
            <a:extLst>
              <a:ext uri="{FF2B5EF4-FFF2-40B4-BE49-F238E27FC236}">
                <a16:creationId xmlns:a16="http://schemas.microsoft.com/office/drawing/2014/main" id="{E1CED862-8161-F6F1-F32D-63072F4EE4CD}"/>
              </a:ext>
            </a:extLst>
          </p:cNvPr>
          <p:cNvGrpSpPr/>
          <p:nvPr/>
        </p:nvGrpSpPr>
        <p:grpSpPr>
          <a:xfrm>
            <a:off x="5728907" y="3730878"/>
            <a:ext cx="739941" cy="560189"/>
            <a:chOff x="9711658" y="3214324"/>
            <a:chExt cx="739941" cy="560189"/>
          </a:xfrm>
        </p:grpSpPr>
        <p:sp>
          <p:nvSpPr>
            <p:cNvPr id="47" name="Oval 46">
              <a:extLst>
                <a:ext uri="{FF2B5EF4-FFF2-40B4-BE49-F238E27FC236}">
                  <a16:creationId xmlns:a16="http://schemas.microsoft.com/office/drawing/2014/main" id="{E1341648-6179-EE2A-614D-99C303C24FFD}"/>
                </a:ext>
              </a:extLst>
            </p:cNvPr>
            <p:cNvSpPr/>
            <p:nvPr/>
          </p:nvSpPr>
          <p:spPr>
            <a:xfrm>
              <a:off x="9711658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8" name="Oval 47">
              <a:extLst>
                <a:ext uri="{FF2B5EF4-FFF2-40B4-BE49-F238E27FC236}">
                  <a16:creationId xmlns:a16="http://schemas.microsoft.com/office/drawing/2014/main" id="{EC18080E-EEF1-06FC-FCE2-05571061D96F}"/>
                </a:ext>
              </a:extLst>
            </p:cNvPr>
            <p:cNvSpPr/>
            <p:nvPr/>
          </p:nvSpPr>
          <p:spPr>
            <a:xfrm>
              <a:off x="10204952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49" name="Oval 48">
              <a:extLst>
                <a:ext uri="{FF2B5EF4-FFF2-40B4-BE49-F238E27FC236}">
                  <a16:creationId xmlns:a16="http://schemas.microsoft.com/office/drawing/2014/main" id="{2D4DABF2-DDE6-2AA9-CC1E-942C2C50042D}"/>
                </a:ext>
              </a:extLst>
            </p:cNvPr>
            <p:cNvSpPr/>
            <p:nvPr/>
          </p:nvSpPr>
          <p:spPr>
            <a:xfrm>
              <a:off x="9958305" y="3214324"/>
              <a:ext cx="246647" cy="246647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0" name="Straight Connector 49">
              <a:extLst>
                <a:ext uri="{FF2B5EF4-FFF2-40B4-BE49-F238E27FC236}">
                  <a16:creationId xmlns:a16="http://schemas.microsoft.com/office/drawing/2014/main" id="{0452FD11-C221-3F25-6C19-6ED2B3DFD245}"/>
                </a:ext>
              </a:extLst>
            </p:cNvPr>
            <p:cNvCxnSpPr>
              <a:cxnSpLocks/>
              <a:stCxn id="47" idx="7"/>
              <a:endCxn id="49" idx="4"/>
            </p:cNvCxnSpPr>
            <p:nvPr/>
          </p:nvCxnSpPr>
          <p:spPr>
            <a:xfrm flipV="1">
              <a:off x="9922184" y="3460971"/>
              <a:ext cx="159445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>
              <a:extLst>
                <a:ext uri="{FF2B5EF4-FFF2-40B4-BE49-F238E27FC236}">
                  <a16:creationId xmlns:a16="http://schemas.microsoft.com/office/drawing/2014/main" id="{695B27A0-B7D3-B16D-D594-AEE9C107D36A}"/>
                </a:ext>
              </a:extLst>
            </p:cNvPr>
            <p:cNvCxnSpPr>
              <a:cxnSpLocks/>
              <a:stCxn id="49" idx="4"/>
              <a:endCxn id="48" idx="1"/>
            </p:cNvCxnSpPr>
            <p:nvPr/>
          </p:nvCxnSpPr>
          <p:spPr>
            <a:xfrm>
              <a:off x="10081629" y="3460971"/>
              <a:ext cx="159444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2" name="Arrow: Right 51">
            <a:extLst>
              <a:ext uri="{FF2B5EF4-FFF2-40B4-BE49-F238E27FC236}">
                <a16:creationId xmlns:a16="http://schemas.microsoft.com/office/drawing/2014/main" id="{EB892A8A-BA16-2AA0-0A50-05D2FDCB15A6}"/>
              </a:ext>
            </a:extLst>
          </p:cNvPr>
          <p:cNvSpPr/>
          <p:nvPr/>
        </p:nvSpPr>
        <p:spPr>
          <a:xfrm rot="16200000">
            <a:off x="6052263" y="4288063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Arrow: Right 52">
            <a:extLst>
              <a:ext uri="{FF2B5EF4-FFF2-40B4-BE49-F238E27FC236}">
                <a16:creationId xmlns:a16="http://schemas.microsoft.com/office/drawing/2014/main" id="{B8215253-FC8A-2172-F12B-773A8EC28643}"/>
              </a:ext>
            </a:extLst>
          </p:cNvPr>
          <p:cNvSpPr/>
          <p:nvPr/>
        </p:nvSpPr>
        <p:spPr>
          <a:xfrm rot="16200000">
            <a:off x="6054719" y="3488404"/>
            <a:ext cx="103015" cy="246648"/>
          </a:xfrm>
          <a:prstGeom prst="right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350334BD-2C3E-C3C7-4E39-1252B27B733C}"/>
              </a:ext>
            </a:extLst>
          </p:cNvPr>
          <p:cNvSpPr/>
          <p:nvPr/>
        </p:nvSpPr>
        <p:spPr>
          <a:xfrm>
            <a:off x="8292708" y="3178040"/>
            <a:ext cx="735049" cy="301087"/>
          </a:xfrm>
          <a:prstGeom prst="roundRect">
            <a:avLst>
              <a:gd name="adj" fmla="val 23429"/>
            </a:avLst>
          </a:prstGeom>
          <a:solidFill>
            <a:schemeClr val="accent6">
              <a:lumMod val="75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600" i="0" dirty="0">
                <a:latin typeface="+mj-lt"/>
              </a:rPr>
              <a:t>Hold</a:t>
            </a:r>
            <a:endParaRPr lang="en-US" sz="1100" dirty="0"/>
          </a:p>
        </p:txBody>
      </p:sp>
      <p:grpSp>
        <p:nvGrpSpPr>
          <p:cNvPr id="55" name="Group 54">
            <a:extLst>
              <a:ext uri="{FF2B5EF4-FFF2-40B4-BE49-F238E27FC236}">
                <a16:creationId xmlns:a16="http://schemas.microsoft.com/office/drawing/2014/main" id="{BD8FDE1A-22EC-D69A-D74A-241F32E10206}"/>
              </a:ext>
            </a:extLst>
          </p:cNvPr>
          <p:cNvGrpSpPr/>
          <p:nvPr/>
        </p:nvGrpSpPr>
        <p:grpSpPr>
          <a:xfrm>
            <a:off x="8287815" y="3731732"/>
            <a:ext cx="739941" cy="560189"/>
            <a:chOff x="9711658" y="3214324"/>
            <a:chExt cx="739941" cy="560189"/>
          </a:xfrm>
        </p:grpSpPr>
        <p:sp>
          <p:nvSpPr>
            <p:cNvPr id="56" name="Oval 55">
              <a:extLst>
                <a:ext uri="{FF2B5EF4-FFF2-40B4-BE49-F238E27FC236}">
                  <a16:creationId xmlns:a16="http://schemas.microsoft.com/office/drawing/2014/main" id="{F1155BD1-7028-DC7A-DA28-97AD1C93B6A2}"/>
                </a:ext>
              </a:extLst>
            </p:cNvPr>
            <p:cNvSpPr/>
            <p:nvPr/>
          </p:nvSpPr>
          <p:spPr>
            <a:xfrm>
              <a:off x="9711658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7" name="Oval 56">
              <a:extLst>
                <a:ext uri="{FF2B5EF4-FFF2-40B4-BE49-F238E27FC236}">
                  <a16:creationId xmlns:a16="http://schemas.microsoft.com/office/drawing/2014/main" id="{DA5A55CE-E5D0-C7E7-0F9B-3DB31F7D48F4}"/>
                </a:ext>
              </a:extLst>
            </p:cNvPr>
            <p:cNvSpPr/>
            <p:nvPr/>
          </p:nvSpPr>
          <p:spPr>
            <a:xfrm>
              <a:off x="10204952" y="3527866"/>
              <a:ext cx="246647" cy="246647"/>
            </a:xfrm>
            <a:prstGeom prst="ellipse">
              <a:avLst/>
            </a:prstGeom>
            <a:solidFill>
              <a:srgbClr val="8FAADC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58" name="Oval 57">
              <a:extLst>
                <a:ext uri="{FF2B5EF4-FFF2-40B4-BE49-F238E27FC236}">
                  <a16:creationId xmlns:a16="http://schemas.microsoft.com/office/drawing/2014/main" id="{C562D84B-D2FC-923D-EB58-C3AC068695E5}"/>
                </a:ext>
              </a:extLst>
            </p:cNvPr>
            <p:cNvSpPr/>
            <p:nvPr/>
          </p:nvSpPr>
          <p:spPr>
            <a:xfrm>
              <a:off x="9958305" y="3214324"/>
              <a:ext cx="246647" cy="246647"/>
            </a:xfrm>
            <a:prstGeom prst="ellipse">
              <a:avLst/>
            </a:prstGeom>
            <a:solidFill>
              <a:srgbClr val="548235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59" name="Straight Connector 58">
              <a:extLst>
                <a:ext uri="{FF2B5EF4-FFF2-40B4-BE49-F238E27FC236}">
                  <a16:creationId xmlns:a16="http://schemas.microsoft.com/office/drawing/2014/main" id="{CF168131-D13D-80DD-919F-294B735CB792}"/>
                </a:ext>
              </a:extLst>
            </p:cNvPr>
            <p:cNvCxnSpPr>
              <a:cxnSpLocks/>
              <a:stCxn id="56" idx="7"/>
              <a:endCxn id="58" idx="4"/>
            </p:cNvCxnSpPr>
            <p:nvPr/>
          </p:nvCxnSpPr>
          <p:spPr>
            <a:xfrm flipV="1">
              <a:off x="9922184" y="3460971"/>
              <a:ext cx="159445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Straight Connector 60">
              <a:extLst>
                <a:ext uri="{FF2B5EF4-FFF2-40B4-BE49-F238E27FC236}">
                  <a16:creationId xmlns:a16="http://schemas.microsoft.com/office/drawing/2014/main" id="{3548DBFE-2475-B4E7-3799-01ADB3943700}"/>
                </a:ext>
              </a:extLst>
            </p:cNvPr>
            <p:cNvCxnSpPr>
              <a:cxnSpLocks/>
              <a:stCxn id="58" idx="4"/>
              <a:endCxn id="57" idx="1"/>
            </p:cNvCxnSpPr>
            <p:nvPr/>
          </p:nvCxnSpPr>
          <p:spPr>
            <a:xfrm>
              <a:off x="10081629" y="3460971"/>
              <a:ext cx="159444" cy="103016"/>
            </a:xfrm>
            <a:prstGeom prst="line">
              <a:avLst/>
            </a:prstGeom>
            <a:ln w="19050">
              <a:solidFill>
                <a:schemeClr val="accent2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3" name="Arrow: Right 72">
            <a:extLst>
              <a:ext uri="{FF2B5EF4-FFF2-40B4-BE49-F238E27FC236}">
                <a16:creationId xmlns:a16="http://schemas.microsoft.com/office/drawing/2014/main" id="{924D91A0-E847-4F0C-AC38-A6194A78628D}"/>
              </a:ext>
            </a:extLst>
          </p:cNvPr>
          <p:cNvSpPr/>
          <p:nvPr/>
        </p:nvSpPr>
        <p:spPr>
          <a:xfrm rot="16200000">
            <a:off x="8611171" y="4288917"/>
            <a:ext cx="103015" cy="246648"/>
          </a:xfrm>
          <a:prstGeom prst="rightArrow">
            <a:avLst/>
          </a:prstGeom>
          <a:solidFill>
            <a:srgbClr val="8FAADC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Arrow: Right 73">
            <a:extLst>
              <a:ext uri="{FF2B5EF4-FFF2-40B4-BE49-F238E27FC236}">
                <a16:creationId xmlns:a16="http://schemas.microsoft.com/office/drawing/2014/main" id="{DE9D0B2A-AACA-B813-AF21-3F241D1C5252}"/>
              </a:ext>
            </a:extLst>
          </p:cNvPr>
          <p:cNvSpPr/>
          <p:nvPr/>
        </p:nvSpPr>
        <p:spPr>
          <a:xfrm rot="16200000">
            <a:off x="8613627" y="3489258"/>
            <a:ext cx="103015" cy="246648"/>
          </a:xfrm>
          <a:prstGeom prst="rightArrow">
            <a:avLst/>
          </a:prstGeom>
          <a:solidFill>
            <a:srgbClr val="548235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/>
          </a:p>
        </p:txBody>
      </p:sp>
    </p:spTree>
    <p:extLst>
      <p:ext uri="{BB962C8B-B14F-4D97-AF65-F5344CB8AC3E}">
        <p14:creationId xmlns:p14="http://schemas.microsoft.com/office/powerpoint/2010/main" val="607268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" grpId="0" animBg="1"/>
      <p:bldP spid="199" grpId="0" animBg="1"/>
      <p:bldP spid="200" grpId="0" animBg="1"/>
      <p:bldP spid="203" grpId="0" animBg="1"/>
      <p:bldP spid="204" grpId="0" animBg="1"/>
      <p:bldP spid="205" grpId="0" animBg="1"/>
      <p:bldP spid="206" grpId="0" animBg="1"/>
      <p:bldP spid="207" grpId="0" animBg="1"/>
      <p:bldP spid="208" grpId="0" animBg="1"/>
      <p:bldP spid="209" grpId="0" animBg="1"/>
      <p:bldP spid="210" grpId="0" animBg="1"/>
      <p:bldP spid="211" grpId="0" animBg="1"/>
      <p:bldP spid="212" grpId="0" animBg="1"/>
      <p:bldP spid="213" grpId="0" animBg="1"/>
      <p:bldP spid="214" grpId="0" animBg="1"/>
      <p:bldP spid="215" grpId="0" animBg="1"/>
      <p:bldP spid="216" grpId="0" animBg="1"/>
      <p:bldP spid="217" grpId="0" animBg="1"/>
      <p:bldP spid="27" grpId="0" animBg="1"/>
      <p:bldP spid="34" grpId="0" animBg="1"/>
      <p:bldP spid="35" grpId="0" animBg="1"/>
      <p:bldP spid="36" grpId="0" animBg="1"/>
      <p:bldP spid="43" grpId="0" animBg="1"/>
      <p:bldP spid="44" grpId="0" animBg="1"/>
      <p:bldP spid="45" grpId="0" animBg="1"/>
      <p:bldP spid="52" grpId="0" animBg="1"/>
      <p:bldP spid="53" grpId="0" animBg="1"/>
      <p:bldP spid="54" grpId="0" animBg="1"/>
      <p:bldP spid="73" grpId="0" animBg="1"/>
      <p:bldP spid="7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349EA1A-401C-5BAC-C263-896E1D487C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58208"/>
            <a:ext cx="10515600" cy="666991"/>
          </a:xfrm>
        </p:spPr>
        <p:txBody>
          <a:bodyPr/>
          <a:lstStyle/>
          <a:p>
            <a:r>
              <a:rPr lang="en-US" dirty="0"/>
              <a:t>Sequence-to-Sequence Language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096C3A-B191-5411-B1C1-03DD9E93E00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38591"/>
            <a:ext cx="10515599" cy="5221539"/>
          </a:xfrm>
        </p:spPr>
        <p:txBody>
          <a:bodyPr/>
          <a:lstStyle/>
          <a:p>
            <a:r>
              <a:rPr lang="en-US" dirty="0"/>
              <a:t>Text data is sequential data</a:t>
            </a:r>
          </a:p>
          <a:p>
            <a:pPr lvl="1"/>
            <a:r>
              <a:rPr lang="en-US" dirty="0"/>
              <a:t>A document is a sequence of </a:t>
            </a:r>
            <a:r>
              <a:rPr lang="en-US" b="1" dirty="0"/>
              <a:t>tokens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r>
              <a:rPr lang="en-US" b="1" dirty="0"/>
              <a:t>Seq2Seq</a:t>
            </a:r>
            <a:r>
              <a:rPr lang="en-US" dirty="0"/>
              <a:t> models take inputs as a sequence of tokens then output a different sequence of tokens</a:t>
            </a:r>
          </a:p>
          <a:p>
            <a:pPr lvl="1"/>
            <a:r>
              <a:rPr lang="en-US" dirty="0"/>
              <a:t>What to output depends on the task given to the language models</a:t>
            </a:r>
          </a:p>
          <a:p>
            <a:pPr lvl="2"/>
            <a:r>
              <a:rPr lang="en-US" b="1" dirty="0"/>
              <a:t>Summarization</a:t>
            </a:r>
            <a:r>
              <a:rPr lang="en-US" dirty="0"/>
              <a:t>: input is a long sequence; output is a short sequence capturing the input’s information adequately</a:t>
            </a:r>
          </a:p>
          <a:p>
            <a:pPr lvl="2"/>
            <a:r>
              <a:rPr lang="en-US" b="1" dirty="0"/>
              <a:t>Paraphrase</a:t>
            </a:r>
            <a:r>
              <a:rPr lang="en-US" dirty="0"/>
              <a:t>: input is a sequence; output is a different sequence but with close meaning to the input</a:t>
            </a:r>
          </a:p>
          <a:p>
            <a:pPr lvl="2"/>
            <a:r>
              <a:rPr lang="en-US" dirty="0"/>
              <a:t>Question-answer: input is a question; output is the answer for the question</a:t>
            </a:r>
          </a:p>
          <a:p>
            <a:pPr lvl="2"/>
            <a:r>
              <a:rPr lang="en-US" dirty="0"/>
              <a:t>Etc.</a:t>
            </a:r>
          </a:p>
          <a:p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F64C8F6-EC60-9A75-BE11-63B8AD861BAE}"/>
              </a:ext>
            </a:extLst>
          </p:cNvPr>
          <p:cNvSpPr/>
          <p:nvPr/>
        </p:nvSpPr>
        <p:spPr>
          <a:xfrm>
            <a:off x="1102408" y="1747616"/>
            <a:ext cx="2538101" cy="410198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Hello, how are you?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C9CA8E2-993A-3D13-56E5-8A8C1037872A}"/>
              </a:ext>
            </a:extLst>
          </p:cNvPr>
          <p:cNvSpPr/>
          <p:nvPr/>
        </p:nvSpPr>
        <p:spPr>
          <a:xfrm>
            <a:off x="5067656" y="174761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Hello</a:t>
            </a:r>
          </a:p>
        </p:txBody>
      </p:sp>
      <p:sp>
        <p:nvSpPr>
          <p:cNvPr id="6" name="Arrow: Right 5">
            <a:extLst>
              <a:ext uri="{FF2B5EF4-FFF2-40B4-BE49-F238E27FC236}">
                <a16:creationId xmlns:a16="http://schemas.microsoft.com/office/drawing/2014/main" id="{258A203F-6FEF-8D49-A9AD-F4301751EAD3}"/>
              </a:ext>
            </a:extLst>
          </p:cNvPr>
          <p:cNvSpPr/>
          <p:nvPr/>
        </p:nvSpPr>
        <p:spPr>
          <a:xfrm>
            <a:off x="4136164" y="1811709"/>
            <a:ext cx="435836" cy="282012"/>
          </a:xfrm>
          <a:prstGeom prst="rightArrow">
            <a:avLst/>
          </a:prstGeom>
          <a:solidFill>
            <a:schemeClr val="accent5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400">
              <a:latin typeface="Consolas" panose="020B0609020204030204" pitchFamily="49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051ECE3-BC89-DF30-C4EA-5DEBEF7AF496}"/>
              </a:ext>
            </a:extLst>
          </p:cNvPr>
          <p:cNvSpPr/>
          <p:nvPr/>
        </p:nvSpPr>
        <p:spPr>
          <a:xfrm>
            <a:off x="6096000" y="174761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,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09CF59A-59E2-90A8-3DF8-DD34316B030B}"/>
              </a:ext>
            </a:extLst>
          </p:cNvPr>
          <p:cNvSpPr/>
          <p:nvPr/>
        </p:nvSpPr>
        <p:spPr>
          <a:xfrm>
            <a:off x="7124344" y="1746192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how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C5FF1FD-0374-7E12-EF17-AACC4F437B02}"/>
              </a:ext>
            </a:extLst>
          </p:cNvPr>
          <p:cNvSpPr/>
          <p:nvPr/>
        </p:nvSpPr>
        <p:spPr>
          <a:xfrm>
            <a:off x="8152688" y="1746192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are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4D27BE6C-0CA1-87A6-5122-8D8AD48CD4E5}"/>
              </a:ext>
            </a:extLst>
          </p:cNvPr>
          <p:cNvSpPr/>
          <p:nvPr/>
        </p:nvSpPr>
        <p:spPr>
          <a:xfrm>
            <a:off x="9181032" y="1744768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you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58CC1D3E-0E7A-B27C-B767-73FC9C4A4396}"/>
              </a:ext>
            </a:extLst>
          </p:cNvPr>
          <p:cNvSpPr/>
          <p:nvPr/>
        </p:nvSpPr>
        <p:spPr>
          <a:xfrm>
            <a:off x="10209376" y="1747616"/>
            <a:ext cx="702179" cy="410198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400" b="1" dirty="0">
                <a:latin typeface="Consolas" panose="020B0609020204030204" pitchFamily="49" charset="0"/>
              </a:rPr>
              <a:t>?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534B09EB-8119-66E2-1017-33B7519251FD}"/>
              </a:ext>
            </a:extLst>
          </p:cNvPr>
          <p:cNvCxnSpPr>
            <a:stCxn id="5" idx="3"/>
            <a:endCxn id="7" idx="1"/>
          </p:cNvCxnSpPr>
          <p:nvPr/>
        </p:nvCxnSpPr>
        <p:spPr>
          <a:xfrm>
            <a:off x="5769835" y="1952715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EF077A27-837C-04E6-FD83-30E6822E2B7F}"/>
              </a:ext>
            </a:extLst>
          </p:cNvPr>
          <p:cNvCxnSpPr>
            <a:cxnSpLocks/>
            <a:endCxn id="22" idx="1"/>
          </p:cNvCxnSpPr>
          <p:nvPr/>
        </p:nvCxnSpPr>
        <p:spPr>
          <a:xfrm flipV="1">
            <a:off x="6798179" y="1951291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EE4A3435-6E3F-81F4-5B96-16C18A6CB926}"/>
              </a:ext>
            </a:extLst>
          </p:cNvPr>
          <p:cNvCxnSpPr>
            <a:cxnSpLocks/>
            <a:stCxn id="22" idx="3"/>
            <a:endCxn id="23" idx="1"/>
          </p:cNvCxnSpPr>
          <p:nvPr/>
        </p:nvCxnSpPr>
        <p:spPr>
          <a:xfrm>
            <a:off x="7826523" y="1951291"/>
            <a:ext cx="326165" cy="0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A71604E4-73BA-5BF9-F68C-69FAB122A617}"/>
              </a:ext>
            </a:extLst>
          </p:cNvPr>
          <p:cNvCxnSpPr>
            <a:cxnSpLocks/>
            <a:stCxn id="23" idx="3"/>
            <a:endCxn id="24" idx="1"/>
          </p:cNvCxnSpPr>
          <p:nvPr/>
        </p:nvCxnSpPr>
        <p:spPr>
          <a:xfrm flipV="1">
            <a:off x="8854867" y="1949867"/>
            <a:ext cx="326165" cy="1424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Arrow Connector 36">
            <a:extLst>
              <a:ext uri="{FF2B5EF4-FFF2-40B4-BE49-F238E27FC236}">
                <a16:creationId xmlns:a16="http://schemas.microsoft.com/office/drawing/2014/main" id="{B93261FD-A669-088D-75DC-E5F1B5924917}"/>
              </a:ext>
            </a:extLst>
          </p:cNvPr>
          <p:cNvCxnSpPr>
            <a:cxnSpLocks/>
            <a:stCxn id="24" idx="3"/>
            <a:endCxn id="25" idx="1"/>
          </p:cNvCxnSpPr>
          <p:nvPr/>
        </p:nvCxnSpPr>
        <p:spPr>
          <a:xfrm>
            <a:off x="9883211" y="1949867"/>
            <a:ext cx="326165" cy="2848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0718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3D3E29-DC7B-FAE8-FC94-4B8AD162C7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RNN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8768477-44D7-A4AA-E81E-534C93486202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2"/>
            <a:ext cx="11225963" cy="5510378"/>
          </a:xfrm>
        </p:spPr>
        <p:txBody>
          <a:bodyPr/>
          <a:lstStyle/>
          <a:p>
            <a:r>
              <a:rPr lang="en-US" dirty="0"/>
              <a:t>The RNN we discussed so far is called Vanilla RNN – pretty much the oldest version of RNN</a:t>
            </a:r>
          </a:p>
          <a:p>
            <a:pPr lvl="1"/>
            <a:r>
              <a:rPr lang="en-US" dirty="0"/>
              <a:t>The disadvantage of vanilla RNN is that information from history are constantly incorporated into the current hidden values whether they are useful or not</a:t>
            </a:r>
          </a:p>
          <a:p>
            <a:r>
              <a:rPr lang="en-US" dirty="0"/>
              <a:t>More recent variants of RNN, </a:t>
            </a:r>
            <a:r>
              <a:rPr lang="en-US" b="1" dirty="0"/>
              <a:t>Gated Recurrent Unit (GRU)</a:t>
            </a:r>
            <a:r>
              <a:rPr lang="en-US" dirty="0"/>
              <a:t>, and </a:t>
            </a:r>
            <a:r>
              <a:rPr lang="en-US" b="1" dirty="0"/>
              <a:t>Long Short-Term Memory (LSTM)</a:t>
            </a:r>
            <a:r>
              <a:rPr lang="en-US" dirty="0"/>
              <a:t> are designed to allow update or reset of history information when necessary</a:t>
            </a:r>
          </a:p>
          <a:p>
            <a:r>
              <a:rPr lang="en-US" dirty="0"/>
              <a:t>However, regardless of update/forget/remember mechanism, RNNs will always </a:t>
            </a:r>
            <a:r>
              <a:rPr lang="en-US" b="1" dirty="0"/>
              <a:t>consider a sequence from the start to the end</a:t>
            </a:r>
            <a:r>
              <a:rPr lang="en-US" dirty="0"/>
              <a:t> 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dirty="0"/>
              <a:t> Older states always contribute to the decision less than more recent ones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dirty="0"/>
              <a:t> In the recent several years, </a:t>
            </a:r>
            <a:r>
              <a:rPr lang="en-US" b="1" dirty="0"/>
              <a:t>Transformers</a:t>
            </a:r>
            <a:r>
              <a:rPr lang="en-US" dirty="0"/>
              <a:t> have replaced them</a:t>
            </a:r>
          </a:p>
        </p:txBody>
      </p:sp>
    </p:spTree>
    <p:extLst>
      <p:ext uri="{BB962C8B-B14F-4D97-AF65-F5344CB8AC3E}">
        <p14:creationId xmlns:p14="http://schemas.microsoft.com/office/powerpoint/2010/main" val="191222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4885</TotalTime>
  <Words>3426</Words>
  <Application>Microsoft Office PowerPoint</Application>
  <PresentationFormat>Widescreen</PresentationFormat>
  <Paragraphs>1050</Paragraphs>
  <Slides>27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27</vt:i4>
      </vt:variant>
    </vt:vector>
  </HeadingPairs>
  <TitlesOfParts>
    <vt:vector size="38" baseType="lpstr">
      <vt:lpstr>SimSun</vt:lpstr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Times New Roman</vt:lpstr>
      <vt:lpstr>Wingdings</vt:lpstr>
      <vt:lpstr>Office Theme</vt:lpstr>
      <vt:lpstr>Sequence-to-Sequence Language Model</vt:lpstr>
      <vt:lpstr>Attention is All You Need</vt:lpstr>
      <vt:lpstr>Sequential Data</vt:lpstr>
      <vt:lpstr>Recurrent Neural Networks</vt:lpstr>
      <vt:lpstr>Example with Stock Data</vt:lpstr>
      <vt:lpstr>RNN is Similar to the Regular Neural Network</vt:lpstr>
      <vt:lpstr>RNN Example – Buy/Hold/Sell Stock</vt:lpstr>
      <vt:lpstr>Sequence-to-Sequence Language Models</vt:lpstr>
      <vt:lpstr>RNN Types</vt:lpstr>
      <vt:lpstr>Text-to-Text Tasks</vt:lpstr>
      <vt:lpstr>How Any Models Handle Text Data</vt:lpstr>
      <vt:lpstr>Sequence Embedding</vt:lpstr>
      <vt:lpstr>Tokenization</vt:lpstr>
      <vt:lpstr>Embedding</vt:lpstr>
      <vt:lpstr>Model Outputs in Text-to-Text Tasks</vt:lpstr>
      <vt:lpstr>Autoregressive Text Generation</vt:lpstr>
      <vt:lpstr>A More In-depth Look into the Model’s Output</vt:lpstr>
      <vt:lpstr>Transformer Architecture</vt:lpstr>
      <vt:lpstr>Sequence Embedding</vt:lpstr>
      <vt:lpstr>Positional Encoding</vt:lpstr>
      <vt:lpstr>Attention Mechanism</vt:lpstr>
      <vt:lpstr>Feed Forward Blocks</vt:lpstr>
      <vt:lpstr>Transformer Outputs</vt:lpstr>
      <vt:lpstr>Autoregressive Text Generation </vt:lpstr>
      <vt:lpstr>Training the Model</vt:lpstr>
      <vt:lpstr>Finetuning a Model</vt:lpstr>
      <vt:lpstr>Final Notes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359</cp:revision>
  <dcterms:created xsi:type="dcterms:W3CDTF">2019-08-07T15:31:06Z</dcterms:created>
  <dcterms:modified xsi:type="dcterms:W3CDTF">2024-09-16T19:18:35Z</dcterms:modified>
</cp:coreProperties>
</file>