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360" r:id="rId3"/>
    <p:sldId id="371" r:id="rId4"/>
    <p:sldId id="372" r:id="rId5"/>
    <p:sldId id="373" r:id="rId6"/>
    <p:sldId id="374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DD7EE"/>
    <a:srgbClr val="548235"/>
    <a:srgbClr val="F4B183"/>
    <a:srgbClr val="C5E0B4"/>
    <a:srgbClr val="FFD966"/>
    <a:srgbClr val="CFD5EA"/>
    <a:srgbClr val="9DC3E6"/>
    <a:srgbClr val="8FAADC"/>
    <a:srgbClr val="00B0F0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12" d="100"/>
          <a:sy n="112" d="100"/>
        </p:scale>
        <p:origin x="106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10/14/2024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phil.hhu.de/~cwurm/wp-content/uploads/2020/01/7181-attention-is-all-you-need.pd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995" y="2703443"/>
            <a:ext cx="4922377" cy="960173"/>
          </a:xfrm>
        </p:spPr>
        <p:txBody>
          <a:bodyPr/>
          <a:lstStyle/>
          <a:p>
            <a:r>
              <a:rPr lang="en-US"/>
              <a:t>Transformer Models </a:t>
            </a:r>
            <a:br>
              <a:rPr lang="en-US"/>
            </a:br>
            <a:r>
              <a:rPr lang="en-US"/>
              <a:t>for </a:t>
            </a:r>
            <a:r>
              <a:rPr lang="en-US" dirty="0"/>
              <a:t>Tabular Data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06B75-82E6-05CE-EFE7-879BF8E85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BBBC3-F14D-3DA6-E02E-D3FF23F5E7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4" y="908093"/>
            <a:ext cx="7017611" cy="5318249"/>
          </a:xfrm>
        </p:spPr>
        <p:txBody>
          <a:bodyPr/>
          <a:lstStyle/>
          <a:p>
            <a:r>
              <a:rPr lang="en-US" dirty="0"/>
              <a:t>So far, we have investigated several variants of transformers for</a:t>
            </a:r>
          </a:p>
          <a:p>
            <a:pPr lvl="1"/>
            <a:r>
              <a:rPr lang="en-US" dirty="0"/>
              <a:t>Supervised tasks like classification and regression</a:t>
            </a:r>
          </a:p>
          <a:p>
            <a:pPr lvl="1"/>
            <a:r>
              <a:rPr lang="en-US" dirty="0"/>
              <a:t>Generative tasks: text-text, text-image, and image-text</a:t>
            </a:r>
          </a:p>
          <a:p>
            <a:r>
              <a:rPr lang="en-US" dirty="0"/>
              <a:t>Naturally, as good as it is, transformers will also be applied to tabular data</a:t>
            </a:r>
          </a:p>
          <a:p>
            <a:r>
              <a:rPr lang="en-US" dirty="0"/>
              <a:t>We will discuss two models</a:t>
            </a:r>
          </a:p>
          <a:p>
            <a:pPr lvl="1"/>
            <a:r>
              <a:rPr lang="en-US" dirty="0" err="1"/>
              <a:t>TabTransformer</a:t>
            </a:r>
            <a:endParaRPr lang="en-US" dirty="0"/>
          </a:p>
          <a:p>
            <a:pPr lvl="1"/>
            <a:r>
              <a:rPr lang="en-US" dirty="0" err="1"/>
              <a:t>TabNet</a:t>
            </a:r>
            <a:r>
              <a:rPr lang="en-US" dirty="0"/>
              <a:t> (a bit more complicated than </a:t>
            </a:r>
            <a:r>
              <a:rPr lang="en-US" dirty="0" err="1"/>
              <a:t>TabTransformer</a:t>
            </a:r>
            <a:r>
              <a:rPr lang="en-US" dirty="0"/>
              <a:t>)</a:t>
            </a:r>
          </a:p>
          <a:p>
            <a:pPr marL="457200" indent="-457200">
              <a:buNone/>
            </a:pPr>
            <a:r>
              <a:rPr lang="en-US" dirty="0"/>
              <a:t>	Both are applicable to both classification and regression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11AC12D3-1C98-E07F-84B4-E2C075C8B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23" y="908093"/>
            <a:ext cx="3287752" cy="46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FCD452-ADA6-BE79-EAFA-7F015F459FF2}"/>
              </a:ext>
            </a:extLst>
          </p:cNvPr>
          <p:cNvSpPr txBox="1"/>
          <p:nvPr/>
        </p:nvSpPr>
        <p:spPr>
          <a:xfrm>
            <a:off x="8170823" y="5540542"/>
            <a:ext cx="32877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hlinkClick r:id="rId3"/>
              </a:rPr>
              <a:t>https://user.phil.hhu.de/~cwurm/wp-content/uploads/2020/01/7181-attention-is-all-you-need.pdf</a:t>
            </a:r>
            <a:r>
              <a:rPr lang="en-US" sz="14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65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ectangle 54">
            <a:extLst>
              <a:ext uri="{FF2B5EF4-FFF2-40B4-BE49-F238E27FC236}">
                <a16:creationId xmlns:a16="http://schemas.microsoft.com/office/drawing/2014/main" id="{D76CA494-72F8-C18F-8189-6F8077311F48}"/>
              </a:ext>
            </a:extLst>
          </p:cNvPr>
          <p:cNvSpPr/>
          <p:nvPr/>
        </p:nvSpPr>
        <p:spPr>
          <a:xfrm>
            <a:off x="5795630" y="1376259"/>
            <a:ext cx="3032176" cy="25608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t"/>
          <a:lstStyle/>
          <a:p>
            <a:pPr algn="ctr"/>
            <a:r>
              <a:rPr lang="en-US" b="1" dirty="0">
                <a:solidFill>
                  <a:schemeClr val="tx1"/>
                </a:solidFill>
              </a:rPr>
              <a:t>Stackable </a:t>
            </a:r>
          </a:p>
          <a:p>
            <a:pPr algn="ctr"/>
            <a:r>
              <a:rPr lang="en-US" b="1" dirty="0">
                <a:solidFill>
                  <a:schemeClr val="tx1"/>
                </a:solidFill>
              </a:rPr>
              <a:t>Transformer blocks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457CEB1-00B5-78CB-5C51-16370FE10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TabTransformer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1710C-FF11-97D7-857E-97853C7CCAD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804250" cy="5221539"/>
          </a:xfrm>
        </p:spPr>
        <p:txBody>
          <a:bodyPr/>
          <a:lstStyle/>
          <a:p>
            <a:r>
              <a:rPr lang="en-US" sz="2400" dirty="0"/>
              <a:t>An adaptation of transformer for tabular data</a:t>
            </a:r>
          </a:p>
          <a:p>
            <a:r>
              <a:rPr lang="en-US" sz="2400" dirty="0"/>
              <a:t>Interestingly, this model focuses more on categorical columns</a:t>
            </a:r>
          </a:p>
          <a:p>
            <a:pPr lvl="1"/>
            <a:r>
              <a:rPr lang="en-US" sz="2000" dirty="0"/>
              <a:t>Transformer blocks are only applied on categorical data</a:t>
            </a:r>
          </a:p>
          <a:p>
            <a:r>
              <a:rPr lang="en-US" sz="2400" dirty="0"/>
              <a:t>Numerical columns only undergo layer normalization</a:t>
            </a:r>
          </a:p>
          <a:p>
            <a:r>
              <a:rPr lang="en-US" sz="2400" dirty="0"/>
              <a:t>Both branches merge into a few neural network layers then output like normal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40B96AB-8856-994E-A343-9CD4E4521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0422090"/>
              </p:ext>
            </p:extLst>
          </p:nvPr>
        </p:nvGraphicFramePr>
        <p:xfrm>
          <a:off x="9184967" y="4647338"/>
          <a:ext cx="2425740" cy="103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6435">
                  <a:extLst>
                    <a:ext uri="{9D8B030D-6E8A-4147-A177-3AD203B41FA5}">
                      <a16:colId xmlns:a16="http://schemas.microsoft.com/office/drawing/2014/main" val="2758187221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3816142067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2051271817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2372201594"/>
                    </a:ext>
                  </a:extLst>
                </a:gridCol>
              </a:tblGrid>
              <a:tr h="2541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04463857"/>
                  </a:ext>
                </a:extLst>
              </a:tr>
              <a:tr h="2541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38586512"/>
                  </a:ext>
                </a:extLst>
              </a:tr>
              <a:tr h="254140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74600832"/>
                  </a:ext>
                </a:extLst>
              </a:tr>
              <a:tr h="2541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6133769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9439BDB-0635-B9D0-D543-369EB122AC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1512042"/>
              </p:ext>
            </p:extLst>
          </p:nvPr>
        </p:nvGraphicFramePr>
        <p:xfrm>
          <a:off x="6152792" y="4647338"/>
          <a:ext cx="3032175" cy="1036320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606435">
                  <a:extLst>
                    <a:ext uri="{9D8B030D-6E8A-4147-A177-3AD203B41FA5}">
                      <a16:colId xmlns:a16="http://schemas.microsoft.com/office/drawing/2014/main" val="1270198001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2889192623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1207989964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1952256236"/>
                    </a:ext>
                  </a:extLst>
                </a:gridCol>
                <a:gridCol w="606435">
                  <a:extLst>
                    <a:ext uri="{9D8B030D-6E8A-4147-A177-3AD203B41FA5}">
                      <a16:colId xmlns:a16="http://schemas.microsoft.com/office/drawing/2014/main" val="1570439029"/>
                    </a:ext>
                  </a:extLst>
                </a:gridCol>
              </a:tblGrid>
              <a:tr h="2547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5356232"/>
                  </a:ext>
                </a:extLst>
              </a:tr>
              <a:tr h="254740"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11712034"/>
                  </a:ext>
                </a:extLst>
              </a:tr>
              <a:tr h="2547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86632065"/>
                  </a:ext>
                </a:extLst>
              </a:tr>
              <a:tr h="254740"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sz="11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35316370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5E4A0322-ECA5-FC28-27A3-F3A38F0B8728}"/>
              </a:ext>
            </a:extLst>
          </p:cNvPr>
          <p:cNvSpPr/>
          <p:nvPr/>
        </p:nvSpPr>
        <p:spPr>
          <a:xfrm>
            <a:off x="6788578" y="3295343"/>
            <a:ext cx="1760602" cy="43583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Attention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D3396C-4EB0-1793-5677-89C25B1EE8CF}"/>
              </a:ext>
            </a:extLst>
          </p:cNvPr>
          <p:cNvSpPr/>
          <p:nvPr/>
        </p:nvSpPr>
        <p:spPr>
          <a:xfrm>
            <a:off x="6788578" y="2731383"/>
            <a:ext cx="1760602" cy="4358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Add &amp; Norm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79D8290-2AAA-B026-7672-10F779060B28}"/>
              </a:ext>
            </a:extLst>
          </p:cNvPr>
          <p:cNvSpPr/>
          <p:nvPr/>
        </p:nvSpPr>
        <p:spPr>
          <a:xfrm>
            <a:off x="6788578" y="2052307"/>
            <a:ext cx="1760602" cy="435835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Feed Forward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343F86A-CADE-1CFE-F3FC-F436C8A24D96}"/>
              </a:ext>
            </a:extLst>
          </p:cNvPr>
          <p:cNvSpPr/>
          <p:nvPr/>
        </p:nvSpPr>
        <p:spPr>
          <a:xfrm>
            <a:off x="6788578" y="1488347"/>
            <a:ext cx="1760602" cy="435835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Add &amp; Norm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92BC992-8A20-016E-B971-9BB898C11B81}"/>
              </a:ext>
            </a:extLst>
          </p:cNvPr>
          <p:cNvSpPr/>
          <p:nvPr/>
        </p:nvSpPr>
        <p:spPr>
          <a:xfrm>
            <a:off x="9346534" y="3976261"/>
            <a:ext cx="2102605" cy="43583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Layer Normalization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60E8282-67D7-32E9-621F-F3C52EC58E13}"/>
              </a:ext>
            </a:extLst>
          </p:cNvPr>
          <p:cNvSpPr/>
          <p:nvPr/>
        </p:nvSpPr>
        <p:spPr>
          <a:xfrm>
            <a:off x="6617576" y="3974419"/>
            <a:ext cx="2102605" cy="435835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Column Embedding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973EEB7-F7A5-3CE1-9460-9D30EA0D038E}"/>
              </a:ext>
            </a:extLst>
          </p:cNvPr>
          <p:cNvSpPr/>
          <p:nvPr/>
        </p:nvSpPr>
        <p:spPr>
          <a:xfrm>
            <a:off x="6617575" y="809271"/>
            <a:ext cx="4831564" cy="435835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Layer Normalization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5AF4C8E7-6007-D192-9FDE-91BA70E8077B}"/>
              </a:ext>
            </a:extLst>
          </p:cNvPr>
          <p:cNvSpPr/>
          <p:nvPr/>
        </p:nvSpPr>
        <p:spPr>
          <a:xfrm>
            <a:off x="6617575" y="133274"/>
            <a:ext cx="4831564" cy="43583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Neural Network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74821441-8F66-55DC-556C-F517A4C7A0CA}"/>
              </a:ext>
            </a:extLst>
          </p:cNvPr>
          <p:cNvCxnSpPr>
            <a:cxnSpLocks/>
            <a:stCxn id="5" idx="0"/>
            <a:endCxn id="11" idx="2"/>
          </p:cNvCxnSpPr>
          <p:nvPr/>
        </p:nvCxnSpPr>
        <p:spPr>
          <a:xfrm flipV="1">
            <a:off x="7668879" y="4410254"/>
            <a:ext cx="0" cy="23708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6D3A5ABF-72D0-9B7B-8CEE-74665918E129}"/>
              </a:ext>
            </a:extLst>
          </p:cNvPr>
          <p:cNvCxnSpPr>
            <a:cxnSpLocks/>
            <a:stCxn id="11" idx="0"/>
            <a:endCxn id="6" idx="2"/>
          </p:cNvCxnSpPr>
          <p:nvPr/>
        </p:nvCxnSpPr>
        <p:spPr>
          <a:xfrm flipV="1">
            <a:off x="7668879" y="3731178"/>
            <a:ext cx="0" cy="24324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1EDFA888-8272-3C0D-4482-D0BB39E74C6A}"/>
              </a:ext>
            </a:extLst>
          </p:cNvPr>
          <p:cNvCxnSpPr>
            <a:cxnSpLocks/>
            <a:stCxn id="6" idx="0"/>
            <a:endCxn id="7" idx="2"/>
          </p:cNvCxnSpPr>
          <p:nvPr/>
        </p:nvCxnSpPr>
        <p:spPr>
          <a:xfrm flipV="1">
            <a:off x="7668879" y="3167218"/>
            <a:ext cx="0" cy="12812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0FE3D206-C621-DC99-53F2-FA2D6FFF8C08}"/>
              </a:ext>
            </a:extLst>
          </p:cNvPr>
          <p:cNvCxnSpPr>
            <a:cxnSpLocks/>
            <a:stCxn id="7" idx="0"/>
            <a:endCxn id="8" idx="2"/>
          </p:cNvCxnSpPr>
          <p:nvPr/>
        </p:nvCxnSpPr>
        <p:spPr>
          <a:xfrm flipV="1">
            <a:off x="7668879" y="2488142"/>
            <a:ext cx="0" cy="24324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E9E99FC-534F-005A-61D7-4A61DA46EBFD}"/>
              </a:ext>
            </a:extLst>
          </p:cNvPr>
          <p:cNvCxnSpPr>
            <a:cxnSpLocks/>
            <a:stCxn id="8" idx="0"/>
            <a:endCxn id="9" idx="2"/>
          </p:cNvCxnSpPr>
          <p:nvPr/>
        </p:nvCxnSpPr>
        <p:spPr>
          <a:xfrm flipV="1">
            <a:off x="7668879" y="1924182"/>
            <a:ext cx="0" cy="12812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3EA23394-9170-A24F-B124-91ACFCB7E32B}"/>
              </a:ext>
            </a:extLst>
          </p:cNvPr>
          <p:cNvCxnSpPr>
            <a:cxnSpLocks/>
            <a:stCxn id="9" idx="0"/>
          </p:cNvCxnSpPr>
          <p:nvPr/>
        </p:nvCxnSpPr>
        <p:spPr>
          <a:xfrm flipH="1" flipV="1">
            <a:off x="7668878" y="1224760"/>
            <a:ext cx="1" cy="263587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2B9FDCFD-0DC3-3D78-0B9F-CBDC66EE3818}"/>
              </a:ext>
            </a:extLst>
          </p:cNvPr>
          <p:cNvCxnSpPr>
            <a:cxnSpLocks/>
            <a:stCxn id="4" idx="0"/>
            <a:endCxn id="10" idx="2"/>
          </p:cNvCxnSpPr>
          <p:nvPr/>
        </p:nvCxnSpPr>
        <p:spPr>
          <a:xfrm flipV="1">
            <a:off x="10397837" y="4412096"/>
            <a:ext cx="0" cy="23524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0D999701-4BEF-CB67-C548-C3057C88367E}"/>
              </a:ext>
            </a:extLst>
          </p:cNvPr>
          <p:cNvCxnSpPr>
            <a:cxnSpLocks/>
            <a:stCxn id="10" idx="0"/>
          </p:cNvCxnSpPr>
          <p:nvPr/>
        </p:nvCxnSpPr>
        <p:spPr>
          <a:xfrm flipH="1" flipV="1">
            <a:off x="10397835" y="1245106"/>
            <a:ext cx="2" cy="2731155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FFC16DD-4B47-1947-4099-CBCE27C49741}"/>
              </a:ext>
            </a:extLst>
          </p:cNvPr>
          <p:cNvCxnSpPr>
            <a:cxnSpLocks/>
            <a:stCxn id="14" idx="0"/>
            <a:endCxn id="15" idx="2"/>
          </p:cNvCxnSpPr>
          <p:nvPr/>
        </p:nvCxnSpPr>
        <p:spPr>
          <a:xfrm flipV="1">
            <a:off x="9033357" y="569109"/>
            <a:ext cx="0" cy="24016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958290A1-694A-9C36-A1DD-DC52CFE9A775}"/>
              </a:ext>
            </a:extLst>
          </p:cNvPr>
          <p:cNvCxnSpPr>
            <a:cxnSpLocks/>
            <a:stCxn id="11" idx="0"/>
            <a:endCxn id="7" idx="1"/>
          </p:cNvCxnSpPr>
          <p:nvPr/>
        </p:nvCxnSpPr>
        <p:spPr>
          <a:xfrm rot="16200000" flipV="1">
            <a:off x="6716170" y="3021709"/>
            <a:ext cx="1025118" cy="880301"/>
          </a:xfrm>
          <a:prstGeom prst="bentConnector4">
            <a:avLst>
              <a:gd name="adj1" fmla="val 7692"/>
              <a:gd name="adj2" fmla="val 120154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4">
            <a:extLst>
              <a:ext uri="{FF2B5EF4-FFF2-40B4-BE49-F238E27FC236}">
                <a16:creationId xmlns:a16="http://schemas.microsoft.com/office/drawing/2014/main" id="{8FC2DF37-116B-26F4-4895-2CCDF708E6F6}"/>
              </a:ext>
            </a:extLst>
          </p:cNvPr>
          <p:cNvCxnSpPr>
            <a:cxnSpLocks/>
            <a:stCxn id="7" idx="0"/>
            <a:endCxn id="9" idx="1"/>
          </p:cNvCxnSpPr>
          <p:nvPr/>
        </p:nvCxnSpPr>
        <p:spPr>
          <a:xfrm rot="16200000" flipV="1">
            <a:off x="6716170" y="1778673"/>
            <a:ext cx="1025118" cy="880301"/>
          </a:xfrm>
          <a:prstGeom prst="bentConnector4">
            <a:avLst>
              <a:gd name="adj1" fmla="val 8526"/>
              <a:gd name="adj2" fmla="val 120143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ight Brace 55">
            <a:extLst>
              <a:ext uri="{FF2B5EF4-FFF2-40B4-BE49-F238E27FC236}">
                <a16:creationId xmlns:a16="http://schemas.microsoft.com/office/drawing/2014/main" id="{ED738781-5F6F-65E2-3450-BE8A8D9ADC6A}"/>
              </a:ext>
            </a:extLst>
          </p:cNvPr>
          <p:cNvSpPr/>
          <p:nvPr/>
        </p:nvSpPr>
        <p:spPr>
          <a:xfrm rot="5400000">
            <a:off x="7617293" y="4611495"/>
            <a:ext cx="171602" cy="2386157"/>
          </a:xfrm>
          <a:prstGeom prst="rightBrace">
            <a:avLst>
              <a:gd name="adj1" fmla="val 2377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ight Brace 56">
            <a:extLst>
              <a:ext uri="{FF2B5EF4-FFF2-40B4-BE49-F238E27FC236}">
                <a16:creationId xmlns:a16="http://schemas.microsoft.com/office/drawing/2014/main" id="{4ECDE7C2-2AFA-2ECF-0F3E-5D0279DAD5F6}"/>
              </a:ext>
            </a:extLst>
          </p:cNvPr>
          <p:cNvSpPr/>
          <p:nvPr/>
        </p:nvSpPr>
        <p:spPr>
          <a:xfrm rot="5400000">
            <a:off x="10312035" y="4753271"/>
            <a:ext cx="171601" cy="2102605"/>
          </a:xfrm>
          <a:prstGeom prst="rightBrace">
            <a:avLst>
              <a:gd name="adj1" fmla="val 23770"/>
              <a:gd name="adj2" fmla="val 50000"/>
            </a:avLst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F56BA22-FB2A-7D6B-5E44-5C3C4F7BBD1E}"/>
              </a:ext>
            </a:extLst>
          </p:cNvPr>
          <p:cNvSpPr txBox="1"/>
          <p:nvPr/>
        </p:nvSpPr>
        <p:spPr>
          <a:xfrm>
            <a:off x="7081225" y="5890375"/>
            <a:ext cx="1243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Categorical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98D4C39-848D-B53F-8ED2-986D7FB08AC9}"/>
              </a:ext>
            </a:extLst>
          </p:cNvPr>
          <p:cNvSpPr txBox="1"/>
          <p:nvPr/>
        </p:nvSpPr>
        <p:spPr>
          <a:xfrm>
            <a:off x="9814857" y="5886130"/>
            <a:ext cx="1165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Numerical</a:t>
            </a:r>
          </a:p>
        </p:txBody>
      </p:sp>
    </p:spTree>
    <p:extLst>
      <p:ext uri="{BB962C8B-B14F-4D97-AF65-F5344CB8AC3E}">
        <p14:creationId xmlns:p14="http://schemas.microsoft.com/office/powerpoint/2010/main" val="13502186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8A21B9-92AE-63F8-4BA3-24A15E5341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Column Embedding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4B1032-55F6-16FC-D6EB-1855478CA19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180407" cy="5221539"/>
          </a:xfrm>
        </p:spPr>
        <p:txBody>
          <a:bodyPr/>
          <a:lstStyle/>
          <a:p>
            <a:r>
              <a:rPr lang="en-US" dirty="0"/>
              <a:t>Fairly similar to token embedding in the text transformer</a:t>
            </a:r>
          </a:p>
          <a:p>
            <a:pPr lvl="1"/>
            <a:r>
              <a:rPr lang="en-US" dirty="0"/>
              <a:t>Each class in each feature is mapped to a numerical vector by a look-up table</a:t>
            </a:r>
          </a:p>
          <a:p>
            <a:pPr lvl="2"/>
            <a:r>
              <a:rPr lang="en-US" dirty="0"/>
              <a:t>The values in the vectors are learnable</a:t>
            </a:r>
          </a:p>
          <a:p>
            <a:pPr lvl="1"/>
            <a:r>
              <a:rPr lang="en-US" dirty="0"/>
              <a:t>The vectors from all classes are concatenated</a:t>
            </a:r>
          </a:p>
          <a:p>
            <a:r>
              <a:rPr lang="en-US" dirty="0"/>
              <a:t>Positional encoder is no longer required since there are no orders in the columns or their values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078CF40-5CB2-D6D3-83FA-757D19D8FA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9812658"/>
              </p:ext>
            </p:extLst>
          </p:nvPr>
        </p:nvGraphicFramePr>
        <p:xfrm>
          <a:off x="4913832" y="2501900"/>
          <a:ext cx="85885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8853">
                  <a:extLst>
                    <a:ext uri="{9D8B030D-6E8A-4147-A177-3AD203B41FA5}">
                      <a16:colId xmlns:a16="http://schemas.microsoft.com/office/drawing/2014/main" val="1033187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State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616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GA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53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GA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77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FL</a:t>
                      </a:r>
                    </a:p>
                  </a:txBody>
                  <a:tcPr>
                    <a:solidFill>
                      <a:srgbClr val="9DC3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348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NY</a:t>
                      </a:r>
                    </a:p>
                  </a:txBody>
                  <a:tcPr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2063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CB68571-741F-F182-4D3C-84C9CE5C90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6987790"/>
              </p:ext>
            </p:extLst>
          </p:nvPr>
        </p:nvGraphicFramePr>
        <p:xfrm>
          <a:off x="6631538" y="612650"/>
          <a:ext cx="430281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562">
                  <a:extLst>
                    <a:ext uri="{9D8B030D-6E8A-4147-A177-3AD203B41FA5}">
                      <a16:colId xmlns:a16="http://schemas.microsoft.com/office/drawing/2014/main" val="1515310567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3780584683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3589098190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1798041187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82528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State</a:t>
                      </a:r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Numerical Vector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7183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GA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172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FL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787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NY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0.6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14877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6A6ADE36-1B5F-8009-7116-2EA5156920F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5120304"/>
              </p:ext>
            </p:extLst>
          </p:nvPr>
        </p:nvGraphicFramePr>
        <p:xfrm>
          <a:off x="6631538" y="4761990"/>
          <a:ext cx="4302810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0562">
                  <a:extLst>
                    <a:ext uri="{9D8B030D-6E8A-4147-A177-3AD203B41FA5}">
                      <a16:colId xmlns:a16="http://schemas.microsoft.com/office/drawing/2014/main" val="1515310567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3780584683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3589098190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1798041187"/>
                    </a:ext>
                  </a:extLst>
                </a:gridCol>
                <a:gridCol w="860562">
                  <a:extLst>
                    <a:ext uri="{9D8B030D-6E8A-4147-A177-3AD203B41FA5}">
                      <a16:colId xmlns:a16="http://schemas.microsoft.com/office/drawing/2014/main" val="82528045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Edu.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Numerical Vector</a:t>
                      </a: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en-US" dirty="0">
                        <a:latin typeface="Consolas" panose="020B0609020204030204" pitchFamily="49" charset="0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71830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BS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71725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MS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707874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PhD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0.6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2414877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0A34FE31-1FC7-983B-6555-91436EB428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27277565"/>
              </p:ext>
            </p:extLst>
          </p:nvPr>
        </p:nvGraphicFramePr>
        <p:xfrm>
          <a:off x="7363712" y="2501900"/>
          <a:ext cx="235147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869">
                  <a:extLst>
                    <a:ext uri="{9D8B030D-6E8A-4147-A177-3AD203B41FA5}">
                      <a16:colId xmlns:a16="http://schemas.microsoft.com/office/drawing/2014/main" val="1033187484"/>
                    </a:ext>
                  </a:extLst>
                </a:gridCol>
                <a:gridCol w="587869">
                  <a:extLst>
                    <a:ext uri="{9D8B030D-6E8A-4147-A177-3AD203B41FA5}">
                      <a16:colId xmlns:a16="http://schemas.microsoft.com/office/drawing/2014/main" val="1224650855"/>
                    </a:ext>
                  </a:extLst>
                </a:gridCol>
                <a:gridCol w="587869">
                  <a:extLst>
                    <a:ext uri="{9D8B030D-6E8A-4147-A177-3AD203B41FA5}">
                      <a16:colId xmlns:a16="http://schemas.microsoft.com/office/drawing/2014/main" val="527828904"/>
                    </a:ext>
                  </a:extLst>
                </a:gridCol>
                <a:gridCol w="587869">
                  <a:extLst>
                    <a:ext uri="{9D8B030D-6E8A-4147-A177-3AD203B41FA5}">
                      <a16:colId xmlns:a16="http://schemas.microsoft.com/office/drawing/2014/main" val="1636612909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State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8561659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85334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>
                    <a:solidFill>
                      <a:srgbClr val="BDD7E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353773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rgbClr val="9DC3E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>
                    <a:solidFill>
                      <a:srgbClr val="9DC3E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93484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0.6</a:t>
                      </a:r>
                    </a:p>
                  </a:txBody>
                  <a:tcPr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32063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92591A99-BDD1-9BFE-A0F8-123A51E50B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2920106"/>
              </p:ext>
            </p:extLst>
          </p:nvPr>
        </p:nvGraphicFramePr>
        <p:xfrm>
          <a:off x="5772685" y="2501900"/>
          <a:ext cx="858853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8853">
                  <a:extLst>
                    <a:ext uri="{9D8B030D-6E8A-4147-A177-3AD203B41FA5}">
                      <a16:colId xmlns:a16="http://schemas.microsoft.com/office/drawing/2014/main" val="14413335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Edu.</a:t>
                      </a:r>
                    </a:p>
                  </a:txBody>
                  <a:tcPr>
                    <a:solidFill>
                      <a:srgbClr val="54823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45131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MS</a:t>
                      </a:r>
                    </a:p>
                  </a:txBody>
                  <a:tcPr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91806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BS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895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BS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366424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PhD</a:t>
                      </a:r>
                    </a:p>
                  </a:txBody>
                  <a:tcPr>
                    <a:solidFill>
                      <a:srgbClr val="F4B1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74589450"/>
                  </a:ext>
                </a:extLst>
              </a:tr>
            </a:tbl>
          </a:graphicData>
        </a:graphic>
      </p:graphicFrame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349582BE-96E4-33B6-F404-E86B9123B159}"/>
              </a:ext>
            </a:extLst>
          </p:cNvPr>
          <p:cNvCxnSpPr>
            <a:cxnSpLocks/>
            <a:stCxn id="4" idx="0"/>
            <a:endCxn id="5" idx="1"/>
          </p:cNvCxnSpPr>
          <p:nvPr/>
        </p:nvCxnSpPr>
        <p:spPr>
          <a:xfrm rot="5400000" flipH="1" flipV="1">
            <a:off x="5413613" y="1283975"/>
            <a:ext cx="1147570" cy="1288280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or: Elbow 11">
            <a:extLst>
              <a:ext uri="{FF2B5EF4-FFF2-40B4-BE49-F238E27FC236}">
                <a16:creationId xmlns:a16="http://schemas.microsoft.com/office/drawing/2014/main" id="{1FF0F2C6-555E-3CA1-5663-72DCF395BACA}"/>
              </a:ext>
            </a:extLst>
          </p:cNvPr>
          <p:cNvCxnSpPr>
            <a:cxnSpLocks/>
            <a:stCxn id="8" idx="2"/>
            <a:endCxn id="6" idx="1"/>
          </p:cNvCxnSpPr>
          <p:nvPr/>
        </p:nvCxnSpPr>
        <p:spPr>
          <a:xfrm rot="16200000" flipH="1">
            <a:off x="5843039" y="4715171"/>
            <a:ext cx="1147570" cy="429427"/>
          </a:xfrm>
          <a:prstGeom prst="bentConnector2">
            <a:avLst/>
          </a:prstGeom>
          <a:ln w="28575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ctor: Elbow 14">
            <a:extLst>
              <a:ext uri="{FF2B5EF4-FFF2-40B4-BE49-F238E27FC236}">
                <a16:creationId xmlns:a16="http://schemas.microsoft.com/office/drawing/2014/main" id="{6DFFC0F1-8FA8-7413-5DD5-D384C040567B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5407916" y="1283975"/>
            <a:ext cx="1147570" cy="1288280"/>
          </a:xfrm>
          <a:prstGeom prst="bentConnector2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Elbow 15">
            <a:extLst>
              <a:ext uri="{FF2B5EF4-FFF2-40B4-BE49-F238E27FC236}">
                <a16:creationId xmlns:a16="http://schemas.microsoft.com/office/drawing/2014/main" id="{E3D1DAF6-8097-9270-FD20-64BF414D4A44}"/>
              </a:ext>
            </a:extLst>
          </p:cNvPr>
          <p:cNvCxnSpPr>
            <a:cxnSpLocks/>
          </p:cNvCxnSpPr>
          <p:nvPr/>
        </p:nvCxnSpPr>
        <p:spPr>
          <a:xfrm rot="16200000" flipH="1">
            <a:off x="5837342" y="4715171"/>
            <a:ext cx="1147570" cy="429427"/>
          </a:xfrm>
          <a:prstGeom prst="bentConnector2">
            <a:avLst/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65F1F9B9-354A-C9CC-8C4A-7C58B2F1F2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3520968"/>
              </p:ext>
            </p:extLst>
          </p:nvPr>
        </p:nvGraphicFramePr>
        <p:xfrm>
          <a:off x="9715188" y="2501899"/>
          <a:ext cx="2351476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87869">
                  <a:extLst>
                    <a:ext uri="{9D8B030D-6E8A-4147-A177-3AD203B41FA5}">
                      <a16:colId xmlns:a16="http://schemas.microsoft.com/office/drawing/2014/main" val="2261049057"/>
                    </a:ext>
                  </a:extLst>
                </a:gridCol>
                <a:gridCol w="587869">
                  <a:extLst>
                    <a:ext uri="{9D8B030D-6E8A-4147-A177-3AD203B41FA5}">
                      <a16:colId xmlns:a16="http://schemas.microsoft.com/office/drawing/2014/main" val="4278909331"/>
                    </a:ext>
                  </a:extLst>
                </a:gridCol>
                <a:gridCol w="587869">
                  <a:extLst>
                    <a:ext uri="{9D8B030D-6E8A-4147-A177-3AD203B41FA5}">
                      <a16:colId xmlns:a16="http://schemas.microsoft.com/office/drawing/2014/main" val="1521820866"/>
                    </a:ext>
                  </a:extLst>
                </a:gridCol>
                <a:gridCol w="587869">
                  <a:extLst>
                    <a:ext uri="{9D8B030D-6E8A-4147-A177-3AD203B41FA5}">
                      <a16:colId xmlns:a16="http://schemas.microsoft.com/office/drawing/2014/main" val="2193954727"/>
                    </a:ext>
                  </a:extLst>
                </a:gridCol>
              </a:tblGrid>
              <a:tr h="370840">
                <a:tc gridSpan="4"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Edu.</a:t>
                      </a:r>
                    </a:p>
                  </a:txBody>
                  <a:tcPr>
                    <a:solidFill>
                      <a:srgbClr val="54823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164015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rgbClr val="FFD96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rgbClr val="FFD96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5733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13315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>
                    <a:solidFill>
                      <a:srgbClr val="C5E0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9677387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0.6</a:t>
                      </a: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>
                    <a:solidFill>
                      <a:srgbClr val="F4B18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>
                    <a:solidFill>
                      <a:srgbClr val="F4B18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59014846"/>
                  </a:ext>
                </a:extLst>
              </a:tr>
            </a:tbl>
          </a:graphicData>
        </a:graphic>
      </p:graphicFrame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148691D0-825F-0916-6593-83342E60ABBC}"/>
              </a:ext>
            </a:extLst>
          </p:cNvPr>
          <p:cNvCxnSpPr>
            <a:cxnSpLocks/>
            <a:stCxn id="5" idx="2"/>
            <a:endCxn id="7" idx="0"/>
          </p:cNvCxnSpPr>
          <p:nvPr/>
        </p:nvCxnSpPr>
        <p:spPr>
          <a:xfrm rot="5400000">
            <a:off x="8458252" y="2177209"/>
            <a:ext cx="405890" cy="243493"/>
          </a:xfrm>
          <a:prstGeom prst="bentConnector3">
            <a:avLst>
              <a:gd name="adj1" fmla="val 50000"/>
            </a:avLst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or: Elbow 23">
            <a:extLst>
              <a:ext uri="{FF2B5EF4-FFF2-40B4-BE49-F238E27FC236}">
                <a16:creationId xmlns:a16="http://schemas.microsoft.com/office/drawing/2014/main" id="{ABE3EAE6-806F-4B92-E388-9BBA7E0FD1ED}"/>
              </a:ext>
            </a:extLst>
          </p:cNvPr>
          <p:cNvCxnSpPr>
            <a:cxnSpLocks/>
            <a:stCxn id="6" idx="0"/>
            <a:endCxn id="20" idx="2"/>
          </p:cNvCxnSpPr>
          <p:nvPr/>
        </p:nvCxnSpPr>
        <p:spPr>
          <a:xfrm rot="5400000" flipH="1" flipV="1">
            <a:off x="9633989" y="3505054"/>
            <a:ext cx="405891" cy="2107983"/>
          </a:xfrm>
          <a:prstGeom prst="bentConnector3">
            <a:avLst>
              <a:gd name="adj1" fmla="val 50000"/>
            </a:avLst>
          </a:prstGeom>
          <a:ln w="38100">
            <a:solidFill>
              <a:schemeClr val="tx2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97030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Rectangle 87">
            <a:extLst>
              <a:ext uri="{FF2B5EF4-FFF2-40B4-BE49-F238E27FC236}">
                <a16:creationId xmlns:a16="http://schemas.microsoft.com/office/drawing/2014/main" id="{16D62FA3-B47E-28CA-3399-F47719A712F2}"/>
              </a:ext>
            </a:extLst>
          </p:cNvPr>
          <p:cNvSpPr/>
          <p:nvPr/>
        </p:nvSpPr>
        <p:spPr>
          <a:xfrm>
            <a:off x="5910838" y="3187581"/>
            <a:ext cx="2768838" cy="3068839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400" b="1" dirty="0">
                <a:solidFill>
                  <a:schemeClr val="tx1"/>
                </a:solidFill>
              </a:rPr>
              <a:t>Decision step 2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728E7054-598C-788F-2EF9-4CFE7B90B0BC}"/>
              </a:ext>
            </a:extLst>
          </p:cNvPr>
          <p:cNvSpPr/>
          <p:nvPr/>
        </p:nvSpPr>
        <p:spPr>
          <a:xfrm>
            <a:off x="3022361" y="3187581"/>
            <a:ext cx="2768838" cy="3068839"/>
          </a:xfrm>
          <a:prstGeom prst="rect">
            <a:avLst/>
          </a:prstGeom>
          <a:solidFill>
            <a:srgbClr val="BDD7E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400" b="1" dirty="0">
                <a:solidFill>
                  <a:schemeClr val="tx1"/>
                </a:solidFill>
              </a:rPr>
              <a:t>Decision step 1</a:t>
            </a:r>
          </a:p>
        </p:txBody>
      </p: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5D84962E-DCEB-12A3-5602-895D87679EF1}"/>
              </a:ext>
            </a:extLst>
          </p:cNvPr>
          <p:cNvCxnSpPr>
            <a:cxnSpLocks/>
            <a:stCxn id="35" idx="6"/>
            <a:endCxn id="44" idx="1"/>
          </p:cNvCxnSpPr>
          <p:nvPr/>
        </p:nvCxnSpPr>
        <p:spPr>
          <a:xfrm>
            <a:off x="8140922" y="3528307"/>
            <a:ext cx="837263" cy="307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1CAE3F0B-5EB9-CE9F-F5B3-65021C4B4A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TabNet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6678CDA-25F5-B0B1-F4AA-7E279A18790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7" y="776122"/>
            <a:ext cx="9829176" cy="2151411"/>
          </a:xfrm>
        </p:spPr>
        <p:txBody>
          <a:bodyPr/>
          <a:lstStyle/>
          <a:p>
            <a:r>
              <a:rPr lang="en-US" sz="2000" dirty="0"/>
              <a:t>Another transformer-like model for tabular data</a:t>
            </a:r>
          </a:p>
          <a:p>
            <a:r>
              <a:rPr lang="en-US" sz="2000" dirty="0" err="1"/>
              <a:t>TabNet</a:t>
            </a:r>
            <a:r>
              <a:rPr lang="en-US" sz="2000" dirty="0"/>
              <a:t> comprises of multiple </a:t>
            </a:r>
            <a:r>
              <a:rPr lang="en-US" sz="2000" b="1" dirty="0"/>
              <a:t>Feature Transformers</a:t>
            </a:r>
            <a:r>
              <a:rPr lang="en-US" sz="2000" dirty="0"/>
              <a:t> and </a:t>
            </a:r>
            <a:r>
              <a:rPr lang="en-US" sz="2000" b="1" dirty="0"/>
              <a:t>Attentive Transformers </a:t>
            </a:r>
            <a:r>
              <a:rPr lang="en-US" sz="2000" dirty="0"/>
              <a:t>organized in </a:t>
            </a:r>
            <a:r>
              <a:rPr lang="en-US" sz="2000" b="1" dirty="0"/>
              <a:t>decision steps </a:t>
            </a:r>
            <a:r>
              <a:rPr lang="en-US" sz="2000" dirty="0"/>
              <a:t>(the number of decision steps is a hyperparameter)</a:t>
            </a:r>
            <a:endParaRPr lang="en-US" sz="2000" b="1" dirty="0"/>
          </a:p>
          <a:p>
            <a:pPr lvl="1"/>
            <a:r>
              <a:rPr lang="en-US" sz="1600" dirty="0"/>
              <a:t>Each decision step takes feedback from the previous step to select useful features and send its feedback to the next decision step</a:t>
            </a:r>
          </a:p>
          <a:p>
            <a:pPr lvl="1"/>
            <a:r>
              <a:rPr lang="en-US" sz="1600" dirty="0"/>
              <a:t>The outputs of all decision steps are aggregated and send to a decision layer to yield the final output</a:t>
            </a:r>
          </a:p>
          <a:p>
            <a:pPr lvl="1"/>
            <a:r>
              <a:rPr lang="en-US" sz="1600" dirty="0"/>
              <a:t>We will not discuss the specific architectures of feature transformers and attentive transformers, but they are not too different from the regular transformers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EE1B1F0-4D1A-DED6-B397-5BCF8B99C4B7}"/>
              </a:ext>
            </a:extLst>
          </p:cNvPr>
          <p:cNvSpPr/>
          <p:nvPr/>
        </p:nvSpPr>
        <p:spPr>
          <a:xfrm>
            <a:off x="1624754" y="5835671"/>
            <a:ext cx="1239141" cy="420749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Input Data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32D9D26-E76F-210D-006E-67569D2BE3F5}"/>
              </a:ext>
            </a:extLst>
          </p:cNvPr>
          <p:cNvSpPr/>
          <p:nvPr/>
        </p:nvSpPr>
        <p:spPr>
          <a:xfrm>
            <a:off x="1624754" y="4077217"/>
            <a:ext cx="1239141" cy="66699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Feature Transformer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7E3653B-9FB2-57B8-315D-CE95D908646B}"/>
              </a:ext>
            </a:extLst>
          </p:cNvPr>
          <p:cNvSpPr/>
          <p:nvPr/>
        </p:nvSpPr>
        <p:spPr>
          <a:xfrm>
            <a:off x="4630552" y="5224584"/>
            <a:ext cx="1004501" cy="54069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Feature Selection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EB42088-C6AD-17CE-8E79-FA2E90428136}"/>
              </a:ext>
            </a:extLst>
          </p:cNvPr>
          <p:cNvSpPr/>
          <p:nvPr/>
        </p:nvSpPr>
        <p:spPr>
          <a:xfrm>
            <a:off x="3068993" y="5165057"/>
            <a:ext cx="1239141" cy="666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Attentive Transformer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9CFD68-971B-93A9-5A71-BE8C9050B5B8}"/>
              </a:ext>
            </a:extLst>
          </p:cNvPr>
          <p:cNvSpPr/>
          <p:nvPr/>
        </p:nvSpPr>
        <p:spPr>
          <a:xfrm>
            <a:off x="4513232" y="4077217"/>
            <a:ext cx="1239141" cy="66699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Feature Transformer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3958412-FF81-676D-45E2-F76279E4AF53}"/>
              </a:ext>
            </a:extLst>
          </p:cNvPr>
          <p:cNvSpPr/>
          <p:nvPr/>
        </p:nvSpPr>
        <p:spPr>
          <a:xfrm>
            <a:off x="5957471" y="5165055"/>
            <a:ext cx="1239141" cy="6669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Attentive Transformer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E17A8CC-4EF6-6974-F735-6514BEC0272E}"/>
              </a:ext>
            </a:extLst>
          </p:cNvPr>
          <p:cNvSpPr/>
          <p:nvPr/>
        </p:nvSpPr>
        <p:spPr>
          <a:xfrm>
            <a:off x="7519030" y="5228207"/>
            <a:ext cx="1004501" cy="540692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Feature Selection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6D72B5-C673-A27D-520D-BA6EE88EB6B2}"/>
              </a:ext>
            </a:extLst>
          </p:cNvPr>
          <p:cNvSpPr/>
          <p:nvPr/>
        </p:nvSpPr>
        <p:spPr>
          <a:xfrm>
            <a:off x="7401710" y="4074818"/>
            <a:ext cx="1239141" cy="666991"/>
          </a:xfrm>
          <a:prstGeom prst="rect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Feature Transformer</a:t>
            </a:r>
          </a:p>
        </p:txBody>
      </p:sp>
      <p:cxnSp>
        <p:nvCxnSpPr>
          <p:cNvPr id="13" name="Straight Arrow Connector 44">
            <a:extLst>
              <a:ext uri="{FF2B5EF4-FFF2-40B4-BE49-F238E27FC236}">
                <a16:creationId xmlns:a16="http://schemas.microsoft.com/office/drawing/2014/main" id="{5B84AFC1-26D2-8B1C-864D-CFEB7736085A}"/>
              </a:ext>
            </a:extLst>
          </p:cNvPr>
          <p:cNvCxnSpPr>
            <a:cxnSpLocks/>
            <a:stCxn id="4" idx="3"/>
            <a:endCxn id="7" idx="2"/>
          </p:cNvCxnSpPr>
          <p:nvPr/>
        </p:nvCxnSpPr>
        <p:spPr>
          <a:xfrm flipV="1">
            <a:off x="2863895" y="5765276"/>
            <a:ext cx="2268908" cy="280770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44">
            <a:extLst>
              <a:ext uri="{FF2B5EF4-FFF2-40B4-BE49-F238E27FC236}">
                <a16:creationId xmlns:a16="http://schemas.microsoft.com/office/drawing/2014/main" id="{B2BA6E25-B054-6757-17B2-A296F3F04650}"/>
              </a:ext>
            </a:extLst>
          </p:cNvPr>
          <p:cNvCxnSpPr>
            <a:cxnSpLocks/>
            <a:stCxn id="4" idx="3"/>
            <a:endCxn id="11" idx="2"/>
          </p:cNvCxnSpPr>
          <p:nvPr/>
        </p:nvCxnSpPr>
        <p:spPr>
          <a:xfrm flipV="1">
            <a:off x="2863895" y="5768899"/>
            <a:ext cx="5157386" cy="277147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7305400-239B-7C39-8C03-B9F5CF7938AE}"/>
              </a:ext>
            </a:extLst>
          </p:cNvPr>
          <p:cNvCxnSpPr>
            <a:cxnSpLocks/>
            <a:stCxn id="4" idx="0"/>
            <a:endCxn id="6" idx="2"/>
          </p:cNvCxnSpPr>
          <p:nvPr/>
        </p:nvCxnSpPr>
        <p:spPr>
          <a:xfrm flipV="1">
            <a:off x="2244325" y="4744208"/>
            <a:ext cx="0" cy="1091463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44">
            <a:extLst>
              <a:ext uri="{FF2B5EF4-FFF2-40B4-BE49-F238E27FC236}">
                <a16:creationId xmlns:a16="http://schemas.microsoft.com/office/drawing/2014/main" id="{EC0B8258-1CEE-BD2E-F729-73E01EDEC12C}"/>
              </a:ext>
            </a:extLst>
          </p:cNvPr>
          <p:cNvCxnSpPr>
            <a:cxnSpLocks/>
            <a:stCxn id="6" idx="3"/>
            <a:endCxn id="8" idx="0"/>
          </p:cNvCxnSpPr>
          <p:nvPr/>
        </p:nvCxnSpPr>
        <p:spPr>
          <a:xfrm>
            <a:off x="2863895" y="4410713"/>
            <a:ext cx="824669" cy="754344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44">
            <a:extLst>
              <a:ext uri="{FF2B5EF4-FFF2-40B4-BE49-F238E27FC236}">
                <a16:creationId xmlns:a16="http://schemas.microsoft.com/office/drawing/2014/main" id="{A93AE944-C9E3-0981-787B-8DB936284704}"/>
              </a:ext>
            </a:extLst>
          </p:cNvPr>
          <p:cNvCxnSpPr>
            <a:cxnSpLocks/>
            <a:stCxn id="9" idx="3"/>
            <a:endCxn id="10" idx="0"/>
          </p:cNvCxnSpPr>
          <p:nvPr/>
        </p:nvCxnSpPr>
        <p:spPr>
          <a:xfrm>
            <a:off x="5752373" y="4410713"/>
            <a:ext cx="824669" cy="754342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FAF0FA8-4A9D-D9D2-5EB8-B1D0DB739184}"/>
              </a:ext>
            </a:extLst>
          </p:cNvPr>
          <p:cNvCxnSpPr>
            <a:cxnSpLocks/>
            <a:stCxn id="7" idx="0"/>
            <a:endCxn id="9" idx="2"/>
          </p:cNvCxnSpPr>
          <p:nvPr/>
        </p:nvCxnSpPr>
        <p:spPr>
          <a:xfrm flipV="1">
            <a:off x="5132803" y="4744208"/>
            <a:ext cx="0" cy="480376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FFA8A07-7FE5-9501-2810-07CE55F88DAD}"/>
              </a:ext>
            </a:extLst>
          </p:cNvPr>
          <p:cNvCxnSpPr>
            <a:cxnSpLocks/>
            <a:stCxn id="11" idx="0"/>
            <a:endCxn id="12" idx="2"/>
          </p:cNvCxnSpPr>
          <p:nvPr/>
        </p:nvCxnSpPr>
        <p:spPr>
          <a:xfrm flipV="1">
            <a:off x="8021281" y="4741809"/>
            <a:ext cx="0" cy="486398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Flowchart: Or 34">
            <a:extLst>
              <a:ext uri="{FF2B5EF4-FFF2-40B4-BE49-F238E27FC236}">
                <a16:creationId xmlns:a16="http://schemas.microsoft.com/office/drawing/2014/main" id="{95424EEE-9D1B-F019-0886-09C5843B7907}"/>
              </a:ext>
            </a:extLst>
          </p:cNvPr>
          <p:cNvSpPr/>
          <p:nvPr/>
        </p:nvSpPr>
        <p:spPr>
          <a:xfrm>
            <a:off x="7901640" y="3408666"/>
            <a:ext cx="239282" cy="239282"/>
          </a:xfrm>
          <a:prstGeom prst="flowChartOr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Straight Arrow Connector 44">
            <a:extLst>
              <a:ext uri="{FF2B5EF4-FFF2-40B4-BE49-F238E27FC236}">
                <a16:creationId xmlns:a16="http://schemas.microsoft.com/office/drawing/2014/main" id="{2686E815-B192-98E0-5D72-E22DD36AC25E}"/>
              </a:ext>
            </a:extLst>
          </p:cNvPr>
          <p:cNvCxnSpPr>
            <a:cxnSpLocks/>
            <a:stCxn id="9" idx="0"/>
            <a:endCxn id="35" idx="2"/>
          </p:cNvCxnSpPr>
          <p:nvPr/>
        </p:nvCxnSpPr>
        <p:spPr>
          <a:xfrm rot="5400000" flipH="1" flipV="1">
            <a:off x="6242766" y="2418344"/>
            <a:ext cx="548910" cy="2768837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55A390C-069B-DE9D-6FDA-828E4D62A3CC}"/>
              </a:ext>
            </a:extLst>
          </p:cNvPr>
          <p:cNvCxnSpPr>
            <a:cxnSpLocks/>
            <a:stCxn id="12" idx="0"/>
            <a:endCxn id="35" idx="4"/>
          </p:cNvCxnSpPr>
          <p:nvPr/>
        </p:nvCxnSpPr>
        <p:spPr>
          <a:xfrm flipV="1">
            <a:off x="8021281" y="3647948"/>
            <a:ext cx="0" cy="42687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TextBox 43">
            <a:extLst>
              <a:ext uri="{FF2B5EF4-FFF2-40B4-BE49-F238E27FC236}">
                <a16:creationId xmlns:a16="http://schemas.microsoft.com/office/drawing/2014/main" id="{424EE6C5-FDB9-1466-ADF7-C52E9BBC4A0A}"/>
              </a:ext>
            </a:extLst>
          </p:cNvPr>
          <p:cNvSpPr txBox="1"/>
          <p:nvPr/>
        </p:nvSpPr>
        <p:spPr>
          <a:xfrm>
            <a:off x="8978185" y="3300544"/>
            <a:ext cx="404278" cy="4616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BAE902E2-EDD2-9A29-A2CC-6B844462B79C}"/>
              </a:ext>
            </a:extLst>
          </p:cNvPr>
          <p:cNvCxnSpPr>
            <a:cxnSpLocks/>
            <a:stCxn id="44" idx="3"/>
          </p:cNvCxnSpPr>
          <p:nvPr/>
        </p:nvCxnSpPr>
        <p:spPr>
          <a:xfrm>
            <a:off x="9382463" y="3531377"/>
            <a:ext cx="428710" cy="7246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Rectangle: Rounded Corners 47">
            <a:extLst>
              <a:ext uri="{FF2B5EF4-FFF2-40B4-BE49-F238E27FC236}">
                <a16:creationId xmlns:a16="http://schemas.microsoft.com/office/drawing/2014/main" id="{0B641B06-0B7A-821A-4447-C07317981ABC}"/>
              </a:ext>
            </a:extLst>
          </p:cNvPr>
          <p:cNvSpPr/>
          <p:nvPr/>
        </p:nvSpPr>
        <p:spPr>
          <a:xfrm>
            <a:off x="9835615" y="3317932"/>
            <a:ext cx="1239141" cy="420749"/>
          </a:xfrm>
          <a:prstGeom prst="roundRect">
            <a:avLst>
              <a:gd name="adj" fmla="val 36978"/>
            </a:avLst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/>
              <a:t>Output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D2A21376-F142-F70C-67F3-4CF28E3F8402}"/>
              </a:ext>
            </a:extLst>
          </p:cNvPr>
          <p:cNvCxnSpPr>
            <a:cxnSpLocks/>
            <a:stCxn id="8" idx="3"/>
            <a:endCxn id="7" idx="1"/>
          </p:cNvCxnSpPr>
          <p:nvPr/>
        </p:nvCxnSpPr>
        <p:spPr>
          <a:xfrm flipV="1">
            <a:off x="4308134" y="5494930"/>
            <a:ext cx="322418" cy="3623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5B05B7FB-8970-A7F2-F651-90C119048BB3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7196612" y="5498551"/>
            <a:ext cx="322418" cy="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076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16156-BC52-B0A1-1F0F-F30530E92C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Multiple Steps of Feature Selection in </a:t>
            </a:r>
            <a:r>
              <a:rPr lang="en-US" dirty="0" err="1"/>
              <a:t>TabNet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9A81DB-7CAB-39F7-BD3D-FD07C483CA8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4777100"/>
            <a:ext cx="10355263" cy="634686"/>
          </a:xfrm>
        </p:spPr>
        <p:txBody>
          <a:bodyPr/>
          <a:lstStyle/>
          <a:p>
            <a:r>
              <a:rPr lang="en-US" sz="1800" i="1" dirty="0"/>
              <a:t>Example provided by authors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1E6D499-5255-2C6B-15DE-128421253B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22816"/>
            <a:ext cx="12192000" cy="3176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5336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4982</TotalTime>
  <Words>429</Words>
  <Application>Microsoft Office PowerPoint</Application>
  <PresentationFormat>Widescreen</PresentationFormat>
  <Paragraphs>134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Avenir 55 Roman</vt:lpstr>
      <vt:lpstr>Avenir 65 Medium</vt:lpstr>
      <vt:lpstr>Avenir 95 Black</vt:lpstr>
      <vt:lpstr>Calibri</vt:lpstr>
      <vt:lpstr>Consolas</vt:lpstr>
      <vt:lpstr>Office Theme</vt:lpstr>
      <vt:lpstr>Transformer Models  for Tabular Data</vt:lpstr>
      <vt:lpstr>Review</vt:lpstr>
      <vt:lpstr>TabTransformer</vt:lpstr>
      <vt:lpstr>Column Embedding</vt:lpstr>
      <vt:lpstr>TabNet</vt:lpstr>
      <vt:lpstr>Multiple Steps of Feature Selection in TabNet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365</cp:revision>
  <dcterms:created xsi:type="dcterms:W3CDTF">2019-08-07T15:31:06Z</dcterms:created>
  <dcterms:modified xsi:type="dcterms:W3CDTF">2024-10-14T19:17:00Z</dcterms:modified>
</cp:coreProperties>
</file>