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29" r:id="rId3"/>
    <p:sldId id="318" r:id="rId4"/>
    <p:sldId id="337" r:id="rId5"/>
    <p:sldId id="323" r:id="rId6"/>
    <p:sldId id="328" r:id="rId7"/>
    <p:sldId id="324" r:id="rId8"/>
    <p:sldId id="32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1E1E1"/>
    <a:srgbClr val="FFE8CB"/>
    <a:srgbClr val="FFFFFF"/>
    <a:srgbClr val="D5E3CF"/>
    <a:srgbClr val="F8D7CD"/>
    <a:srgbClr val="CBCBCB"/>
    <a:srgbClr val="4472C4"/>
    <a:srgbClr val="FFE699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08" autoAdjust="0"/>
    <p:restoredTop sz="89376" autoAdjust="0"/>
  </p:normalViewPr>
  <p:slideViewPr>
    <p:cSldViewPr snapToGrid="0" snapToObjects="1">
      <p:cViewPr varScale="1">
        <p:scale>
          <a:sx n="159" d="100"/>
          <a:sy n="159" d="100"/>
        </p:scale>
        <p:origin x="1062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D78D4-8830-4043-9064-E6BE46C06313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FDDA2-D307-7D41-8A9B-9D02DEE48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3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C5C32C3-0E38-EF40-8753-699E473F0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7BE0D8-E95C-3C4B-A373-FA77AFB95C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3549" y="2703443"/>
            <a:ext cx="4660900" cy="677395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DA1688-B217-4843-B0D0-29E1D2028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3549" y="3546735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356227-D7D4-F943-AFB2-F20F8B424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17" y="1983144"/>
            <a:ext cx="2853911" cy="289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9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2D5093F-A64D-6A42-8920-D62D4FA40C4E}"/>
              </a:ext>
            </a:extLst>
          </p:cNvPr>
          <p:cNvGrpSpPr/>
          <p:nvPr userDrawn="1"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42E0DC-41C4-5D4E-9365-D4101A18F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1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FC13913-2F32-2343-B64C-251CB51EA2C7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DDACB2-B58B-F64A-B55E-70FEB45037B1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4A6396A-6CC8-EE41-8B23-9407CDA8FD3F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4DCAAE-06D4-1C42-A8CE-0E38F73143D0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F89AB1-B31C-E448-B85A-7845F94BB1BB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rgbClr val="FFC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F5AD75-B71E-D94B-A05C-66D485089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0916" y="1320514"/>
              <a:ext cx="650162" cy="43344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CDAB06-B996-2747-B5EA-CA07085E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70916" y="5143800"/>
              <a:ext cx="650162" cy="433441"/>
            </a:xfrm>
            <a:prstGeom prst="rect">
              <a:avLst/>
            </a:prstGeom>
          </p:spPr>
        </p:pic>
      </p:grp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E663CB2-1E13-F842-839B-5A8CD0A85A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4569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3246C5-2D29-F946-B2F7-3B9C84905703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CE2E98-8D1A-CD4B-B1A9-88632EBA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BB83C3-3C45-0841-A413-09852839C40C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FDDB52-74F4-BD45-9465-8A1053479EC4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CEBF5-ADAA-7B46-9038-529B9CAD1C0A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772748-8129-DF4A-8381-C7C56673891E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7E82D3-A127-8949-B1E6-B259F329C874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B4B2D7-120C-C34A-B84F-EA07D8F4A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0855" y="1305854"/>
              <a:ext cx="690281" cy="4601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279F7D-5F09-5A4A-BBE3-A178B7A30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50855" y="5128560"/>
              <a:ext cx="690281" cy="460187"/>
            </a:xfrm>
            <a:prstGeom prst="rect">
              <a:avLst/>
            </a:prstGeom>
          </p:spPr>
        </p:pic>
      </p:grp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4F3A9B5-49EA-D54B-89B9-093CE6BD84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2181872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25A00D-820B-394B-BB34-47EBF2AB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71227B-224F-8845-985A-7D474CAE570C}"/>
              </a:ext>
            </a:extLst>
          </p:cNvPr>
          <p:cNvSpPr/>
          <p:nvPr/>
        </p:nvSpPr>
        <p:spPr>
          <a:xfrm>
            <a:off x="-1" y="2958419"/>
            <a:ext cx="12192001" cy="9411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3FC234-CE84-CE4A-AEC5-3D8F75B4E49C}"/>
              </a:ext>
            </a:extLst>
          </p:cNvPr>
          <p:cNvSpPr txBox="1"/>
          <p:nvPr/>
        </p:nvSpPr>
        <p:spPr>
          <a:xfrm>
            <a:off x="1822703" y="3210350"/>
            <a:ext cx="85465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3475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8D1FCC-C828-5245-A412-370879858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335" y="963303"/>
            <a:ext cx="2887330" cy="2925572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54ED87-0658-414E-9715-03B964241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5550" y="5448601"/>
            <a:ext cx="4660900" cy="4460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Title2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A2028A-6C2D-9540-910F-711B608C5F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5550" y="5961363"/>
            <a:ext cx="4660900" cy="3502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Date2</a:t>
            </a:r>
          </a:p>
        </p:txBody>
      </p:sp>
    </p:spTree>
    <p:extLst>
      <p:ext uri="{BB962C8B-B14F-4D97-AF65-F5344CB8AC3E}">
        <p14:creationId xmlns:p14="http://schemas.microsoft.com/office/powerpoint/2010/main" val="303132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FA6151DA-0E50-3747-B88F-29F646B3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425" y="109131"/>
            <a:ext cx="10515600" cy="666991"/>
          </a:xfrm>
          <a:prstGeom prst="rect">
            <a:avLst/>
          </a:prstGeom>
        </p:spPr>
        <p:txBody>
          <a:bodyPr/>
          <a:lstStyle>
            <a:lvl1pPr>
              <a:defRPr sz="32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8378D0F-E7EF-4A4B-83B1-DE98788093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355263" cy="5221539"/>
          </a:xfrm>
          <a:prstGeom prst="rect">
            <a:avLst/>
          </a:prstGeom>
        </p:spPr>
        <p:txBody>
          <a:bodyPr/>
          <a:lstStyle>
            <a:lvl1pPr>
              <a:buClr>
                <a:srgbClr val="F7BF32"/>
              </a:buClr>
              <a:defRPr b="0" i="0">
                <a:latin typeface="Avenir 65 Medium" panose="02000503020000020003" pitchFamily="2" charset="0"/>
              </a:defRPr>
            </a:lvl1pPr>
            <a:lvl2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2pPr>
            <a:lvl3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3pPr>
            <a:lvl4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4pPr>
            <a:lvl5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200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39A8CB0-9A70-A144-93B6-FBAF6A78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119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59C787-850A-E94C-BE82-DEF54263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05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4AF910-3B45-C642-BA40-7F26C292CBB7}"/>
              </a:ext>
            </a:extLst>
          </p:cNvPr>
          <p:cNvGrpSpPr/>
          <p:nvPr userDrawn="1"/>
        </p:nvGrpSpPr>
        <p:grpSpPr>
          <a:xfrm>
            <a:off x="0" y="0"/>
            <a:ext cx="6143872" cy="6858000"/>
            <a:chOff x="0" y="0"/>
            <a:chExt cx="6143872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89D864-D3E3-854A-9727-A7FA3A3C3175}"/>
                </a:ext>
              </a:extLst>
            </p:cNvPr>
            <p:cNvSpPr/>
            <p:nvPr/>
          </p:nvSpPr>
          <p:spPr>
            <a:xfrm>
              <a:off x="5617345" y="0"/>
              <a:ext cx="526527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8ED27C-6546-2A4D-8DF8-81E2F1D5C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000"/>
            <a:stretch/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1061A9F-A15E-C64A-9549-79374FACE1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833" y="3229691"/>
            <a:ext cx="4702175" cy="3986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What We’ll Cover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FA52A49-6633-E54F-9E51-57323147E9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1833" y="1128199"/>
            <a:ext cx="4704334" cy="45646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  <a:defRPr sz="1800" b="0" i="0"/>
            </a:lvl2pPr>
          </a:lstStyle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6207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6B76FD-EBC2-924F-90F9-5FBB8B224E6C}"/>
              </a:ext>
            </a:extLst>
          </p:cNvPr>
          <p:cNvSpPr/>
          <p:nvPr/>
        </p:nvSpPr>
        <p:spPr>
          <a:xfrm>
            <a:off x="-1" y="6224584"/>
            <a:ext cx="12192001" cy="260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04431-1C59-AA44-82EC-D02845A98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324" r="1434" b="242"/>
          <a:stretch/>
        </p:blipFill>
        <p:spPr>
          <a:xfrm>
            <a:off x="0" y="6279639"/>
            <a:ext cx="12192000" cy="57836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6176D2-EEF6-1043-9E18-99A5E6FB1DED}"/>
              </a:ext>
            </a:extLst>
          </p:cNvPr>
          <p:cNvCxnSpPr>
            <a:cxnSpLocks/>
          </p:cNvCxnSpPr>
          <p:nvPr/>
        </p:nvCxnSpPr>
        <p:spPr>
          <a:xfrm>
            <a:off x="-13856" y="1260574"/>
            <a:ext cx="6096001" cy="0"/>
          </a:xfrm>
          <a:prstGeom prst="line">
            <a:avLst/>
          </a:prstGeom>
          <a:ln w="28575">
            <a:solidFill>
              <a:srgbClr val="FFC6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75B1AC-CF2D-704D-8913-3B88C08C39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083" y="600075"/>
            <a:ext cx="5680075" cy="66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Title7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8360B5A-D265-7849-A437-ACE53640BB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083" y="1752600"/>
            <a:ext cx="4257675" cy="33528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C629"/>
              </a:buClr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rPr lang="en-US" sz="1500" b="1" dirty="0">
                <a:latin typeface="Avenir 95 Black" panose="02000503020000020003" pitchFamily="2" charset="0"/>
              </a:rPr>
              <a:t>Points:</a:t>
            </a:r>
          </a:p>
          <a:p>
            <a:endParaRPr lang="en-US" sz="1500" dirty="0">
              <a:latin typeface="Avenir 65 Medium" panose="02000503020000020003" pitchFamily="2" charset="0"/>
            </a:endParaRP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1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2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venir 65 Medium" panose="02000503020000020003" pitchFamily="2" charset="0"/>
            </a:endParaRPr>
          </a:p>
          <a:p>
            <a:r>
              <a:rPr lang="en-US" sz="1500" dirty="0">
                <a:latin typeface="Avenir 65 Medium" panose="02000503020000020003" pitchFamily="2" charset="0"/>
              </a:rPr>
              <a:t>Reinforce main points/message here with copy to explain to the consumer.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874033-E928-1743-85FB-DC29CB426C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99667" y="1593184"/>
            <a:ext cx="4794250" cy="389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0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475F388-1957-4E42-8C71-14A16B93040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0DCAAC-46AE-3343-8F9A-CD4DDA203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FE7ACE-CBBD-CE4F-9899-20F39A6A454D}"/>
                </a:ext>
              </a:extLst>
            </p:cNvPr>
            <p:cNvCxnSpPr/>
            <p:nvPr/>
          </p:nvCxnSpPr>
          <p:spPr>
            <a:xfrm>
              <a:off x="3169919" y="3857735"/>
              <a:ext cx="585216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210CA93-A5F0-FC40-A24C-216D908FFE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Title1</a:t>
            </a:r>
          </a:p>
        </p:txBody>
      </p:sp>
    </p:spTree>
    <p:extLst>
      <p:ext uri="{BB962C8B-B14F-4D97-AF65-F5344CB8AC3E}">
        <p14:creationId xmlns:p14="http://schemas.microsoft.com/office/powerpoint/2010/main" val="230174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2C8967C-5DE1-8542-B6F8-DE583745C775}"/>
              </a:ext>
            </a:extLst>
          </p:cNvPr>
          <p:cNvGrpSpPr/>
          <p:nvPr userDrawn="1"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91AB2-125E-C949-8DAC-F09226535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t="19272"/>
            <a:stretch/>
          </p:blipFill>
          <p:spPr>
            <a:xfrm>
              <a:off x="0" y="-1"/>
              <a:ext cx="12192000" cy="68580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F6F952A-A865-544A-B2DA-A32AF5762272}"/>
                </a:ext>
              </a:extLst>
            </p:cNvPr>
            <p:cNvCxnSpPr/>
            <p:nvPr/>
          </p:nvCxnSpPr>
          <p:spPr>
            <a:xfrm>
              <a:off x="3672840" y="3857735"/>
              <a:ext cx="484632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BDF5D72F-CC3C-2B4E-B192-FF761F67C8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Title2</a:t>
            </a:r>
          </a:p>
        </p:txBody>
      </p:sp>
    </p:spTree>
    <p:extLst>
      <p:ext uri="{BB962C8B-B14F-4D97-AF65-F5344CB8AC3E}">
        <p14:creationId xmlns:p14="http://schemas.microsoft.com/office/powerpoint/2010/main" val="30890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65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7" r:id="rId3"/>
    <p:sldLayoutId id="2147483668" r:id="rId4"/>
    <p:sldLayoutId id="2147483669" r:id="rId5"/>
    <p:sldLayoutId id="2147483658" r:id="rId6"/>
    <p:sldLayoutId id="2147483665" r:id="rId7"/>
    <p:sldLayoutId id="2147483660" r:id="rId8"/>
    <p:sldLayoutId id="2147483661" r:id="rId9"/>
    <p:sldLayoutId id="2147483663" r:id="rId10"/>
    <p:sldLayoutId id="2147483664" r:id="rId11"/>
    <p:sldLayoutId id="214748366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62DE74-A72F-FA43-9FDB-0477AE57C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5022" y="2703443"/>
            <a:ext cx="4193434" cy="960173"/>
          </a:xfrm>
        </p:spPr>
        <p:txBody>
          <a:bodyPr/>
          <a:lstStyle/>
          <a:p>
            <a:r>
              <a:rPr lang="en-US" dirty="0"/>
              <a:t>Image Classification with Transformers</a:t>
            </a:r>
          </a:p>
        </p:txBody>
      </p:sp>
    </p:spTree>
    <p:extLst>
      <p:ext uri="{BB962C8B-B14F-4D97-AF65-F5344CB8AC3E}">
        <p14:creationId xmlns:p14="http://schemas.microsoft.com/office/powerpoint/2010/main" val="187172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B51C9-6D8C-9278-A437-9F8D00026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Image data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16F9A-4CF9-49E8-471D-76756756F38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 dirty="0"/>
              <a:t>Images are 3D tensors</a:t>
            </a:r>
          </a:p>
          <a:p>
            <a:r>
              <a:rPr lang="en-US" sz="2400" dirty="0"/>
              <a:t>One image instance is one 3D tensor</a:t>
            </a:r>
          </a:p>
          <a:p>
            <a:r>
              <a:rPr lang="en-US" sz="2400" dirty="0"/>
              <a:t>Each element in the tensor represents the magnitude of the corresponding pixel at the width/height location and color channel</a:t>
            </a:r>
          </a:p>
          <a:p>
            <a:endParaRPr lang="en-US" sz="3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D9AC0D-F38A-E1C9-865A-24E4956BD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339" y="2903489"/>
            <a:ext cx="5327772" cy="316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766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2DA3747E-921D-3136-07B8-7D3EF32FA0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96477"/>
              </p:ext>
            </p:extLst>
          </p:nvPr>
        </p:nvGraphicFramePr>
        <p:xfrm>
          <a:off x="4966334" y="3956987"/>
          <a:ext cx="1877785" cy="187778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5557">
                  <a:extLst>
                    <a:ext uri="{9D8B030D-6E8A-4147-A177-3AD203B41FA5}">
                      <a16:colId xmlns:a16="http://schemas.microsoft.com/office/drawing/2014/main" val="1957402993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4251633981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2290965682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4253472002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729290452"/>
                    </a:ext>
                  </a:extLst>
                </a:gridCol>
              </a:tblGrid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638530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5032624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317182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421664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94754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D2E6CE8B-C4A2-10E7-74A5-44C91D39C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Model: Convolutional Neural 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CF650-519A-27AC-C356-649D9065378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776123"/>
            <a:ext cx="10355263" cy="5353510"/>
          </a:xfrm>
        </p:spPr>
        <p:txBody>
          <a:bodyPr/>
          <a:lstStyle/>
          <a:p>
            <a:r>
              <a:rPr lang="en-US" sz="2400" dirty="0"/>
              <a:t>A convolutional layer is like a </a:t>
            </a:r>
            <a:r>
              <a:rPr lang="en-US" sz="2400" b="1" dirty="0"/>
              <a:t>sliding linear model</a:t>
            </a:r>
          </a:p>
          <a:p>
            <a:pPr lvl="1"/>
            <a:r>
              <a:rPr lang="en-US" sz="2000" dirty="0"/>
              <a:t>The inputs to model is </a:t>
            </a:r>
            <a:r>
              <a:rPr lang="en-US" sz="2000" b="1" dirty="0"/>
              <a:t>pixel values in a small patch</a:t>
            </a:r>
            <a:r>
              <a:rPr lang="en-US" sz="2000" dirty="0"/>
              <a:t> of the image</a:t>
            </a:r>
          </a:p>
          <a:p>
            <a:pPr lvl="1"/>
            <a:r>
              <a:rPr lang="en-US" sz="2000" dirty="0"/>
              <a:t>The output of a patch is a single number</a:t>
            </a:r>
          </a:p>
          <a:p>
            <a:pPr lvl="1"/>
            <a:r>
              <a:rPr lang="en-US" sz="2000" dirty="0"/>
              <a:t>The model </a:t>
            </a:r>
            <a:r>
              <a:rPr lang="en-US" sz="2000" b="1" dirty="0"/>
              <a:t>slides through all patches </a:t>
            </a:r>
            <a:r>
              <a:rPr lang="en-US" sz="2000" dirty="0"/>
              <a:t>in the image to generate the complete output</a:t>
            </a:r>
          </a:p>
          <a:p>
            <a:pPr lvl="1"/>
            <a:r>
              <a:rPr lang="en-US" sz="2000" dirty="0"/>
              <a:t>The output can then be considered an image, and undergoes the next convolution layer</a:t>
            </a:r>
          </a:p>
          <a:p>
            <a:pPr lvl="1"/>
            <a:r>
              <a:rPr lang="en-US" sz="2000" dirty="0"/>
              <a:t>The number of convolutional layers can get very high which model very complicated computer vision tasks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A72F85-1DCC-9512-7F98-05FBF55132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1" t="835" r="886" b="882"/>
          <a:stretch/>
        </p:blipFill>
        <p:spPr>
          <a:xfrm>
            <a:off x="733424" y="3593322"/>
            <a:ext cx="2628900" cy="2628900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677A920-F211-DCE8-C5B7-C84C9FD22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568693"/>
              </p:ext>
            </p:extLst>
          </p:nvPr>
        </p:nvGraphicFramePr>
        <p:xfrm>
          <a:off x="733425" y="3593322"/>
          <a:ext cx="2628899" cy="26288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5557">
                  <a:extLst>
                    <a:ext uri="{9D8B030D-6E8A-4147-A177-3AD203B41FA5}">
                      <a16:colId xmlns:a16="http://schemas.microsoft.com/office/drawing/2014/main" val="3320110529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969124576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660786129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216107389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988116195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224640414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4133969002"/>
                    </a:ext>
                  </a:extLst>
                </a:gridCol>
              </a:tblGrid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645071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7329458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011947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2671903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25924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1496272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632426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659DFC6-45E2-F5CC-46B9-466CF6350528}"/>
              </a:ext>
            </a:extLst>
          </p:cNvPr>
          <p:cNvSpPr/>
          <p:nvPr/>
        </p:nvSpPr>
        <p:spPr>
          <a:xfrm>
            <a:off x="733424" y="3593322"/>
            <a:ext cx="1133476" cy="113347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B584C3-EB58-8F14-CCBC-529236F12F24}"/>
              </a:ext>
            </a:extLst>
          </p:cNvPr>
          <p:cNvSpPr/>
          <p:nvPr/>
        </p:nvSpPr>
        <p:spPr>
          <a:xfrm>
            <a:off x="4966334" y="3957176"/>
            <a:ext cx="375284" cy="379095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1.5</a:t>
            </a:r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F679B08C-ECF8-FF33-511F-975C23632198}"/>
              </a:ext>
            </a:extLst>
          </p:cNvPr>
          <p:cNvCxnSpPr>
            <a:cxnSpLocks/>
            <a:stCxn id="7" idx="0"/>
            <a:endCxn id="8" idx="0"/>
          </p:cNvCxnSpPr>
          <p:nvPr/>
        </p:nvCxnSpPr>
        <p:spPr>
          <a:xfrm rot="16200000" flipH="1">
            <a:off x="3045142" y="1848342"/>
            <a:ext cx="363854" cy="3853814"/>
          </a:xfrm>
          <a:prstGeom prst="curvedConnector3">
            <a:avLst>
              <a:gd name="adj1" fmla="val -100524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985ABDCA-841A-3BF5-9C08-8A38CF63D601}"/>
              </a:ext>
            </a:extLst>
          </p:cNvPr>
          <p:cNvSpPr/>
          <p:nvPr/>
        </p:nvSpPr>
        <p:spPr>
          <a:xfrm>
            <a:off x="5342893" y="3957175"/>
            <a:ext cx="375284" cy="379095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0.9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2E10FCB-9A17-073C-539B-65A64B5DB311}"/>
              </a:ext>
            </a:extLst>
          </p:cNvPr>
          <p:cNvSpPr/>
          <p:nvPr/>
        </p:nvSpPr>
        <p:spPr>
          <a:xfrm>
            <a:off x="5715002" y="3956987"/>
            <a:ext cx="375284" cy="379095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2.9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70B9A5-1096-E976-A803-FE20AC03C014}"/>
              </a:ext>
            </a:extLst>
          </p:cNvPr>
          <p:cNvSpPr/>
          <p:nvPr/>
        </p:nvSpPr>
        <p:spPr>
          <a:xfrm>
            <a:off x="1105805" y="3593320"/>
            <a:ext cx="1133476" cy="113347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A838EACD-21BB-C94F-5080-84ADDBB82ABE}"/>
              </a:ext>
            </a:extLst>
          </p:cNvPr>
          <p:cNvCxnSpPr>
            <a:stCxn id="16" idx="0"/>
          </p:cNvCxnSpPr>
          <p:nvPr/>
        </p:nvCxnSpPr>
        <p:spPr>
          <a:xfrm rot="16200000" flipH="1">
            <a:off x="3417523" y="1848340"/>
            <a:ext cx="363854" cy="3853814"/>
          </a:xfrm>
          <a:prstGeom prst="curvedConnector3">
            <a:avLst>
              <a:gd name="adj1" fmla="val -100524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758A88D-7F33-5479-A7AA-435DC41FBAA5}"/>
              </a:ext>
            </a:extLst>
          </p:cNvPr>
          <p:cNvSpPr/>
          <p:nvPr/>
        </p:nvSpPr>
        <p:spPr>
          <a:xfrm>
            <a:off x="1481136" y="3593317"/>
            <a:ext cx="1133476" cy="113347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7ADC92C6-643D-1AF2-B408-CBF5FB9C25C5}"/>
              </a:ext>
            </a:extLst>
          </p:cNvPr>
          <p:cNvCxnSpPr>
            <a:stCxn id="18" idx="0"/>
          </p:cNvCxnSpPr>
          <p:nvPr/>
        </p:nvCxnSpPr>
        <p:spPr>
          <a:xfrm rot="16200000" flipH="1">
            <a:off x="3792854" y="1848337"/>
            <a:ext cx="363854" cy="3853814"/>
          </a:xfrm>
          <a:prstGeom prst="curvedConnector3">
            <a:avLst>
              <a:gd name="adj1" fmla="val -100524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335FE84-2241-647B-F5CE-162FF8718A62}"/>
              </a:ext>
            </a:extLst>
          </p:cNvPr>
          <p:cNvSpPr/>
          <p:nvPr/>
        </p:nvSpPr>
        <p:spPr>
          <a:xfrm>
            <a:off x="4950722" y="3949540"/>
            <a:ext cx="1133476" cy="1133474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AA00CB81-4FA4-9CEB-50E9-600255B1A3D2}"/>
              </a:ext>
            </a:extLst>
          </p:cNvPr>
          <p:cNvCxnSpPr>
            <a:cxnSpLocks/>
            <a:stCxn id="22" idx="0"/>
            <a:endCxn id="24" idx="0"/>
          </p:cNvCxnSpPr>
          <p:nvPr/>
        </p:nvCxnSpPr>
        <p:spPr>
          <a:xfrm rot="16200000" flipH="1">
            <a:off x="7067014" y="2399985"/>
            <a:ext cx="394895" cy="3494004"/>
          </a:xfrm>
          <a:prstGeom prst="curvedConnector3">
            <a:avLst>
              <a:gd name="adj1" fmla="val -57889"/>
            </a:avLst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1D30E10F-7807-4E55-760D-C89F0AC84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369910"/>
              </p:ext>
            </p:extLst>
          </p:nvPr>
        </p:nvGraphicFramePr>
        <p:xfrm>
          <a:off x="8448129" y="4344435"/>
          <a:ext cx="1126671" cy="112667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5557">
                  <a:extLst>
                    <a:ext uri="{9D8B030D-6E8A-4147-A177-3AD203B41FA5}">
                      <a16:colId xmlns:a16="http://schemas.microsoft.com/office/drawing/2014/main" val="3772786703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879464456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879095292"/>
                    </a:ext>
                  </a:extLst>
                </a:gridCol>
              </a:tblGrid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425130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111745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928623"/>
                  </a:ext>
                </a:extLst>
              </a:tr>
            </a:tbl>
          </a:graphicData>
        </a:graphic>
      </p:graphicFrame>
      <p:sp>
        <p:nvSpPr>
          <p:cNvPr id="26" name="Arrow: Right 25">
            <a:extLst>
              <a:ext uri="{FF2B5EF4-FFF2-40B4-BE49-F238E27FC236}">
                <a16:creationId xmlns:a16="http://schemas.microsoft.com/office/drawing/2014/main" id="{5273D4D9-B1FC-4E8D-A15A-363519B0CE79}"/>
              </a:ext>
            </a:extLst>
          </p:cNvPr>
          <p:cNvSpPr/>
          <p:nvPr/>
        </p:nvSpPr>
        <p:spPr>
          <a:xfrm>
            <a:off x="4034602" y="4655120"/>
            <a:ext cx="243841" cy="50349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39BB97D7-B97C-BE86-2607-9C9CE1558DC1}"/>
              </a:ext>
            </a:extLst>
          </p:cNvPr>
          <p:cNvSpPr/>
          <p:nvPr/>
        </p:nvSpPr>
        <p:spPr>
          <a:xfrm>
            <a:off x="7524203" y="4655120"/>
            <a:ext cx="243841" cy="50349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3DE3C785-C5E0-BFE1-D2BE-170578C30901}"/>
              </a:ext>
            </a:extLst>
          </p:cNvPr>
          <p:cNvSpPr/>
          <p:nvPr/>
        </p:nvSpPr>
        <p:spPr>
          <a:xfrm>
            <a:off x="10243923" y="4655120"/>
            <a:ext cx="243841" cy="50349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B82FDD-2094-2EE4-7E6C-AB9520F70241}"/>
              </a:ext>
            </a:extLst>
          </p:cNvPr>
          <p:cNvSpPr txBox="1"/>
          <p:nvPr/>
        </p:nvSpPr>
        <p:spPr>
          <a:xfrm>
            <a:off x="11067153" y="4573836"/>
            <a:ext cx="476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4923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12" grpId="0" animBg="1"/>
      <p:bldP spid="13" grpId="0" animBg="1"/>
      <p:bldP spid="16" grpId="0" animBg="1"/>
      <p:bldP spid="16" grpId="1" animBg="1"/>
      <p:bldP spid="18" grpId="0" animBg="1"/>
      <p:bldP spid="18" grpId="1" animBg="1"/>
      <p:bldP spid="22" grpId="0" animBg="1"/>
      <p:bldP spid="22" grpId="1" animBg="1"/>
      <p:bldP spid="26" grpId="0" animBg="1"/>
      <p:bldP spid="27" grpId="0" animBg="1"/>
      <p:bldP spid="28" grpId="0" animBg="1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0FFAF-19BA-0DEB-F1A6-D56DA82AA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109132"/>
            <a:ext cx="10515600" cy="446346"/>
          </a:xfrm>
        </p:spPr>
        <p:txBody>
          <a:bodyPr/>
          <a:lstStyle/>
          <a:p>
            <a:r>
              <a:rPr lang="en-US" sz="2400" dirty="0"/>
              <a:t>How It Actually Works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6338B3-0A16-0545-0789-CBACD72FE40B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6355670" y="62404"/>
                <a:ext cx="5643669" cy="3434575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sz="1800" dirty="0"/>
                  <a:t>The filter is a set of weights with size equal to the patch size (e.g.,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3×3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5×5</m:t>
                    </m:r>
                  </m:oMath>
                </a14:m>
                <a:r>
                  <a:rPr lang="en-US" sz="1800" dirty="0"/>
                  <a:t>)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800" dirty="0"/>
                  <a:t>The filter slide through the input image, pixel by pixel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800" dirty="0"/>
                  <a:t>At each location, pixels in the patch are multiplied with weights in the filter, summed together, and undergo a nonlinear transformation to yield the output of the patch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800" dirty="0"/>
                  <a:t>The output patch further undergoes a </a:t>
                </a:r>
                <a:r>
                  <a:rPr lang="en-US" sz="1800" b="1" dirty="0"/>
                  <a:t>pooling process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dirty="0"/>
                  <a:t>Another sliding filter, however, only the max value in a patch is selected as the output without any other transformation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800" dirty="0"/>
                  <a:t>The two transformations comprise a single CNN block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800" dirty="0"/>
                  <a:t>Multiple CNN blocks can be stacked – one’s output is the next one’s input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6338B3-0A16-0545-0789-CBACD72FE4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6355670" y="62404"/>
                <a:ext cx="5643669" cy="3434575"/>
              </a:xfrm>
              <a:blipFill>
                <a:blip r:embed="rId2"/>
                <a:stretch>
                  <a:fillRect l="-757" t="-1596" r="-541" b="-3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6CCFC39-A5A2-248B-A142-251888A1BDF3}"/>
              </a:ext>
            </a:extLst>
          </p:cNvPr>
          <p:cNvGraphicFramePr>
            <a:graphicFrameLocks noGrp="1"/>
          </p:cNvGraphicFramePr>
          <p:nvPr/>
        </p:nvGraphicFramePr>
        <p:xfrm>
          <a:off x="4966334" y="4015481"/>
          <a:ext cx="1877785" cy="187778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5557">
                  <a:extLst>
                    <a:ext uri="{9D8B030D-6E8A-4147-A177-3AD203B41FA5}">
                      <a16:colId xmlns:a16="http://schemas.microsoft.com/office/drawing/2014/main" val="1957402993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4251633981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2290965682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4253472002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729290452"/>
                    </a:ext>
                  </a:extLst>
                </a:gridCol>
              </a:tblGrid>
              <a:tr h="375557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1.3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3.2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638530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1.2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5.2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5.3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5.1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1.1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5032624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0.9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1.7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7.2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5.6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1.5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317182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0.7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1.5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5.4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5.5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0.9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421664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5.4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5.3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2.9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2.2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+mn-lt"/>
                        </a:rPr>
                        <a:t>2.0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94754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B99DA8C-A224-1F0A-EF3F-A1DEC27CF3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1" t="835" r="886" b="882"/>
          <a:stretch/>
        </p:blipFill>
        <p:spPr>
          <a:xfrm>
            <a:off x="733424" y="3651816"/>
            <a:ext cx="2628900" cy="2628900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B374ECA-1792-B380-B615-A9393FD484A3}"/>
              </a:ext>
            </a:extLst>
          </p:cNvPr>
          <p:cNvGraphicFramePr>
            <a:graphicFrameLocks noGrp="1"/>
          </p:cNvGraphicFramePr>
          <p:nvPr/>
        </p:nvGraphicFramePr>
        <p:xfrm>
          <a:off x="733425" y="3651816"/>
          <a:ext cx="2628899" cy="26288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5557">
                  <a:extLst>
                    <a:ext uri="{9D8B030D-6E8A-4147-A177-3AD203B41FA5}">
                      <a16:colId xmlns:a16="http://schemas.microsoft.com/office/drawing/2014/main" val="3320110529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969124576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660786129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216107389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988116195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224640414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4133969002"/>
                    </a:ext>
                  </a:extLst>
                </a:gridCol>
              </a:tblGrid>
              <a:tr h="37555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645071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7329458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215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220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151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011947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89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158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231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221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212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51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2671903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89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160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203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186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185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53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25924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57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221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181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174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57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1496272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219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225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186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187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214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229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130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632426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B60D2DAE-2CCA-9771-1137-80002141648A}"/>
              </a:ext>
            </a:extLst>
          </p:cNvPr>
          <p:cNvSpPr/>
          <p:nvPr/>
        </p:nvSpPr>
        <p:spPr>
          <a:xfrm>
            <a:off x="733424" y="3651816"/>
            <a:ext cx="1133476" cy="113347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17C869-7DB5-341E-B43E-001046348913}"/>
              </a:ext>
            </a:extLst>
          </p:cNvPr>
          <p:cNvSpPr/>
          <p:nvPr/>
        </p:nvSpPr>
        <p:spPr>
          <a:xfrm>
            <a:off x="4966334" y="4015670"/>
            <a:ext cx="375284" cy="379095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1.5</a:t>
            </a:r>
          </a:p>
        </p:txBody>
      </p:sp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4D9EF8AE-A8CE-4BC5-D116-0F04440401A9}"/>
              </a:ext>
            </a:extLst>
          </p:cNvPr>
          <p:cNvCxnSpPr>
            <a:cxnSpLocks/>
            <a:stCxn id="7" idx="0"/>
            <a:endCxn id="18" idx="2"/>
          </p:cNvCxnSpPr>
          <p:nvPr/>
        </p:nvCxnSpPr>
        <p:spPr>
          <a:xfrm rot="16200000" flipV="1">
            <a:off x="908160" y="3259813"/>
            <a:ext cx="778168" cy="5837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2EF50DAE-C212-2768-37BE-75B3CD4F8741}"/>
              </a:ext>
            </a:extLst>
          </p:cNvPr>
          <p:cNvSpPr/>
          <p:nvPr/>
        </p:nvSpPr>
        <p:spPr>
          <a:xfrm>
            <a:off x="5342893" y="4015669"/>
            <a:ext cx="375284" cy="379095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0.9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815418-7989-D39C-031B-87162187810F}"/>
              </a:ext>
            </a:extLst>
          </p:cNvPr>
          <p:cNvSpPr/>
          <p:nvPr/>
        </p:nvSpPr>
        <p:spPr>
          <a:xfrm>
            <a:off x="5715002" y="4015481"/>
            <a:ext cx="375284" cy="379095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2.9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CA09B7-59D0-E9D4-650F-64A69F703730}"/>
              </a:ext>
            </a:extLst>
          </p:cNvPr>
          <p:cNvSpPr/>
          <p:nvPr/>
        </p:nvSpPr>
        <p:spPr>
          <a:xfrm>
            <a:off x="1105805" y="3651814"/>
            <a:ext cx="1133476" cy="113347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3C3915-367F-5FA3-F69D-0513E0472927}"/>
              </a:ext>
            </a:extLst>
          </p:cNvPr>
          <p:cNvSpPr/>
          <p:nvPr/>
        </p:nvSpPr>
        <p:spPr>
          <a:xfrm>
            <a:off x="1481136" y="3651811"/>
            <a:ext cx="1133476" cy="113347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AB642942-345F-2212-0676-04F244D76144}"/>
              </a:ext>
            </a:extLst>
          </p:cNvPr>
          <p:cNvGraphicFramePr>
            <a:graphicFrameLocks noGrp="1"/>
          </p:cNvGraphicFramePr>
          <p:nvPr/>
        </p:nvGraphicFramePr>
        <p:xfrm>
          <a:off x="730990" y="1767068"/>
          <a:ext cx="1126671" cy="11065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5557">
                  <a:extLst>
                    <a:ext uri="{9D8B030D-6E8A-4147-A177-3AD203B41FA5}">
                      <a16:colId xmlns:a16="http://schemas.microsoft.com/office/drawing/2014/main" val="3772786703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879464456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879095292"/>
                    </a:ext>
                  </a:extLst>
                </a:gridCol>
              </a:tblGrid>
              <a:tr h="375557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425130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1.2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111745"/>
                  </a:ext>
                </a:extLst>
              </a:tr>
              <a:tr h="355466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928623"/>
                  </a:ext>
                </a:extLst>
              </a:tr>
            </a:tbl>
          </a:graphicData>
        </a:graphic>
      </p:graphicFrame>
      <p:sp>
        <p:nvSpPr>
          <p:cNvPr id="19" name="Arrow: Right 18">
            <a:extLst>
              <a:ext uri="{FF2B5EF4-FFF2-40B4-BE49-F238E27FC236}">
                <a16:creationId xmlns:a16="http://schemas.microsoft.com/office/drawing/2014/main" id="{CB006DC5-369A-0481-D5F5-5FE35F22DC4B}"/>
              </a:ext>
            </a:extLst>
          </p:cNvPr>
          <p:cNvSpPr/>
          <p:nvPr/>
        </p:nvSpPr>
        <p:spPr>
          <a:xfrm>
            <a:off x="4034602" y="4713614"/>
            <a:ext cx="243841" cy="50349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57D5F4D3-6680-B9B3-51EB-39C24B4B6D1C}"/>
              </a:ext>
            </a:extLst>
          </p:cNvPr>
          <p:cNvSpPr/>
          <p:nvPr/>
        </p:nvSpPr>
        <p:spPr>
          <a:xfrm>
            <a:off x="7524203" y="4713614"/>
            <a:ext cx="243841" cy="50349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C2B6588-BB20-E826-2546-2B85FC88F458}"/>
              </a:ext>
            </a:extLst>
          </p:cNvPr>
          <p:cNvSpPr/>
          <p:nvPr/>
        </p:nvSpPr>
        <p:spPr>
          <a:xfrm>
            <a:off x="10243923" y="4713614"/>
            <a:ext cx="243841" cy="50349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5B636D-D583-BFA0-9506-E21C88D4619C}"/>
              </a:ext>
            </a:extLst>
          </p:cNvPr>
          <p:cNvSpPr txBox="1"/>
          <p:nvPr/>
        </p:nvSpPr>
        <p:spPr>
          <a:xfrm>
            <a:off x="11067153" y="4632330"/>
            <a:ext cx="476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…</a:t>
            </a:r>
          </a:p>
        </p:txBody>
      </p:sp>
      <p:sp>
        <p:nvSpPr>
          <p:cNvPr id="27" name="Flowchart: Summing Junction 26">
            <a:extLst>
              <a:ext uri="{FF2B5EF4-FFF2-40B4-BE49-F238E27FC236}">
                <a16:creationId xmlns:a16="http://schemas.microsoft.com/office/drawing/2014/main" id="{B9BF60EF-D76B-C5EA-7698-4C633B51200B}"/>
              </a:ext>
            </a:extLst>
          </p:cNvPr>
          <p:cNvSpPr/>
          <p:nvPr/>
        </p:nvSpPr>
        <p:spPr>
          <a:xfrm>
            <a:off x="1132166" y="3185819"/>
            <a:ext cx="335993" cy="301239"/>
          </a:xfrm>
          <a:prstGeom prst="flowChartSummingJunction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9152A775-D483-C488-D1E1-32A3AB44326F}"/>
              </a:ext>
            </a:extLst>
          </p:cNvPr>
          <p:cNvCxnSpPr>
            <a:cxnSpLocks/>
            <a:stCxn id="18" idx="3"/>
            <a:endCxn id="8" idx="0"/>
          </p:cNvCxnSpPr>
          <p:nvPr/>
        </p:nvCxnSpPr>
        <p:spPr>
          <a:xfrm>
            <a:off x="1857661" y="2320358"/>
            <a:ext cx="3296315" cy="1695312"/>
          </a:xfrm>
          <a:prstGeom prst="curved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Curved 31">
            <a:extLst>
              <a:ext uri="{FF2B5EF4-FFF2-40B4-BE49-F238E27FC236}">
                <a16:creationId xmlns:a16="http://schemas.microsoft.com/office/drawing/2014/main" id="{A171B195-4123-2C39-6A11-03AE30923875}"/>
              </a:ext>
            </a:extLst>
          </p:cNvPr>
          <p:cNvCxnSpPr>
            <a:cxnSpLocks/>
            <a:endCxn id="33" idx="2"/>
          </p:cNvCxnSpPr>
          <p:nvPr/>
        </p:nvCxnSpPr>
        <p:spPr>
          <a:xfrm rot="16200000" flipV="1">
            <a:off x="1290548" y="3258426"/>
            <a:ext cx="778168" cy="5837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B2036BC0-A107-487C-1114-4C32816E9249}"/>
              </a:ext>
            </a:extLst>
          </p:cNvPr>
          <p:cNvGraphicFramePr>
            <a:graphicFrameLocks noGrp="1"/>
          </p:cNvGraphicFramePr>
          <p:nvPr/>
        </p:nvGraphicFramePr>
        <p:xfrm>
          <a:off x="1113378" y="1765681"/>
          <a:ext cx="1126671" cy="11065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5557">
                  <a:extLst>
                    <a:ext uri="{9D8B030D-6E8A-4147-A177-3AD203B41FA5}">
                      <a16:colId xmlns:a16="http://schemas.microsoft.com/office/drawing/2014/main" val="3772786703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879464456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879095292"/>
                    </a:ext>
                  </a:extLst>
                </a:gridCol>
              </a:tblGrid>
              <a:tr h="375557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425130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1.2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111745"/>
                  </a:ext>
                </a:extLst>
              </a:tr>
              <a:tr h="355466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928623"/>
                  </a:ext>
                </a:extLst>
              </a:tr>
            </a:tbl>
          </a:graphicData>
        </a:graphic>
      </p:graphicFrame>
      <p:cxnSp>
        <p:nvCxnSpPr>
          <p:cNvPr id="34" name="Connector: Curved 33">
            <a:extLst>
              <a:ext uri="{FF2B5EF4-FFF2-40B4-BE49-F238E27FC236}">
                <a16:creationId xmlns:a16="http://schemas.microsoft.com/office/drawing/2014/main" id="{4B135D34-1AC7-A0F8-B6C0-C0AE0AF667BF}"/>
              </a:ext>
            </a:extLst>
          </p:cNvPr>
          <p:cNvCxnSpPr>
            <a:cxnSpLocks/>
            <a:stCxn id="33" idx="3"/>
            <a:endCxn id="10" idx="0"/>
          </p:cNvCxnSpPr>
          <p:nvPr/>
        </p:nvCxnSpPr>
        <p:spPr>
          <a:xfrm>
            <a:off x="2240049" y="2318971"/>
            <a:ext cx="3290486" cy="1696698"/>
          </a:xfrm>
          <a:prstGeom prst="curved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lowchart: Summing Junction 36">
            <a:extLst>
              <a:ext uri="{FF2B5EF4-FFF2-40B4-BE49-F238E27FC236}">
                <a16:creationId xmlns:a16="http://schemas.microsoft.com/office/drawing/2014/main" id="{FE34A1E4-3F5B-1058-E99D-92FB5D942003}"/>
              </a:ext>
            </a:extLst>
          </p:cNvPr>
          <p:cNvSpPr/>
          <p:nvPr/>
        </p:nvSpPr>
        <p:spPr>
          <a:xfrm>
            <a:off x="1507851" y="3185818"/>
            <a:ext cx="335993" cy="301239"/>
          </a:xfrm>
          <a:prstGeom prst="flowChartSummingJunction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1CE3809E-C9F6-7C5C-47C8-235FCDEDD2B3}"/>
              </a:ext>
            </a:extLst>
          </p:cNvPr>
          <p:cNvCxnSpPr>
            <a:cxnSpLocks/>
            <a:endCxn id="39" idx="2"/>
          </p:cNvCxnSpPr>
          <p:nvPr/>
        </p:nvCxnSpPr>
        <p:spPr>
          <a:xfrm rot="16200000" flipV="1">
            <a:off x="1661449" y="3256839"/>
            <a:ext cx="778163" cy="11781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67F55B96-0735-D932-9BAF-1356A57C8456}"/>
              </a:ext>
            </a:extLst>
          </p:cNvPr>
          <p:cNvGraphicFramePr>
            <a:graphicFrameLocks noGrp="1"/>
          </p:cNvGraphicFramePr>
          <p:nvPr/>
        </p:nvGraphicFramePr>
        <p:xfrm>
          <a:off x="1481304" y="1767068"/>
          <a:ext cx="1126671" cy="11065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5557">
                  <a:extLst>
                    <a:ext uri="{9D8B030D-6E8A-4147-A177-3AD203B41FA5}">
                      <a16:colId xmlns:a16="http://schemas.microsoft.com/office/drawing/2014/main" val="3772786703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879464456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879095292"/>
                    </a:ext>
                  </a:extLst>
                </a:gridCol>
              </a:tblGrid>
              <a:tr h="375557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425130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1.2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111745"/>
                  </a:ext>
                </a:extLst>
              </a:tr>
              <a:tr h="355466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0.7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928623"/>
                  </a:ext>
                </a:extLst>
              </a:tr>
            </a:tbl>
          </a:graphicData>
        </a:graphic>
      </p:graphicFrame>
      <p:cxnSp>
        <p:nvCxnSpPr>
          <p:cNvPr id="40" name="Connector: Curved 39">
            <a:extLst>
              <a:ext uri="{FF2B5EF4-FFF2-40B4-BE49-F238E27FC236}">
                <a16:creationId xmlns:a16="http://schemas.microsoft.com/office/drawing/2014/main" id="{C33721C3-52A7-1652-476B-664E46C10AB0}"/>
              </a:ext>
            </a:extLst>
          </p:cNvPr>
          <p:cNvCxnSpPr>
            <a:cxnSpLocks/>
            <a:stCxn id="39" idx="3"/>
            <a:endCxn id="11" idx="0"/>
          </p:cNvCxnSpPr>
          <p:nvPr/>
        </p:nvCxnSpPr>
        <p:spPr>
          <a:xfrm>
            <a:off x="2607975" y="2320358"/>
            <a:ext cx="3294669" cy="1695123"/>
          </a:xfrm>
          <a:prstGeom prst="curved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Summing Junction 40">
            <a:extLst>
              <a:ext uri="{FF2B5EF4-FFF2-40B4-BE49-F238E27FC236}">
                <a16:creationId xmlns:a16="http://schemas.microsoft.com/office/drawing/2014/main" id="{62995A34-2A56-86D8-4620-F6FE2BFF74E9}"/>
              </a:ext>
            </a:extLst>
          </p:cNvPr>
          <p:cNvSpPr/>
          <p:nvPr/>
        </p:nvSpPr>
        <p:spPr>
          <a:xfrm>
            <a:off x="1867231" y="3184030"/>
            <a:ext cx="335993" cy="301239"/>
          </a:xfrm>
          <a:prstGeom prst="flowChartSummingJunction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Connector: Curved 45">
            <a:extLst>
              <a:ext uri="{FF2B5EF4-FFF2-40B4-BE49-F238E27FC236}">
                <a16:creationId xmlns:a16="http://schemas.microsoft.com/office/drawing/2014/main" id="{260B79C8-BDFB-4BD1-6EBB-F2003D01FEAA}"/>
              </a:ext>
            </a:extLst>
          </p:cNvPr>
          <p:cNvCxnSpPr>
            <a:cxnSpLocks/>
            <a:stCxn id="48" idx="0"/>
            <a:endCxn id="50" idx="0"/>
          </p:cNvCxnSpPr>
          <p:nvPr/>
        </p:nvCxnSpPr>
        <p:spPr>
          <a:xfrm rot="16200000" flipH="1">
            <a:off x="6746178" y="2611558"/>
            <a:ext cx="436687" cy="3244532"/>
          </a:xfrm>
          <a:prstGeom prst="curvedConnector3">
            <a:avLst>
              <a:gd name="adj1" fmla="val -91488"/>
            </a:avLst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F260762E-D4F7-1C35-9070-C10E27B230C4}"/>
              </a:ext>
            </a:extLst>
          </p:cNvPr>
          <p:cNvGraphicFramePr>
            <a:graphicFrameLocks noGrp="1"/>
          </p:cNvGraphicFramePr>
          <p:nvPr/>
        </p:nvGraphicFramePr>
        <p:xfrm>
          <a:off x="8405590" y="4452168"/>
          <a:ext cx="1126671" cy="11065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5557">
                  <a:extLst>
                    <a:ext uri="{9D8B030D-6E8A-4147-A177-3AD203B41FA5}">
                      <a16:colId xmlns:a16="http://schemas.microsoft.com/office/drawing/2014/main" val="3772786703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879464456"/>
                    </a:ext>
                  </a:extLst>
                </a:gridCol>
                <a:gridCol w="375557">
                  <a:extLst>
                    <a:ext uri="{9D8B030D-6E8A-4147-A177-3AD203B41FA5}">
                      <a16:colId xmlns:a16="http://schemas.microsoft.com/office/drawing/2014/main" val="1879095292"/>
                    </a:ext>
                  </a:extLst>
                </a:gridCol>
              </a:tblGrid>
              <a:tr h="375557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5.2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5.3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5.1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425130"/>
                  </a:ext>
                </a:extLst>
              </a:tr>
              <a:tr h="375557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1.7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7.2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1.5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111745"/>
                  </a:ext>
                </a:extLst>
              </a:tr>
              <a:tr h="355466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5.4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2.9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2.0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928623"/>
                  </a:ext>
                </a:extLst>
              </a:tr>
            </a:tbl>
          </a:graphicData>
        </a:graphic>
      </p:graphicFrame>
      <p:sp>
        <p:nvSpPr>
          <p:cNvPr id="48" name="Rectangle 47">
            <a:extLst>
              <a:ext uri="{FF2B5EF4-FFF2-40B4-BE49-F238E27FC236}">
                <a16:creationId xmlns:a16="http://schemas.microsoft.com/office/drawing/2014/main" id="{43A9A90B-0B19-B752-5CBD-3207961518E2}"/>
              </a:ext>
            </a:extLst>
          </p:cNvPr>
          <p:cNvSpPr/>
          <p:nvPr/>
        </p:nvSpPr>
        <p:spPr>
          <a:xfrm>
            <a:off x="4966334" y="4015481"/>
            <a:ext cx="751843" cy="745188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9B37829-31C2-6626-BFF3-0C53A407D689}"/>
              </a:ext>
            </a:extLst>
          </p:cNvPr>
          <p:cNvSpPr/>
          <p:nvPr/>
        </p:nvSpPr>
        <p:spPr>
          <a:xfrm>
            <a:off x="8405590" y="4452168"/>
            <a:ext cx="362395" cy="359187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5.2</a:t>
            </a:r>
          </a:p>
        </p:txBody>
      </p:sp>
      <p:cxnSp>
        <p:nvCxnSpPr>
          <p:cNvPr id="53" name="Connector: Curved 52">
            <a:extLst>
              <a:ext uri="{FF2B5EF4-FFF2-40B4-BE49-F238E27FC236}">
                <a16:creationId xmlns:a16="http://schemas.microsoft.com/office/drawing/2014/main" id="{5C6FD9DE-91B1-36EC-89F7-5DA92B683830}"/>
              </a:ext>
            </a:extLst>
          </p:cNvPr>
          <p:cNvCxnSpPr>
            <a:cxnSpLocks/>
            <a:stCxn id="54" idx="0"/>
            <a:endCxn id="55" idx="0"/>
          </p:cNvCxnSpPr>
          <p:nvPr/>
        </p:nvCxnSpPr>
        <p:spPr>
          <a:xfrm rot="16200000" flipH="1">
            <a:off x="7121462" y="2611369"/>
            <a:ext cx="436687" cy="3244532"/>
          </a:xfrm>
          <a:prstGeom prst="curvedConnector3">
            <a:avLst>
              <a:gd name="adj1" fmla="val -79746"/>
            </a:avLst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13F8FBD5-86C8-1D60-D0DA-E66CD5D4C1FF}"/>
              </a:ext>
            </a:extLst>
          </p:cNvPr>
          <p:cNvSpPr/>
          <p:nvPr/>
        </p:nvSpPr>
        <p:spPr>
          <a:xfrm>
            <a:off x="5341618" y="4015292"/>
            <a:ext cx="751843" cy="745188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F3383E1-0B85-D10E-7082-C7D38EE2BFF7}"/>
              </a:ext>
            </a:extLst>
          </p:cNvPr>
          <p:cNvSpPr/>
          <p:nvPr/>
        </p:nvSpPr>
        <p:spPr>
          <a:xfrm>
            <a:off x="8780874" y="4451979"/>
            <a:ext cx="362395" cy="359187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197985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10" grpId="0" animBg="1"/>
      <p:bldP spid="11" grpId="0" animBg="1"/>
      <p:bldP spid="12" grpId="0" animBg="1"/>
      <p:bldP spid="12" grpId="1" animBg="1"/>
      <p:bldP spid="14" grpId="0" animBg="1"/>
      <p:bldP spid="14" grpId="1" animBg="1"/>
      <p:bldP spid="19" grpId="0" animBg="1"/>
      <p:bldP spid="20" grpId="0" animBg="1"/>
      <p:bldP spid="21" grpId="0" animBg="1"/>
      <p:bldP spid="22" grpId="0"/>
      <p:bldP spid="27" grpId="0" animBg="1"/>
      <p:bldP spid="27" grpId="1" animBg="1"/>
      <p:bldP spid="37" grpId="0" animBg="1"/>
      <p:bldP spid="37" grpId="1" animBg="1"/>
      <p:bldP spid="41" grpId="0" animBg="1"/>
      <p:bldP spid="41" grpId="1" animBg="1"/>
      <p:bldP spid="48" grpId="0" animBg="1"/>
      <p:bldP spid="48" grpId="1" animBg="1"/>
      <p:bldP spid="50" grpId="0" animBg="1"/>
      <p:bldP spid="50" grpId="1" animBg="1"/>
      <p:bldP spid="54" grpId="0" animBg="1"/>
      <p:bldP spid="55" grpId="0" animBg="1"/>
      <p:bldP spid="5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B4490-7E01-65E7-7BD6-725299B6E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 Transformer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536B7-A6FA-81B8-2465-1CBB0FE93C4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737953"/>
            <a:ext cx="10681964" cy="169642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/>
              <a:t>A newer AI model for image data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An image is divided into multiple fixed-size patches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The patches are encoded into numeric vectors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All vectors are then fed to a</a:t>
            </a:r>
            <a:r>
              <a:rPr lang="en-US" sz="2000" b="1" dirty="0"/>
              <a:t> </a:t>
            </a:r>
            <a:r>
              <a:rPr lang="en-US" sz="2000" dirty="0"/>
              <a:t>deep neural network that model the patches and their intercorrelation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This architecture achieves better performance than traditional CNN, however, is more complicated and need more resources and data to train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CD2067-609C-1CE3-09DE-0D10C38900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262" t="66280" r="886" b="881"/>
          <a:stretch/>
        </p:blipFill>
        <p:spPr>
          <a:xfrm>
            <a:off x="1899985" y="4918751"/>
            <a:ext cx="878720" cy="8784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196220-E5A7-D712-D9AB-7BF979E87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354" t="33827" r="886" b="33875"/>
          <a:stretch/>
        </p:blipFill>
        <p:spPr>
          <a:xfrm>
            <a:off x="1899985" y="4043504"/>
            <a:ext cx="876298" cy="8639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DB604A-8B5D-5471-A897-1C039B30AE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829" t="66278" r="33884" b="882"/>
          <a:stretch/>
        </p:blipFill>
        <p:spPr>
          <a:xfrm>
            <a:off x="1028447" y="4918751"/>
            <a:ext cx="863625" cy="8784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636EF3-77E5-9C02-EA79-56174BEBA5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70" t="33875" r="33943" b="33834"/>
          <a:stretch/>
        </p:blipFill>
        <p:spPr>
          <a:xfrm>
            <a:off x="1028447" y="4043503"/>
            <a:ext cx="863625" cy="8637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B8D5A3-49D9-C163-8CA2-84E809A902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1" t="66278" r="66526" b="882"/>
          <a:stretch/>
        </p:blipFill>
        <p:spPr>
          <a:xfrm>
            <a:off x="147383" y="4918751"/>
            <a:ext cx="873151" cy="8784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3421C1-F4E1-16E5-EAC0-81CB3F092B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2" t="33370" r="66525" b="34332"/>
          <a:stretch/>
        </p:blipFill>
        <p:spPr>
          <a:xfrm>
            <a:off x="147383" y="4043504"/>
            <a:ext cx="873151" cy="8639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B51BBA-815C-DCFD-69C8-D9AD8098CB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354" t="835" r="885" b="66867"/>
          <a:stretch/>
        </p:blipFill>
        <p:spPr>
          <a:xfrm>
            <a:off x="1899985" y="3168257"/>
            <a:ext cx="876297" cy="8639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BCA46C-F0FB-21D4-7A90-011EF9E4A8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69" t="835" r="34144" b="66874"/>
          <a:stretch/>
        </p:blipFill>
        <p:spPr>
          <a:xfrm>
            <a:off x="1028447" y="3168256"/>
            <a:ext cx="863625" cy="8637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DFB133-42FB-682D-B9F4-2A07F12EC0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1" t="835" r="65687" b="66867"/>
          <a:stretch/>
        </p:blipFill>
        <p:spPr>
          <a:xfrm>
            <a:off x="147383" y="3168256"/>
            <a:ext cx="873151" cy="8639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A4D9FCE-24DF-E384-5AD0-348D577307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262" t="66280" r="886" b="881"/>
          <a:stretch/>
        </p:blipFill>
        <p:spPr>
          <a:xfrm>
            <a:off x="3992637" y="5822632"/>
            <a:ext cx="342485" cy="34236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70F21F-7424-2D9A-1ED5-ADC70DFEAA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354" t="33827" r="886" b="33875"/>
          <a:stretch/>
        </p:blipFill>
        <p:spPr>
          <a:xfrm>
            <a:off x="3993879" y="4706638"/>
            <a:ext cx="341541" cy="3367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759252E-1EE5-52B7-A5CE-2079C746F1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829" t="66278" r="33884" b="882"/>
          <a:stretch/>
        </p:blipFill>
        <p:spPr>
          <a:xfrm>
            <a:off x="3992637" y="5450618"/>
            <a:ext cx="336601" cy="34236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090E853-48CD-C74A-C220-00B18C8187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70" t="33875" r="33943" b="33834"/>
          <a:stretch/>
        </p:blipFill>
        <p:spPr>
          <a:xfrm>
            <a:off x="3996350" y="4334624"/>
            <a:ext cx="336601" cy="3366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A19A98E-5E79-4E80-249F-4E25B17277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1" t="66278" r="66526" b="882"/>
          <a:stretch/>
        </p:blipFill>
        <p:spPr>
          <a:xfrm>
            <a:off x="3992637" y="5078604"/>
            <a:ext cx="340314" cy="34236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537F1A6-545D-BAB4-771A-4CCCCDE260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2" t="33370" r="66525" b="34332"/>
          <a:stretch/>
        </p:blipFill>
        <p:spPr>
          <a:xfrm>
            <a:off x="3996350" y="3962532"/>
            <a:ext cx="340314" cy="33671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17E0BE-1B92-C5A6-2B3E-F1D2FAA65B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354" t="835" r="885" b="66867"/>
          <a:stretch/>
        </p:blipFill>
        <p:spPr>
          <a:xfrm>
            <a:off x="4000063" y="3590440"/>
            <a:ext cx="341541" cy="336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65A60A2-59F8-2F6A-177C-DDEFC3847D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69" t="835" r="34144" b="66874"/>
          <a:stretch/>
        </p:blipFill>
        <p:spPr>
          <a:xfrm>
            <a:off x="4000063" y="3218426"/>
            <a:ext cx="336601" cy="33663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FCC38F-6E1D-59D4-A10A-8044E7FFB7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1" t="835" r="65687" b="66867"/>
          <a:stretch/>
        </p:blipFill>
        <p:spPr>
          <a:xfrm>
            <a:off x="4000063" y="2845077"/>
            <a:ext cx="340314" cy="336716"/>
          </a:xfrm>
          <a:prstGeom prst="rect">
            <a:avLst/>
          </a:prstGeom>
        </p:spPr>
      </p:pic>
      <p:graphicFrame>
        <p:nvGraphicFramePr>
          <p:cNvPr id="25" name="Table 25">
            <a:extLst>
              <a:ext uri="{FF2B5EF4-FFF2-40B4-BE49-F238E27FC236}">
                <a16:creationId xmlns:a16="http://schemas.microsoft.com/office/drawing/2014/main" id="{73BDE52E-6B3E-11C7-9D3A-3DD60CDAA9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550823"/>
              </p:ext>
            </p:extLst>
          </p:nvPr>
        </p:nvGraphicFramePr>
        <p:xfrm>
          <a:off x="5556731" y="2845077"/>
          <a:ext cx="1923235" cy="3231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464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7A6CAF7E-D2D9-7C2C-2CED-BD521470F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212239"/>
              </p:ext>
            </p:extLst>
          </p:nvPr>
        </p:nvGraphicFramePr>
        <p:xfrm>
          <a:off x="5556731" y="3969300"/>
          <a:ext cx="1923235" cy="32318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38464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27" name="Table 25">
            <a:extLst>
              <a:ext uri="{FF2B5EF4-FFF2-40B4-BE49-F238E27FC236}">
                <a16:creationId xmlns:a16="http://schemas.microsoft.com/office/drawing/2014/main" id="{188B3179-1908-E61F-3540-1D4AFAAEED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805382"/>
              </p:ext>
            </p:extLst>
          </p:nvPr>
        </p:nvGraphicFramePr>
        <p:xfrm>
          <a:off x="5556730" y="3218426"/>
          <a:ext cx="1923235" cy="3231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8464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28" name="Table 25">
            <a:extLst>
              <a:ext uri="{FF2B5EF4-FFF2-40B4-BE49-F238E27FC236}">
                <a16:creationId xmlns:a16="http://schemas.microsoft.com/office/drawing/2014/main" id="{107EBD6E-ECDB-6D01-3909-2294E76DD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288618"/>
              </p:ext>
            </p:extLst>
          </p:nvPr>
        </p:nvGraphicFramePr>
        <p:xfrm>
          <a:off x="5556729" y="3590440"/>
          <a:ext cx="1923235" cy="32318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8464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29" name="Table 25">
            <a:extLst>
              <a:ext uri="{FF2B5EF4-FFF2-40B4-BE49-F238E27FC236}">
                <a16:creationId xmlns:a16="http://schemas.microsoft.com/office/drawing/2014/main" id="{8D2278BA-C5FF-7A85-B552-5C04ACFB20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619651"/>
              </p:ext>
            </p:extLst>
          </p:nvPr>
        </p:nvGraphicFramePr>
        <p:xfrm>
          <a:off x="5553018" y="4341353"/>
          <a:ext cx="1923235" cy="323180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38464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30" name="Table 25">
            <a:extLst>
              <a:ext uri="{FF2B5EF4-FFF2-40B4-BE49-F238E27FC236}">
                <a16:creationId xmlns:a16="http://schemas.microsoft.com/office/drawing/2014/main" id="{2009B427-C427-9CF5-0108-184641C788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644434"/>
              </p:ext>
            </p:extLst>
          </p:nvPr>
        </p:nvGraphicFramePr>
        <p:xfrm>
          <a:off x="5556731" y="4720174"/>
          <a:ext cx="1923235" cy="32318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38464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31" name="Table 25">
            <a:extLst>
              <a:ext uri="{FF2B5EF4-FFF2-40B4-BE49-F238E27FC236}">
                <a16:creationId xmlns:a16="http://schemas.microsoft.com/office/drawing/2014/main" id="{F04749F8-74A5-5853-6B8F-5F92232F09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740622"/>
              </p:ext>
            </p:extLst>
          </p:nvPr>
        </p:nvGraphicFramePr>
        <p:xfrm>
          <a:off x="5553016" y="5078604"/>
          <a:ext cx="1923235" cy="323180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38464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32" name="Table 25">
            <a:extLst>
              <a:ext uri="{FF2B5EF4-FFF2-40B4-BE49-F238E27FC236}">
                <a16:creationId xmlns:a16="http://schemas.microsoft.com/office/drawing/2014/main" id="{F3031CAF-22EB-E4C6-421D-FC192C974A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607988"/>
              </p:ext>
            </p:extLst>
          </p:nvPr>
        </p:nvGraphicFramePr>
        <p:xfrm>
          <a:off x="5556731" y="5446374"/>
          <a:ext cx="1923235" cy="3231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8464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33" name="Table 25">
            <a:extLst>
              <a:ext uri="{FF2B5EF4-FFF2-40B4-BE49-F238E27FC236}">
                <a16:creationId xmlns:a16="http://schemas.microsoft.com/office/drawing/2014/main" id="{6DF3BE83-8D1E-077D-904B-755FB161F5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481704"/>
              </p:ext>
            </p:extLst>
          </p:nvPr>
        </p:nvGraphicFramePr>
        <p:xfrm>
          <a:off x="5553015" y="5814144"/>
          <a:ext cx="1923235" cy="32318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38464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8464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0440CDBC-E79B-3694-F88E-5A28035BCB6C}"/>
              </a:ext>
            </a:extLst>
          </p:cNvPr>
          <p:cNvSpPr/>
          <p:nvPr/>
        </p:nvSpPr>
        <p:spPr>
          <a:xfrm>
            <a:off x="8691375" y="2856820"/>
            <a:ext cx="1512605" cy="3292246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Transformer</a:t>
            </a:r>
          </a:p>
          <a:p>
            <a:pPr algn="ctr"/>
            <a:r>
              <a:rPr lang="en-US" b="1" dirty="0"/>
              <a:t>Encoder</a:t>
            </a:r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4B13D908-2CED-151A-5BF2-AC2BBB6F52CB}"/>
              </a:ext>
            </a:extLst>
          </p:cNvPr>
          <p:cNvSpPr/>
          <p:nvPr/>
        </p:nvSpPr>
        <p:spPr>
          <a:xfrm>
            <a:off x="3272748" y="4313552"/>
            <a:ext cx="222191" cy="37878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9ED7FD31-EF85-54ED-6D71-59379C2A6D25}"/>
              </a:ext>
            </a:extLst>
          </p:cNvPr>
          <p:cNvSpPr/>
          <p:nvPr/>
        </p:nvSpPr>
        <p:spPr>
          <a:xfrm>
            <a:off x="4829416" y="4318600"/>
            <a:ext cx="222191" cy="37878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DD5B713-9DD0-76DF-449A-F57999D47955}"/>
              </a:ext>
            </a:extLst>
          </p:cNvPr>
          <p:cNvSpPr/>
          <p:nvPr/>
        </p:nvSpPr>
        <p:spPr>
          <a:xfrm>
            <a:off x="7972716" y="4318600"/>
            <a:ext cx="222191" cy="37878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C5B74762-6526-9660-7DBA-157D8BF222D5}"/>
              </a:ext>
            </a:extLst>
          </p:cNvPr>
          <p:cNvSpPr/>
          <p:nvPr/>
        </p:nvSpPr>
        <p:spPr>
          <a:xfrm>
            <a:off x="10700448" y="4317305"/>
            <a:ext cx="222191" cy="37878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4E8161A-EA00-1F1E-EA8F-45F72F3CFCE9}"/>
              </a:ext>
            </a:extLst>
          </p:cNvPr>
          <p:cNvSpPr/>
          <p:nvPr/>
        </p:nvSpPr>
        <p:spPr>
          <a:xfrm>
            <a:off x="11415389" y="4313552"/>
            <a:ext cx="706252" cy="378782"/>
          </a:xfrm>
          <a:prstGeom prst="roundRect">
            <a:avLst/>
          </a:prstGeom>
          <a:ln w="38100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294878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B4490-7E01-65E7-7BD6-725299B6E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 Transformer in More Details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CD2067-609C-1CE3-09DE-0D10C38900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262" t="66280" r="886" b="881"/>
          <a:stretch/>
        </p:blipFill>
        <p:spPr>
          <a:xfrm>
            <a:off x="850440" y="3056206"/>
            <a:ext cx="392112" cy="3919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196220-E5A7-D712-D9AB-7BF979E87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354" t="33827" r="886" b="33875"/>
          <a:stretch/>
        </p:blipFill>
        <p:spPr>
          <a:xfrm>
            <a:off x="850440" y="2665644"/>
            <a:ext cx="391031" cy="3855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DB604A-8B5D-5471-A897-1C039B30AE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829" t="66278" r="33884" b="882"/>
          <a:stretch/>
        </p:blipFill>
        <p:spPr>
          <a:xfrm>
            <a:off x="461533" y="3056206"/>
            <a:ext cx="385376" cy="3919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636EF3-77E5-9C02-EA79-56174BEBA5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70" t="33875" r="33943" b="33834"/>
          <a:stretch/>
        </p:blipFill>
        <p:spPr>
          <a:xfrm>
            <a:off x="461533" y="2665643"/>
            <a:ext cx="385376" cy="3854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B8D5A3-49D9-C163-8CA2-84E809A902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1" t="66278" r="66526" b="882"/>
          <a:stretch/>
        </p:blipFill>
        <p:spPr>
          <a:xfrm>
            <a:off x="62359" y="3056206"/>
            <a:ext cx="389627" cy="3919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3421C1-F4E1-16E5-EAC0-81CB3F092B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2" t="33370" r="66525" b="34332"/>
          <a:stretch/>
        </p:blipFill>
        <p:spPr>
          <a:xfrm>
            <a:off x="62359" y="2665644"/>
            <a:ext cx="389627" cy="3855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B51BBA-815C-DCFD-69C8-D9AD8098CB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354" t="835" r="885" b="66867"/>
          <a:stretch/>
        </p:blipFill>
        <p:spPr>
          <a:xfrm>
            <a:off x="850440" y="2275081"/>
            <a:ext cx="391031" cy="3855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BCA46C-F0FB-21D4-7A90-011EF9E4A8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69" t="835" r="34144" b="66874"/>
          <a:stretch/>
        </p:blipFill>
        <p:spPr>
          <a:xfrm>
            <a:off x="461533" y="2275081"/>
            <a:ext cx="385376" cy="3854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DFB133-42FB-682D-B9F4-2A07F12EC0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1" t="835" r="65687" b="66867"/>
          <a:stretch/>
        </p:blipFill>
        <p:spPr>
          <a:xfrm>
            <a:off x="62359" y="2275081"/>
            <a:ext cx="389627" cy="3855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A4D9FCE-24DF-E384-5AD0-348D577307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262" t="66280" r="886" b="881"/>
          <a:stretch/>
        </p:blipFill>
        <p:spPr>
          <a:xfrm>
            <a:off x="1804842" y="4176509"/>
            <a:ext cx="342485" cy="34236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70F21F-7424-2D9A-1ED5-ADC70DFEAA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354" t="33827" r="886" b="33875"/>
          <a:stretch/>
        </p:blipFill>
        <p:spPr>
          <a:xfrm>
            <a:off x="1806084" y="3060515"/>
            <a:ext cx="341541" cy="3367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759252E-1EE5-52B7-A5CE-2079C746F1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829" t="66278" r="33884" b="882"/>
          <a:stretch/>
        </p:blipFill>
        <p:spPr>
          <a:xfrm>
            <a:off x="1804842" y="3804495"/>
            <a:ext cx="336601" cy="34236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090E853-48CD-C74A-C220-00B18C8187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70" t="33875" r="33943" b="33834"/>
          <a:stretch/>
        </p:blipFill>
        <p:spPr>
          <a:xfrm>
            <a:off x="1808555" y="2688501"/>
            <a:ext cx="336601" cy="3366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A19A98E-5E79-4E80-249F-4E25B17277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1" t="66278" r="66526" b="882"/>
          <a:stretch/>
        </p:blipFill>
        <p:spPr>
          <a:xfrm>
            <a:off x="1804842" y="3432481"/>
            <a:ext cx="340314" cy="34236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537F1A6-545D-BAB4-771A-4CCCCDE260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2" t="33370" r="66525" b="34332"/>
          <a:stretch/>
        </p:blipFill>
        <p:spPr>
          <a:xfrm>
            <a:off x="1808555" y="2316409"/>
            <a:ext cx="340314" cy="33671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17E0BE-1B92-C5A6-2B3E-F1D2FAA65B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354" t="835" r="885" b="66867"/>
          <a:stretch/>
        </p:blipFill>
        <p:spPr>
          <a:xfrm>
            <a:off x="1812268" y="1944317"/>
            <a:ext cx="341541" cy="336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65A60A2-59F8-2F6A-177C-DDEFC3847D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69" t="835" r="34144" b="66874"/>
          <a:stretch/>
        </p:blipFill>
        <p:spPr>
          <a:xfrm>
            <a:off x="1812268" y="1572303"/>
            <a:ext cx="336601" cy="33663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FCC38F-6E1D-59D4-A10A-8044E7FFB7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1" t="835" r="65687" b="66867"/>
          <a:stretch/>
        </p:blipFill>
        <p:spPr>
          <a:xfrm>
            <a:off x="1812268" y="1198954"/>
            <a:ext cx="340314" cy="336716"/>
          </a:xfrm>
          <a:prstGeom prst="rect">
            <a:avLst/>
          </a:prstGeom>
        </p:spPr>
      </p:pic>
      <p:graphicFrame>
        <p:nvGraphicFramePr>
          <p:cNvPr id="25" name="Table 25">
            <a:extLst>
              <a:ext uri="{FF2B5EF4-FFF2-40B4-BE49-F238E27FC236}">
                <a16:creationId xmlns:a16="http://schemas.microsoft.com/office/drawing/2014/main" id="{73BDE52E-6B3E-11C7-9D3A-3DD60CDAA9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495309"/>
              </p:ext>
            </p:extLst>
          </p:nvPr>
        </p:nvGraphicFramePr>
        <p:xfrm>
          <a:off x="2744900" y="1198954"/>
          <a:ext cx="1785135" cy="3231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7A6CAF7E-D2D9-7C2C-2CED-BD521470F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723388"/>
              </p:ext>
            </p:extLst>
          </p:nvPr>
        </p:nvGraphicFramePr>
        <p:xfrm>
          <a:off x="2744900" y="2323177"/>
          <a:ext cx="1785135" cy="32318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27" name="Table 25">
            <a:extLst>
              <a:ext uri="{FF2B5EF4-FFF2-40B4-BE49-F238E27FC236}">
                <a16:creationId xmlns:a16="http://schemas.microsoft.com/office/drawing/2014/main" id="{188B3179-1908-E61F-3540-1D4AFAAEED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272787"/>
              </p:ext>
            </p:extLst>
          </p:nvPr>
        </p:nvGraphicFramePr>
        <p:xfrm>
          <a:off x="2744899" y="1572303"/>
          <a:ext cx="1785135" cy="3231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28" name="Table 25">
            <a:extLst>
              <a:ext uri="{FF2B5EF4-FFF2-40B4-BE49-F238E27FC236}">
                <a16:creationId xmlns:a16="http://schemas.microsoft.com/office/drawing/2014/main" id="{107EBD6E-ECDB-6D01-3909-2294E76DD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130104"/>
              </p:ext>
            </p:extLst>
          </p:nvPr>
        </p:nvGraphicFramePr>
        <p:xfrm>
          <a:off x="2744898" y="1944317"/>
          <a:ext cx="1785135" cy="32318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29" name="Table 25">
            <a:extLst>
              <a:ext uri="{FF2B5EF4-FFF2-40B4-BE49-F238E27FC236}">
                <a16:creationId xmlns:a16="http://schemas.microsoft.com/office/drawing/2014/main" id="{8D2278BA-C5FF-7A85-B552-5C04ACFB20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829435"/>
              </p:ext>
            </p:extLst>
          </p:nvPr>
        </p:nvGraphicFramePr>
        <p:xfrm>
          <a:off x="2741187" y="2695230"/>
          <a:ext cx="1785135" cy="323180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30" name="Table 25">
            <a:extLst>
              <a:ext uri="{FF2B5EF4-FFF2-40B4-BE49-F238E27FC236}">
                <a16:creationId xmlns:a16="http://schemas.microsoft.com/office/drawing/2014/main" id="{2009B427-C427-9CF5-0108-184641C788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076039"/>
              </p:ext>
            </p:extLst>
          </p:nvPr>
        </p:nvGraphicFramePr>
        <p:xfrm>
          <a:off x="2744900" y="3074051"/>
          <a:ext cx="1785135" cy="32318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31" name="Table 25">
            <a:extLst>
              <a:ext uri="{FF2B5EF4-FFF2-40B4-BE49-F238E27FC236}">
                <a16:creationId xmlns:a16="http://schemas.microsoft.com/office/drawing/2014/main" id="{F04749F8-74A5-5853-6B8F-5F92232F09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347775"/>
              </p:ext>
            </p:extLst>
          </p:nvPr>
        </p:nvGraphicFramePr>
        <p:xfrm>
          <a:off x="2741184" y="3432481"/>
          <a:ext cx="1785135" cy="323180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32" name="Table 25">
            <a:extLst>
              <a:ext uri="{FF2B5EF4-FFF2-40B4-BE49-F238E27FC236}">
                <a16:creationId xmlns:a16="http://schemas.microsoft.com/office/drawing/2014/main" id="{F3031CAF-22EB-E4C6-421D-FC192C974A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848134"/>
              </p:ext>
            </p:extLst>
          </p:nvPr>
        </p:nvGraphicFramePr>
        <p:xfrm>
          <a:off x="2744900" y="3800251"/>
          <a:ext cx="1785135" cy="3231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33" name="Table 25">
            <a:extLst>
              <a:ext uri="{FF2B5EF4-FFF2-40B4-BE49-F238E27FC236}">
                <a16:creationId xmlns:a16="http://schemas.microsoft.com/office/drawing/2014/main" id="{6DF3BE83-8D1E-077D-904B-755FB161F5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02688"/>
              </p:ext>
            </p:extLst>
          </p:nvPr>
        </p:nvGraphicFramePr>
        <p:xfrm>
          <a:off x="2741184" y="4168021"/>
          <a:ext cx="1785135" cy="32318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70091133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9110558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sp>
        <p:nvSpPr>
          <p:cNvPr id="35" name="Arrow: Right 34">
            <a:extLst>
              <a:ext uri="{FF2B5EF4-FFF2-40B4-BE49-F238E27FC236}">
                <a16:creationId xmlns:a16="http://schemas.microsoft.com/office/drawing/2014/main" id="{4B13D908-2CED-151A-5BF2-AC2BBB6F52CB}"/>
              </a:ext>
            </a:extLst>
          </p:cNvPr>
          <p:cNvSpPr/>
          <p:nvPr/>
        </p:nvSpPr>
        <p:spPr>
          <a:xfrm>
            <a:off x="1413820" y="2667429"/>
            <a:ext cx="222191" cy="37878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9ED7FD31-EF85-54ED-6D71-59379C2A6D25}"/>
              </a:ext>
            </a:extLst>
          </p:cNvPr>
          <p:cNvSpPr/>
          <p:nvPr/>
        </p:nvSpPr>
        <p:spPr>
          <a:xfrm>
            <a:off x="2339723" y="2672477"/>
            <a:ext cx="222191" cy="37878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DD5B713-9DD0-76DF-449A-F57999D47955}"/>
              </a:ext>
            </a:extLst>
          </p:cNvPr>
          <p:cNvSpPr/>
          <p:nvPr/>
        </p:nvSpPr>
        <p:spPr>
          <a:xfrm>
            <a:off x="6336901" y="2672477"/>
            <a:ext cx="222191" cy="37878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C5B74762-6526-9660-7DBA-157D8BF222D5}"/>
              </a:ext>
            </a:extLst>
          </p:cNvPr>
          <p:cNvSpPr/>
          <p:nvPr/>
        </p:nvSpPr>
        <p:spPr>
          <a:xfrm>
            <a:off x="10180258" y="2681733"/>
            <a:ext cx="222191" cy="37878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4E8161A-EA00-1F1E-EA8F-45F72F3CFCE9}"/>
              </a:ext>
            </a:extLst>
          </p:cNvPr>
          <p:cNvSpPr/>
          <p:nvPr/>
        </p:nvSpPr>
        <p:spPr>
          <a:xfrm>
            <a:off x="10582180" y="2667429"/>
            <a:ext cx="706252" cy="378782"/>
          </a:xfrm>
          <a:prstGeom prst="roundRect">
            <a:avLst/>
          </a:prstGeom>
          <a:ln w="38100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Target</a:t>
            </a:r>
          </a:p>
        </p:txBody>
      </p:sp>
      <p:sp>
        <p:nvSpPr>
          <p:cNvPr id="40" name="Flowchart: Or 39">
            <a:extLst>
              <a:ext uri="{FF2B5EF4-FFF2-40B4-BE49-F238E27FC236}">
                <a16:creationId xmlns:a16="http://schemas.microsoft.com/office/drawing/2014/main" id="{A556F19E-94BF-96A9-1AEB-6D6740BF2501}"/>
              </a:ext>
            </a:extLst>
          </p:cNvPr>
          <p:cNvSpPr/>
          <p:nvPr/>
        </p:nvSpPr>
        <p:spPr>
          <a:xfrm>
            <a:off x="4703270" y="2737179"/>
            <a:ext cx="239282" cy="239282"/>
          </a:xfrm>
          <a:prstGeom prst="flowChartOr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DEEF0515-4CE6-03FF-D25F-A3080890AF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824174"/>
              </p:ext>
            </p:extLst>
          </p:nvPr>
        </p:nvGraphicFramePr>
        <p:xfrm>
          <a:off x="5122463" y="1195636"/>
          <a:ext cx="1071081" cy="3231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1256151447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6117831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97274901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68391425"/>
                  </a:ext>
                </a:extLst>
              </a:tr>
            </a:tbl>
          </a:graphicData>
        </a:graphic>
      </p:graphicFrame>
      <p:graphicFrame>
        <p:nvGraphicFramePr>
          <p:cNvPr id="42" name="Table 25">
            <a:extLst>
              <a:ext uri="{FF2B5EF4-FFF2-40B4-BE49-F238E27FC236}">
                <a16:creationId xmlns:a16="http://schemas.microsoft.com/office/drawing/2014/main" id="{97A2D431-AEAA-8812-B718-CC1221664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117413"/>
              </p:ext>
            </p:extLst>
          </p:nvPr>
        </p:nvGraphicFramePr>
        <p:xfrm>
          <a:off x="5122463" y="2690063"/>
          <a:ext cx="1071081" cy="323180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2149083092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491044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270172632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20925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1CD30C10-283A-0BDA-F1D6-803C5C8F4F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927173"/>
              </p:ext>
            </p:extLst>
          </p:nvPr>
        </p:nvGraphicFramePr>
        <p:xfrm>
          <a:off x="5122463" y="1938330"/>
          <a:ext cx="1071081" cy="3231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1256151447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6117831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97274901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391425"/>
                  </a:ext>
                </a:extLst>
              </a:tr>
            </a:tbl>
          </a:graphicData>
        </a:graphic>
      </p:graphicFrame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5B8E7618-03CB-028B-C8BD-498FE4D7AC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422489"/>
              </p:ext>
            </p:extLst>
          </p:nvPr>
        </p:nvGraphicFramePr>
        <p:xfrm>
          <a:off x="5122462" y="2317929"/>
          <a:ext cx="1071081" cy="3231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1256151447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6117831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97274901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391425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745BF126-B83C-A6B0-51B7-78F1A87E9F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243510"/>
              </p:ext>
            </p:extLst>
          </p:nvPr>
        </p:nvGraphicFramePr>
        <p:xfrm>
          <a:off x="5122461" y="1566983"/>
          <a:ext cx="1071081" cy="3231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1256151447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6117831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97274901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391425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4D54B303-7403-9D2F-0101-E1EB5C073F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586074"/>
              </p:ext>
            </p:extLst>
          </p:nvPr>
        </p:nvGraphicFramePr>
        <p:xfrm>
          <a:off x="5122460" y="3078101"/>
          <a:ext cx="1071081" cy="3231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1256151447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6117831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97274901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391425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7F6065C7-A4F4-81C3-24AE-E671462978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255159"/>
              </p:ext>
            </p:extLst>
          </p:nvPr>
        </p:nvGraphicFramePr>
        <p:xfrm>
          <a:off x="5122463" y="3429000"/>
          <a:ext cx="1071081" cy="3231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1256151447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6117831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97274901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391425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2E48FE96-95CD-8F53-0BB2-E151F5AD57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79281"/>
              </p:ext>
            </p:extLst>
          </p:nvPr>
        </p:nvGraphicFramePr>
        <p:xfrm>
          <a:off x="5122463" y="3804495"/>
          <a:ext cx="1071081" cy="3231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1256151447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6117831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97274901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391425"/>
                  </a:ext>
                </a:extLst>
              </a:tr>
            </a:tbl>
          </a:graphicData>
        </a:graphic>
      </p:graphicFrame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E9D4E473-6982-6DDD-6F8E-5E2A1B2552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236314"/>
              </p:ext>
            </p:extLst>
          </p:nvPr>
        </p:nvGraphicFramePr>
        <p:xfrm>
          <a:off x="5122459" y="4167420"/>
          <a:ext cx="1071081" cy="3231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7027">
                  <a:extLst>
                    <a:ext uri="{9D8B030D-6E8A-4147-A177-3AD203B41FA5}">
                      <a16:colId xmlns:a16="http://schemas.microsoft.com/office/drawing/2014/main" val="1256151447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3976117831"/>
                    </a:ext>
                  </a:extLst>
                </a:gridCol>
                <a:gridCol w="357027">
                  <a:extLst>
                    <a:ext uri="{9D8B030D-6E8A-4147-A177-3AD203B41FA5}">
                      <a16:colId xmlns:a16="http://schemas.microsoft.com/office/drawing/2014/main" val="1997274901"/>
                    </a:ext>
                  </a:extLst>
                </a:gridCol>
              </a:tblGrid>
              <a:tr h="3231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391425"/>
                  </a:ext>
                </a:extLst>
              </a:tr>
            </a:tbl>
          </a:graphicData>
        </a:graphic>
      </p:graphicFrame>
      <p:graphicFrame>
        <p:nvGraphicFramePr>
          <p:cNvPr id="50" name="Table 35">
            <a:extLst>
              <a:ext uri="{FF2B5EF4-FFF2-40B4-BE49-F238E27FC236}">
                <a16:creationId xmlns:a16="http://schemas.microsoft.com/office/drawing/2014/main" id="{90E56F15-D0C0-B612-9DFC-98316FF2CF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77742"/>
              </p:ext>
            </p:extLst>
          </p:nvPr>
        </p:nvGraphicFramePr>
        <p:xfrm>
          <a:off x="6702449" y="1890163"/>
          <a:ext cx="2033334" cy="194233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25926">
                  <a:extLst>
                    <a:ext uri="{9D8B030D-6E8A-4147-A177-3AD203B41FA5}">
                      <a16:colId xmlns:a16="http://schemas.microsoft.com/office/drawing/2014/main" val="191729419"/>
                    </a:ext>
                  </a:extLst>
                </a:gridCol>
                <a:gridCol w="225926">
                  <a:extLst>
                    <a:ext uri="{9D8B030D-6E8A-4147-A177-3AD203B41FA5}">
                      <a16:colId xmlns:a16="http://schemas.microsoft.com/office/drawing/2014/main" val="302879851"/>
                    </a:ext>
                  </a:extLst>
                </a:gridCol>
                <a:gridCol w="225926">
                  <a:extLst>
                    <a:ext uri="{9D8B030D-6E8A-4147-A177-3AD203B41FA5}">
                      <a16:colId xmlns:a16="http://schemas.microsoft.com/office/drawing/2014/main" val="3278610749"/>
                    </a:ext>
                  </a:extLst>
                </a:gridCol>
                <a:gridCol w="225926">
                  <a:extLst>
                    <a:ext uri="{9D8B030D-6E8A-4147-A177-3AD203B41FA5}">
                      <a16:colId xmlns:a16="http://schemas.microsoft.com/office/drawing/2014/main" val="902891667"/>
                    </a:ext>
                  </a:extLst>
                </a:gridCol>
                <a:gridCol w="225926">
                  <a:extLst>
                    <a:ext uri="{9D8B030D-6E8A-4147-A177-3AD203B41FA5}">
                      <a16:colId xmlns:a16="http://schemas.microsoft.com/office/drawing/2014/main" val="852786586"/>
                    </a:ext>
                  </a:extLst>
                </a:gridCol>
                <a:gridCol w="225926">
                  <a:extLst>
                    <a:ext uri="{9D8B030D-6E8A-4147-A177-3AD203B41FA5}">
                      <a16:colId xmlns:a16="http://schemas.microsoft.com/office/drawing/2014/main" val="2453070496"/>
                    </a:ext>
                  </a:extLst>
                </a:gridCol>
                <a:gridCol w="225926">
                  <a:extLst>
                    <a:ext uri="{9D8B030D-6E8A-4147-A177-3AD203B41FA5}">
                      <a16:colId xmlns:a16="http://schemas.microsoft.com/office/drawing/2014/main" val="1545122774"/>
                    </a:ext>
                  </a:extLst>
                </a:gridCol>
                <a:gridCol w="225926">
                  <a:extLst>
                    <a:ext uri="{9D8B030D-6E8A-4147-A177-3AD203B41FA5}">
                      <a16:colId xmlns:a16="http://schemas.microsoft.com/office/drawing/2014/main" val="374116002"/>
                    </a:ext>
                  </a:extLst>
                </a:gridCol>
                <a:gridCol w="225926">
                  <a:extLst>
                    <a:ext uri="{9D8B030D-6E8A-4147-A177-3AD203B41FA5}">
                      <a16:colId xmlns:a16="http://schemas.microsoft.com/office/drawing/2014/main" val="1978382758"/>
                    </a:ext>
                  </a:extLst>
                </a:gridCol>
              </a:tblGrid>
              <a:tr h="215815">
                <a:tc>
                  <a:txBody>
                    <a:bodyPr/>
                    <a:lstStyle/>
                    <a:p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extLst>
                  <a:ext uri="{0D108BD9-81ED-4DB2-BD59-A6C34878D82A}">
                    <a16:rowId xmlns:a16="http://schemas.microsoft.com/office/drawing/2014/main" val="3898372012"/>
                  </a:ext>
                </a:extLst>
              </a:tr>
              <a:tr h="215815">
                <a:tc>
                  <a:txBody>
                    <a:bodyPr/>
                    <a:lstStyle/>
                    <a:p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extLst>
                  <a:ext uri="{0D108BD9-81ED-4DB2-BD59-A6C34878D82A}">
                    <a16:rowId xmlns:a16="http://schemas.microsoft.com/office/drawing/2014/main" val="1994987650"/>
                  </a:ext>
                </a:extLst>
              </a:tr>
              <a:tr h="215815">
                <a:tc>
                  <a:txBody>
                    <a:bodyPr/>
                    <a:lstStyle/>
                    <a:p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extLst>
                  <a:ext uri="{0D108BD9-81ED-4DB2-BD59-A6C34878D82A}">
                    <a16:rowId xmlns:a16="http://schemas.microsoft.com/office/drawing/2014/main" val="778753045"/>
                  </a:ext>
                </a:extLst>
              </a:tr>
              <a:tr h="215815">
                <a:tc>
                  <a:txBody>
                    <a:bodyPr/>
                    <a:lstStyle/>
                    <a:p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extLst>
                  <a:ext uri="{0D108BD9-81ED-4DB2-BD59-A6C34878D82A}">
                    <a16:rowId xmlns:a16="http://schemas.microsoft.com/office/drawing/2014/main" val="2452324043"/>
                  </a:ext>
                </a:extLst>
              </a:tr>
              <a:tr h="215815">
                <a:tc>
                  <a:txBody>
                    <a:bodyPr/>
                    <a:lstStyle/>
                    <a:p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extLst>
                  <a:ext uri="{0D108BD9-81ED-4DB2-BD59-A6C34878D82A}">
                    <a16:rowId xmlns:a16="http://schemas.microsoft.com/office/drawing/2014/main" val="2800209020"/>
                  </a:ext>
                </a:extLst>
              </a:tr>
              <a:tr h="215815">
                <a:tc>
                  <a:txBody>
                    <a:bodyPr/>
                    <a:lstStyle/>
                    <a:p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extLst>
                  <a:ext uri="{0D108BD9-81ED-4DB2-BD59-A6C34878D82A}">
                    <a16:rowId xmlns:a16="http://schemas.microsoft.com/office/drawing/2014/main" val="2933530996"/>
                  </a:ext>
                </a:extLst>
              </a:tr>
              <a:tr h="215815">
                <a:tc>
                  <a:txBody>
                    <a:bodyPr/>
                    <a:lstStyle/>
                    <a:p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extLst>
                  <a:ext uri="{0D108BD9-81ED-4DB2-BD59-A6C34878D82A}">
                    <a16:rowId xmlns:a16="http://schemas.microsoft.com/office/drawing/2014/main" val="1869257272"/>
                  </a:ext>
                </a:extLst>
              </a:tr>
              <a:tr h="215815">
                <a:tc>
                  <a:txBody>
                    <a:bodyPr/>
                    <a:lstStyle/>
                    <a:p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extLst>
                  <a:ext uri="{0D108BD9-81ED-4DB2-BD59-A6C34878D82A}">
                    <a16:rowId xmlns:a16="http://schemas.microsoft.com/office/drawing/2014/main" val="3895386758"/>
                  </a:ext>
                </a:extLst>
              </a:tr>
              <a:tr h="215815">
                <a:tc>
                  <a:txBody>
                    <a:bodyPr/>
                    <a:lstStyle/>
                    <a:p>
                      <a:endParaRPr lang="en-US" sz="800" b="1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Consolas" panose="020B0609020204030204" pitchFamily="49" charset="0"/>
                      </a:endParaRPr>
                    </a:p>
                  </a:txBody>
                  <a:tcPr marL="54046" marR="54046" marT="27023" marB="27023" anchor="ctr"/>
                </a:tc>
                <a:extLst>
                  <a:ext uri="{0D108BD9-81ED-4DB2-BD59-A6C34878D82A}">
                    <a16:rowId xmlns:a16="http://schemas.microsoft.com/office/drawing/2014/main" val="3288648309"/>
                  </a:ext>
                </a:extLst>
              </a:tr>
            </a:tbl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30D7CE4-F94C-8094-94C2-06ABE32A8EB2}"/>
              </a:ext>
            </a:extLst>
          </p:cNvPr>
          <p:cNvSpPr txBox="1"/>
          <p:nvPr/>
        </p:nvSpPr>
        <p:spPr>
          <a:xfrm>
            <a:off x="2844097" y="4702108"/>
            <a:ext cx="3349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Embedding + Positional Encoding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0E649FF-4F2B-774B-9426-51F653A0D546}"/>
              </a:ext>
            </a:extLst>
          </p:cNvPr>
          <p:cNvSpPr txBox="1"/>
          <p:nvPr/>
        </p:nvSpPr>
        <p:spPr>
          <a:xfrm>
            <a:off x="7173293" y="4702108"/>
            <a:ext cx="109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Attention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FC71455-4402-9DDD-2ED5-AF577C266F9F}"/>
              </a:ext>
            </a:extLst>
          </p:cNvPr>
          <p:cNvGrpSpPr/>
          <p:nvPr/>
        </p:nvGrpSpPr>
        <p:grpSpPr>
          <a:xfrm rot="5400000">
            <a:off x="8352096" y="2475002"/>
            <a:ext cx="2541022" cy="755839"/>
            <a:chOff x="4678670" y="1420870"/>
            <a:chExt cx="4919528" cy="1463336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FC35C08-DEB8-0FC7-29DC-736D9FB8D873}"/>
                </a:ext>
              </a:extLst>
            </p:cNvPr>
            <p:cNvSpPr/>
            <p:nvPr/>
          </p:nvSpPr>
          <p:spPr>
            <a:xfrm>
              <a:off x="5807712" y="2465462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9E57636-607F-8916-C5CE-30D501B19781}"/>
                </a:ext>
              </a:extLst>
            </p:cNvPr>
            <p:cNvSpPr/>
            <p:nvPr/>
          </p:nvSpPr>
          <p:spPr>
            <a:xfrm>
              <a:off x="8054257" y="2461189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ACC6BA9-1F9F-8C60-7796-79F8A8A35B38}"/>
                </a:ext>
              </a:extLst>
            </p:cNvPr>
            <p:cNvSpPr/>
            <p:nvPr/>
          </p:nvSpPr>
          <p:spPr>
            <a:xfrm>
              <a:off x="6932908" y="2465462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F069183-468B-ED3B-48C8-7FF51C844466}"/>
                </a:ext>
              </a:extLst>
            </p:cNvPr>
            <p:cNvSpPr/>
            <p:nvPr/>
          </p:nvSpPr>
          <p:spPr>
            <a:xfrm>
              <a:off x="5807712" y="1420870"/>
              <a:ext cx="418744" cy="41874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CF01BE1-0313-7359-7E60-ACA103D6D773}"/>
                </a:ext>
              </a:extLst>
            </p:cNvPr>
            <p:cNvSpPr/>
            <p:nvPr/>
          </p:nvSpPr>
          <p:spPr>
            <a:xfrm>
              <a:off x="6932908" y="1420870"/>
              <a:ext cx="418744" cy="41874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48E5D7E-BE50-F656-9FB8-C38D5223ABD9}"/>
                </a:ext>
              </a:extLst>
            </p:cNvPr>
            <p:cNvSpPr/>
            <p:nvPr/>
          </p:nvSpPr>
          <p:spPr>
            <a:xfrm>
              <a:off x="8058104" y="1420870"/>
              <a:ext cx="418744" cy="41874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904449A-8481-4B86-6291-4DC06A33C8BE}"/>
                </a:ext>
              </a:extLst>
            </p:cNvPr>
            <p:cNvCxnSpPr>
              <a:cxnSpLocks/>
              <a:stCxn id="57" idx="4"/>
              <a:endCxn id="54" idx="0"/>
            </p:cNvCxnSpPr>
            <p:nvPr/>
          </p:nvCxnSpPr>
          <p:spPr>
            <a:xfrm>
              <a:off x="6017084" y="1839614"/>
              <a:ext cx="0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471A978-CC79-70FA-14DC-96B74EBCB163}"/>
                </a:ext>
              </a:extLst>
            </p:cNvPr>
            <p:cNvCxnSpPr>
              <a:cxnSpLocks/>
              <a:stCxn id="58" idx="4"/>
              <a:endCxn id="54" idx="0"/>
            </p:cNvCxnSpPr>
            <p:nvPr/>
          </p:nvCxnSpPr>
          <p:spPr>
            <a:xfrm flipH="1">
              <a:off x="6017084" y="1839614"/>
              <a:ext cx="1125196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961E9FA-3247-5464-8557-4C25A88956BF}"/>
                </a:ext>
              </a:extLst>
            </p:cNvPr>
            <p:cNvCxnSpPr>
              <a:cxnSpLocks/>
              <a:stCxn id="59" idx="4"/>
              <a:endCxn id="54" idx="0"/>
            </p:cNvCxnSpPr>
            <p:nvPr/>
          </p:nvCxnSpPr>
          <p:spPr>
            <a:xfrm flipH="1">
              <a:off x="6017084" y="1839614"/>
              <a:ext cx="2250392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3861E37-5EB3-494E-2BA6-CE91AFB1F681}"/>
                </a:ext>
              </a:extLst>
            </p:cNvPr>
            <p:cNvCxnSpPr>
              <a:cxnSpLocks/>
              <a:stCxn id="59" idx="4"/>
              <a:endCxn id="55" idx="0"/>
            </p:cNvCxnSpPr>
            <p:nvPr/>
          </p:nvCxnSpPr>
          <p:spPr>
            <a:xfrm flipH="1">
              <a:off x="8263629" y="1839614"/>
              <a:ext cx="3847" cy="6215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8B0652B-05DD-F2CD-425A-19EA5CFFB0DC}"/>
                </a:ext>
              </a:extLst>
            </p:cNvPr>
            <p:cNvCxnSpPr>
              <a:cxnSpLocks/>
              <a:stCxn id="58" idx="4"/>
              <a:endCxn id="55" idx="0"/>
            </p:cNvCxnSpPr>
            <p:nvPr/>
          </p:nvCxnSpPr>
          <p:spPr>
            <a:xfrm>
              <a:off x="7142280" y="1839614"/>
              <a:ext cx="1121349" cy="6215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F1B71CF-EDA7-DB47-7FF9-2F31A0FC9238}"/>
                </a:ext>
              </a:extLst>
            </p:cNvPr>
            <p:cNvCxnSpPr>
              <a:cxnSpLocks/>
              <a:stCxn id="57" idx="4"/>
              <a:endCxn id="55" idx="0"/>
            </p:cNvCxnSpPr>
            <p:nvPr/>
          </p:nvCxnSpPr>
          <p:spPr>
            <a:xfrm>
              <a:off x="6017084" y="1839614"/>
              <a:ext cx="2246545" cy="6215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860200B-6979-B81C-8B99-EA958D505636}"/>
                </a:ext>
              </a:extLst>
            </p:cNvPr>
            <p:cNvCxnSpPr>
              <a:cxnSpLocks/>
              <a:stCxn id="58" idx="4"/>
              <a:endCxn id="56" idx="0"/>
            </p:cNvCxnSpPr>
            <p:nvPr/>
          </p:nvCxnSpPr>
          <p:spPr>
            <a:xfrm>
              <a:off x="7142280" y="1839614"/>
              <a:ext cx="0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E54A8B1-C323-F7E8-7A5B-179F91514ABC}"/>
                </a:ext>
              </a:extLst>
            </p:cNvPr>
            <p:cNvCxnSpPr>
              <a:cxnSpLocks/>
              <a:stCxn id="59" idx="4"/>
              <a:endCxn id="56" idx="0"/>
            </p:cNvCxnSpPr>
            <p:nvPr/>
          </p:nvCxnSpPr>
          <p:spPr>
            <a:xfrm flipH="1">
              <a:off x="7142280" y="1839614"/>
              <a:ext cx="1125196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A814321-4471-6287-42C1-473929E4525A}"/>
                </a:ext>
              </a:extLst>
            </p:cNvPr>
            <p:cNvCxnSpPr>
              <a:cxnSpLocks/>
              <a:stCxn id="57" idx="4"/>
              <a:endCxn id="56" idx="0"/>
            </p:cNvCxnSpPr>
            <p:nvPr/>
          </p:nvCxnSpPr>
          <p:spPr>
            <a:xfrm>
              <a:off x="6017084" y="1839614"/>
              <a:ext cx="1125196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E284B85-90CB-D05B-D39D-4EB2164AC56E}"/>
                </a:ext>
              </a:extLst>
            </p:cNvPr>
            <p:cNvSpPr/>
            <p:nvPr/>
          </p:nvSpPr>
          <p:spPr>
            <a:xfrm>
              <a:off x="4678670" y="2456916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44A8E10-9428-3866-C922-1ECBF97D3591}"/>
                </a:ext>
              </a:extLst>
            </p:cNvPr>
            <p:cNvSpPr/>
            <p:nvPr/>
          </p:nvSpPr>
          <p:spPr>
            <a:xfrm>
              <a:off x="9179454" y="2456916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EB4212D-36BB-C2CF-AE76-AF5D75ECBBF0}"/>
                </a:ext>
              </a:extLst>
            </p:cNvPr>
            <p:cNvCxnSpPr>
              <a:cxnSpLocks/>
              <a:stCxn id="57" idx="4"/>
              <a:endCxn id="69" idx="0"/>
            </p:cNvCxnSpPr>
            <p:nvPr/>
          </p:nvCxnSpPr>
          <p:spPr>
            <a:xfrm flipH="1">
              <a:off x="4888042" y="1839614"/>
              <a:ext cx="1129042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571B1F2C-6ECF-8776-9591-81EDC0CA6B8F}"/>
                </a:ext>
              </a:extLst>
            </p:cNvPr>
            <p:cNvCxnSpPr>
              <a:cxnSpLocks/>
              <a:stCxn id="58" idx="4"/>
              <a:endCxn id="69" idx="0"/>
            </p:cNvCxnSpPr>
            <p:nvPr/>
          </p:nvCxnSpPr>
          <p:spPr>
            <a:xfrm flipH="1">
              <a:off x="4888042" y="1839614"/>
              <a:ext cx="2254238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E5C7AC8-4C35-A983-35E2-9585FFEE67FF}"/>
                </a:ext>
              </a:extLst>
            </p:cNvPr>
            <p:cNvCxnSpPr>
              <a:cxnSpLocks/>
              <a:stCxn id="59" idx="4"/>
              <a:endCxn id="69" idx="0"/>
            </p:cNvCxnSpPr>
            <p:nvPr/>
          </p:nvCxnSpPr>
          <p:spPr>
            <a:xfrm flipH="1">
              <a:off x="4888042" y="1839614"/>
              <a:ext cx="3379434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A2C67E8-9984-91BB-797B-1AB59B8C623D}"/>
                </a:ext>
              </a:extLst>
            </p:cNvPr>
            <p:cNvCxnSpPr>
              <a:cxnSpLocks/>
              <a:stCxn id="59" idx="4"/>
              <a:endCxn id="70" idx="0"/>
            </p:cNvCxnSpPr>
            <p:nvPr/>
          </p:nvCxnSpPr>
          <p:spPr>
            <a:xfrm>
              <a:off x="8267476" y="1839614"/>
              <a:ext cx="1121350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EBEE237-BD14-2F05-8BBF-DB50A92E79DF}"/>
                </a:ext>
              </a:extLst>
            </p:cNvPr>
            <p:cNvCxnSpPr>
              <a:cxnSpLocks/>
              <a:stCxn id="58" idx="4"/>
              <a:endCxn id="70" idx="0"/>
            </p:cNvCxnSpPr>
            <p:nvPr/>
          </p:nvCxnSpPr>
          <p:spPr>
            <a:xfrm>
              <a:off x="7142280" y="1839614"/>
              <a:ext cx="2246546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289BFC9-86E8-D57F-6177-7F6704B113AA}"/>
                </a:ext>
              </a:extLst>
            </p:cNvPr>
            <p:cNvCxnSpPr>
              <a:cxnSpLocks/>
              <a:stCxn id="57" idx="4"/>
              <a:endCxn id="70" idx="0"/>
            </p:cNvCxnSpPr>
            <p:nvPr/>
          </p:nvCxnSpPr>
          <p:spPr>
            <a:xfrm>
              <a:off x="6017084" y="1839614"/>
              <a:ext cx="3371742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Arrow: Right 77">
            <a:extLst>
              <a:ext uri="{FF2B5EF4-FFF2-40B4-BE49-F238E27FC236}">
                <a16:creationId xmlns:a16="http://schemas.microsoft.com/office/drawing/2014/main" id="{D5C4D00A-6910-D605-42C3-3143FD7DBF70}"/>
              </a:ext>
            </a:extLst>
          </p:cNvPr>
          <p:cNvSpPr/>
          <p:nvPr/>
        </p:nvSpPr>
        <p:spPr>
          <a:xfrm>
            <a:off x="8879336" y="2699319"/>
            <a:ext cx="222191" cy="37878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1646DB4-C862-1669-580E-27825C8702A6}"/>
              </a:ext>
            </a:extLst>
          </p:cNvPr>
          <p:cNvSpPr txBox="1"/>
          <p:nvPr/>
        </p:nvSpPr>
        <p:spPr>
          <a:xfrm>
            <a:off x="8716508" y="4702108"/>
            <a:ext cx="1488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Feed Forward</a:t>
            </a:r>
          </a:p>
        </p:txBody>
      </p:sp>
    </p:spTree>
    <p:extLst>
      <p:ext uri="{BB962C8B-B14F-4D97-AF65-F5344CB8AC3E}">
        <p14:creationId xmlns:p14="http://schemas.microsoft.com/office/powerpoint/2010/main" val="290511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7D99E-DCA1-8819-50C9-07ED51940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Preprocessing Image Data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A8717-A9D9-419E-DBBE-E8B7ED16C45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584107"/>
            <a:ext cx="10355263" cy="1483975"/>
          </a:xfrm>
        </p:spPr>
        <p:txBody>
          <a:bodyPr/>
          <a:lstStyle/>
          <a:p>
            <a:r>
              <a:rPr lang="en-US" sz="2400" dirty="0"/>
              <a:t>During training, image data is usually processed as follows</a:t>
            </a:r>
          </a:p>
          <a:p>
            <a:pPr lvl="1"/>
            <a:r>
              <a:rPr lang="en-US" sz="2000" dirty="0"/>
              <a:t>Normalization. Pixel values are from </a:t>
            </a:r>
            <a:r>
              <a:rPr lang="en-US" sz="2000" b="1" dirty="0"/>
              <a:t>0 – 255</a:t>
            </a:r>
            <a:r>
              <a:rPr lang="en-US" sz="2000" dirty="0"/>
              <a:t>. Normalization transforms them to </a:t>
            </a:r>
            <a:r>
              <a:rPr lang="en-US" sz="2000" b="1" dirty="0"/>
              <a:t>0 – 1</a:t>
            </a:r>
            <a:r>
              <a:rPr lang="en-US" sz="2000" dirty="0"/>
              <a:t>. </a:t>
            </a:r>
          </a:p>
          <a:p>
            <a:pPr lvl="1"/>
            <a:r>
              <a:rPr lang="en-US" sz="2000" dirty="0"/>
              <a:t>Random crop, rotate, zoom, in any combinations. This is called data </a:t>
            </a:r>
            <a:r>
              <a:rPr lang="en-US" sz="2000" b="1" dirty="0"/>
              <a:t>augmenting</a:t>
            </a:r>
            <a:r>
              <a:rPr lang="en-US" sz="2000" dirty="0"/>
              <a:t>. The goal is to provide the model with more perspectives of the image, i.e., more training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73EE1A-3670-726E-C984-DCF3A195CC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10716" y="3547077"/>
            <a:ext cx="1156306" cy="11563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E02377-040A-2497-731C-D36A99ED9C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63" t="11463" r="11539" b="11539"/>
          <a:stretch/>
        </p:blipFill>
        <p:spPr>
          <a:xfrm>
            <a:off x="6409998" y="2202700"/>
            <a:ext cx="1156306" cy="11563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0F7D16-1CE1-84A1-019E-FFEEF6306F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092" b="31863"/>
          <a:stretch/>
        </p:blipFill>
        <p:spPr>
          <a:xfrm>
            <a:off x="6412632" y="3567557"/>
            <a:ext cx="1153191" cy="11239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8C09C3-1723-AB28-F784-11D43349C5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20692087">
            <a:off x="6453267" y="4940658"/>
            <a:ext cx="1156306" cy="11563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48C500-827D-88F7-1AD6-5D79F4C609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88" t="13055" r="12959" b="12261"/>
          <a:stretch/>
        </p:blipFill>
        <p:spPr>
          <a:xfrm rot="1180055">
            <a:off x="9104445" y="3621691"/>
            <a:ext cx="1186863" cy="1159397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4AEA219-9637-3C7C-6EA9-22015704E6EB}"/>
              </a:ext>
            </a:extLst>
          </p:cNvPr>
          <p:cNvSpPr/>
          <p:nvPr/>
        </p:nvSpPr>
        <p:spPr>
          <a:xfrm>
            <a:off x="5532441" y="4008977"/>
            <a:ext cx="316195" cy="27346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554A82B-957B-8223-81BB-7C22FDB3120A}"/>
              </a:ext>
            </a:extLst>
          </p:cNvPr>
          <p:cNvSpPr/>
          <p:nvPr/>
        </p:nvSpPr>
        <p:spPr>
          <a:xfrm>
            <a:off x="8132936" y="4008977"/>
            <a:ext cx="316195" cy="27346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6ED11D-3531-5E2A-00F7-0AF01561CBFC}"/>
              </a:ext>
            </a:extLst>
          </p:cNvPr>
          <p:cNvSpPr txBox="1"/>
          <p:nvPr/>
        </p:nvSpPr>
        <p:spPr>
          <a:xfrm>
            <a:off x="1001719" y="4727154"/>
            <a:ext cx="1568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Original image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28FBF7-49C5-04EA-3DEC-911D65F12080}"/>
              </a:ext>
            </a:extLst>
          </p:cNvPr>
          <p:cNvSpPr txBox="1"/>
          <p:nvPr/>
        </p:nvSpPr>
        <p:spPr>
          <a:xfrm rot="16200000">
            <a:off x="5864600" y="2596186"/>
            <a:ext cx="726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Zoom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E49F05-4AE1-4799-6BA1-D89804B482A6}"/>
              </a:ext>
            </a:extLst>
          </p:cNvPr>
          <p:cNvSpPr txBox="1"/>
          <p:nvPr/>
        </p:nvSpPr>
        <p:spPr>
          <a:xfrm rot="16200000">
            <a:off x="5916989" y="3961042"/>
            <a:ext cx="628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Crop</a:t>
            </a:r>
          </a:p>
        </p:txBody>
      </p:sp>
      <p:sp>
        <p:nvSpPr>
          <p:cNvPr id="17" name="Frame 16">
            <a:extLst>
              <a:ext uri="{FF2B5EF4-FFF2-40B4-BE49-F238E27FC236}">
                <a16:creationId xmlns:a16="http://schemas.microsoft.com/office/drawing/2014/main" id="{E5BB63A0-699D-D097-2ED0-BC5901FDF6E4}"/>
              </a:ext>
            </a:extLst>
          </p:cNvPr>
          <p:cNvSpPr/>
          <p:nvPr/>
        </p:nvSpPr>
        <p:spPr>
          <a:xfrm>
            <a:off x="6216318" y="4744343"/>
            <a:ext cx="1548935" cy="1548935"/>
          </a:xfrm>
          <a:prstGeom prst="frame">
            <a:avLst>
              <a:gd name="adj1" fmla="val 129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F364A9-E28C-0207-3F04-3B2F77354B9A}"/>
              </a:ext>
            </a:extLst>
          </p:cNvPr>
          <p:cNvSpPr txBox="1"/>
          <p:nvPr/>
        </p:nvSpPr>
        <p:spPr>
          <a:xfrm rot="16200000">
            <a:off x="5827727" y="5364930"/>
            <a:ext cx="816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Rotate</a:t>
            </a:r>
          </a:p>
        </p:txBody>
      </p:sp>
      <p:sp>
        <p:nvSpPr>
          <p:cNvPr id="18" name="Frame 17">
            <a:extLst>
              <a:ext uri="{FF2B5EF4-FFF2-40B4-BE49-F238E27FC236}">
                <a16:creationId xmlns:a16="http://schemas.microsoft.com/office/drawing/2014/main" id="{B90D57DF-6324-09C5-B568-F9E73E4374B1}"/>
              </a:ext>
            </a:extLst>
          </p:cNvPr>
          <p:cNvSpPr/>
          <p:nvPr/>
        </p:nvSpPr>
        <p:spPr>
          <a:xfrm>
            <a:off x="8942211" y="3406701"/>
            <a:ext cx="1548935" cy="1548935"/>
          </a:xfrm>
          <a:prstGeom prst="frame">
            <a:avLst>
              <a:gd name="adj1" fmla="val 129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297D08-4BFE-0FC3-265F-0ADE84E13D63}"/>
              </a:ext>
            </a:extLst>
          </p:cNvPr>
          <p:cNvSpPr txBox="1"/>
          <p:nvPr/>
        </p:nvSpPr>
        <p:spPr>
          <a:xfrm>
            <a:off x="8860016" y="4723863"/>
            <a:ext cx="177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Processed image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C258E0AD-43BA-74FB-BC4F-968A9505E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557674"/>
              </p:ext>
            </p:extLst>
          </p:nvPr>
        </p:nvGraphicFramePr>
        <p:xfrm>
          <a:off x="1209788" y="3561347"/>
          <a:ext cx="1156305" cy="11497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85435">
                  <a:extLst>
                    <a:ext uri="{9D8B030D-6E8A-4147-A177-3AD203B41FA5}">
                      <a16:colId xmlns:a16="http://schemas.microsoft.com/office/drawing/2014/main" val="3772786703"/>
                    </a:ext>
                  </a:extLst>
                </a:gridCol>
                <a:gridCol w="385435">
                  <a:extLst>
                    <a:ext uri="{9D8B030D-6E8A-4147-A177-3AD203B41FA5}">
                      <a16:colId xmlns:a16="http://schemas.microsoft.com/office/drawing/2014/main" val="1879464456"/>
                    </a:ext>
                  </a:extLst>
                </a:gridCol>
                <a:gridCol w="385435">
                  <a:extLst>
                    <a:ext uri="{9D8B030D-6E8A-4147-A177-3AD203B41FA5}">
                      <a16:colId xmlns:a16="http://schemas.microsoft.com/office/drawing/2014/main" val="1879095292"/>
                    </a:ext>
                  </a:extLst>
                </a:gridCol>
              </a:tblGrid>
              <a:tr h="390199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111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200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157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25130"/>
                  </a:ext>
                </a:extLst>
              </a:tr>
              <a:tr h="390199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122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211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176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111745"/>
                  </a:ext>
                </a:extLst>
              </a:tr>
              <a:tr h="369324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142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250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181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8928623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D2953333-35EC-6EA5-2F9A-FE510CCBA3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812138" y="3567557"/>
            <a:ext cx="1156306" cy="115630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4A89F43-8A82-952C-F383-C7DDB9BA3F7B}"/>
              </a:ext>
            </a:extLst>
          </p:cNvPr>
          <p:cNvSpPr txBox="1"/>
          <p:nvPr/>
        </p:nvSpPr>
        <p:spPr>
          <a:xfrm>
            <a:off x="3432402" y="4727154"/>
            <a:ext cx="1913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Normalized image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41FDDE24-338A-F92A-9DA6-78485C4663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849243"/>
              </p:ext>
            </p:extLst>
          </p:nvPr>
        </p:nvGraphicFramePr>
        <p:xfrm>
          <a:off x="3810282" y="3559385"/>
          <a:ext cx="1156305" cy="11497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85435">
                  <a:extLst>
                    <a:ext uri="{9D8B030D-6E8A-4147-A177-3AD203B41FA5}">
                      <a16:colId xmlns:a16="http://schemas.microsoft.com/office/drawing/2014/main" val="3772786703"/>
                    </a:ext>
                  </a:extLst>
                </a:gridCol>
                <a:gridCol w="385435">
                  <a:extLst>
                    <a:ext uri="{9D8B030D-6E8A-4147-A177-3AD203B41FA5}">
                      <a16:colId xmlns:a16="http://schemas.microsoft.com/office/drawing/2014/main" val="1879464456"/>
                    </a:ext>
                  </a:extLst>
                </a:gridCol>
                <a:gridCol w="385435">
                  <a:extLst>
                    <a:ext uri="{9D8B030D-6E8A-4147-A177-3AD203B41FA5}">
                      <a16:colId xmlns:a16="http://schemas.microsoft.com/office/drawing/2014/main" val="1879095292"/>
                    </a:ext>
                  </a:extLst>
                </a:gridCol>
              </a:tblGrid>
              <a:tr h="390199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0.4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0.8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0.6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25130"/>
                  </a:ext>
                </a:extLst>
              </a:tr>
              <a:tr h="390199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0.5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0.9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0.7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111745"/>
                  </a:ext>
                </a:extLst>
              </a:tr>
              <a:tr h="369324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0.6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0.8</a:t>
                      </a:r>
                    </a:p>
                  </a:txBody>
                  <a:tcPr marL="95005" marR="95005" marT="47502" marB="47502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8928623"/>
                  </a:ext>
                </a:extLst>
              </a:tr>
            </a:tbl>
          </a:graphicData>
        </a:graphic>
      </p:graphicFrame>
      <p:sp>
        <p:nvSpPr>
          <p:cNvPr id="23" name="Arrow: Right 22">
            <a:extLst>
              <a:ext uri="{FF2B5EF4-FFF2-40B4-BE49-F238E27FC236}">
                <a16:creationId xmlns:a16="http://schemas.microsoft.com/office/drawing/2014/main" id="{AEA6D4EA-9A02-6FE6-3107-8CE1FAB7A348}"/>
              </a:ext>
            </a:extLst>
          </p:cNvPr>
          <p:cNvSpPr/>
          <p:nvPr/>
        </p:nvSpPr>
        <p:spPr>
          <a:xfrm>
            <a:off x="2931019" y="4008977"/>
            <a:ext cx="316195" cy="27346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312BD85-5907-95EA-773B-7A9D1E62AC74}"/>
              </a:ext>
            </a:extLst>
          </p:cNvPr>
          <p:cNvSpPr/>
          <p:nvPr/>
        </p:nvSpPr>
        <p:spPr>
          <a:xfrm>
            <a:off x="6409998" y="4946995"/>
            <a:ext cx="1156306" cy="114972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E0CCBD0-606B-A697-9E6E-1AC769457929}"/>
              </a:ext>
            </a:extLst>
          </p:cNvPr>
          <p:cNvSpPr/>
          <p:nvPr/>
        </p:nvSpPr>
        <p:spPr>
          <a:xfrm>
            <a:off x="9138525" y="3603169"/>
            <a:ext cx="1156306" cy="114972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2ABC0-2EFA-B337-82C7-AD206F67D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Utilizing GPU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6F81F-8797-E129-EF38-50C962A9597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dirty="0"/>
              <a:t>In this module, we need to train and test image models which are usually very large</a:t>
            </a:r>
          </a:p>
          <a:p>
            <a:r>
              <a:rPr lang="en-US" sz="2000" dirty="0"/>
              <a:t>Training and using deep learning models will be </a:t>
            </a:r>
            <a:r>
              <a:rPr lang="en-US" sz="2000" b="1" dirty="0"/>
              <a:t>a lot faster with a GPU</a:t>
            </a:r>
            <a:r>
              <a:rPr lang="en-US" sz="2000" dirty="0"/>
              <a:t>. We can set that up on Google </a:t>
            </a:r>
            <a:r>
              <a:rPr lang="en-US" sz="2000" dirty="0" err="1"/>
              <a:t>Colab</a:t>
            </a:r>
            <a:r>
              <a:rPr lang="en-US" sz="2000" dirty="0"/>
              <a:t> by changing the Runtime type</a:t>
            </a:r>
          </a:p>
          <a:p>
            <a:pPr lvl="1"/>
            <a:r>
              <a:rPr lang="en-US" sz="1800" dirty="0"/>
              <a:t>Runtime </a:t>
            </a:r>
            <a:r>
              <a:rPr lang="en-US" sz="1800" dirty="0">
                <a:sym typeface="Wingdings" panose="05000000000000000000" pitchFamily="2" charset="2"/>
              </a:rPr>
              <a:t> Change runtime type  select T4 GPU in Hardware accelerator  Save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Your session will restart. Verify in the top right corner that you have T4 GPU running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Occasionally, </a:t>
            </a:r>
            <a:r>
              <a:rPr lang="en-US" sz="1800" dirty="0" err="1">
                <a:sym typeface="Wingdings" panose="05000000000000000000" pitchFamily="2" charset="2"/>
              </a:rPr>
              <a:t>Colab</a:t>
            </a:r>
            <a:r>
              <a:rPr lang="en-US" sz="1800" dirty="0">
                <a:sym typeface="Wingdings" panose="05000000000000000000" pitchFamily="2" charset="2"/>
              </a:rPr>
              <a:t> will notify you that GPU is not available. Just wait a bit of times and try again.</a:t>
            </a:r>
          </a:p>
          <a:p>
            <a:pPr lvl="2"/>
            <a:r>
              <a:rPr lang="en-US" sz="1600" dirty="0">
                <a:sym typeface="Wingdings" panose="05000000000000000000" pitchFamily="2" charset="2"/>
              </a:rPr>
              <a:t>We are using the free tier, so GPU resources are not guaranteed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A1CE74-9AC1-C3EC-2047-68E7AAF05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14" y="3324314"/>
            <a:ext cx="3155628" cy="27714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F67FE2-00D5-2EAB-8D1A-5229B7E58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661" y="3416524"/>
            <a:ext cx="3616678" cy="2587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D70F9C-FA04-3FB6-504C-978F45499B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897" b="36388"/>
          <a:stretch/>
        </p:blipFill>
        <p:spPr>
          <a:xfrm>
            <a:off x="8511558" y="4333644"/>
            <a:ext cx="1919561" cy="7527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D8A2C4A-78BA-1407-DE3C-E49AD04B75E6}"/>
              </a:ext>
            </a:extLst>
          </p:cNvPr>
          <p:cNvSpPr/>
          <p:nvPr/>
        </p:nvSpPr>
        <p:spPr>
          <a:xfrm>
            <a:off x="1529697" y="3264493"/>
            <a:ext cx="598206" cy="333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E0CB39-1E57-134B-8A26-7A667E4E1F42}"/>
              </a:ext>
            </a:extLst>
          </p:cNvPr>
          <p:cNvSpPr/>
          <p:nvPr/>
        </p:nvSpPr>
        <p:spPr>
          <a:xfrm>
            <a:off x="1529696" y="5185873"/>
            <a:ext cx="2221907" cy="333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D82FB9-BECD-31D4-35D1-4842F31F7069}"/>
              </a:ext>
            </a:extLst>
          </p:cNvPr>
          <p:cNvSpPr/>
          <p:nvPr/>
        </p:nvSpPr>
        <p:spPr>
          <a:xfrm>
            <a:off x="5151690" y="4483693"/>
            <a:ext cx="736362" cy="333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B41FA0E-A449-90D2-59BE-DF68512DFC4B}"/>
              </a:ext>
            </a:extLst>
          </p:cNvPr>
          <p:cNvSpPr/>
          <p:nvPr/>
        </p:nvSpPr>
        <p:spPr>
          <a:xfrm>
            <a:off x="9209518" y="4710023"/>
            <a:ext cx="736362" cy="333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E3E6D27-530F-F352-B8F3-EDFCC9A645DB}"/>
              </a:ext>
            </a:extLst>
          </p:cNvPr>
          <p:cNvSpPr/>
          <p:nvPr/>
        </p:nvSpPr>
        <p:spPr>
          <a:xfrm>
            <a:off x="7392112" y="5670238"/>
            <a:ext cx="512227" cy="333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3D22A7C-A2C7-033E-2D22-B69AA794A62D}"/>
              </a:ext>
            </a:extLst>
          </p:cNvPr>
          <p:cNvSpPr/>
          <p:nvPr/>
        </p:nvSpPr>
        <p:spPr>
          <a:xfrm>
            <a:off x="3937895" y="4562036"/>
            <a:ext cx="174230" cy="25494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F7A9DFF5-5B18-07FE-2D9C-99C61087C3E5}"/>
              </a:ext>
            </a:extLst>
          </p:cNvPr>
          <p:cNvSpPr/>
          <p:nvPr/>
        </p:nvSpPr>
        <p:spPr>
          <a:xfrm>
            <a:off x="8120833" y="4562035"/>
            <a:ext cx="174230" cy="25494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24267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4540</TotalTime>
  <Words>765</Words>
  <Application>Microsoft Office PowerPoint</Application>
  <PresentationFormat>Widescreen</PresentationFormat>
  <Paragraphs>304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Avenir 55 Roman</vt:lpstr>
      <vt:lpstr>Avenir 65 Medium</vt:lpstr>
      <vt:lpstr>Avenir 95 Black</vt:lpstr>
      <vt:lpstr>Calibri</vt:lpstr>
      <vt:lpstr>Cambria Math</vt:lpstr>
      <vt:lpstr>Consolas</vt:lpstr>
      <vt:lpstr>Wingdings</vt:lpstr>
      <vt:lpstr>Office Theme</vt:lpstr>
      <vt:lpstr>Image Classification with Transformers</vt:lpstr>
      <vt:lpstr>Image data </vt:lpstr>
      <vt:lpstr>Traditional Model: Convolutional Neural Networks</vt:lpstr>
      <vt:lpstr>How It Actually Works</vt:lpstr>
      <vt:lpstr>Vision Transformer</vt:lpstr>
      <vt:lpstr>Vision Transformer in More Details</vt:lpstr>
      <vt:lpstr>Preprocessing Image Data </vt:lpstr>
      <vt:lpstr>Utilizing GPU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Lindy Taylor</dc:creator>
  <cp:lastModifiedBy>Linh Le</cp:lastModifiedBy>
  <cp:revision>294</cp:revision>
  <dcterms:created xsi:type="dcterms:W3CDTF">2019-08-07T15:31:06Z</dcterms:created>
  <dcterms:modified xsi:type="dcterms:W3CDTF">2024-07-01T17:45:52Z</dcterms:modified>
</cp:coreProperties>
</file>