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305" r:id="rId4"/>
    <p:sldId id="314" r:id="rId5"/>
    <p:sldId id="315" r:id="rId6"/>
    <p:sldId id="316" r:id="rId7"/>
    <p:sldId id="344" r:id="rId8"/>
    <p:sldId id="346" r:id="rId9"/>
    <p:sldId id="347" r:id="rId10"/>
    <p:sldId id="354" r:id="rId11"/>
    <p:sldId id="353" r:id="rId12"/>
    <p:sldId id="35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7AC7"/>
    <a:srgbClr val="65E537"/>
    <a:srgbClr val="B85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89376" autoAdjust="0"/>
  </p:normalViewPr>
  <p:slideViewPr>
    <p:cSldViewPr snapToGrid="0" snapToObjects="1">
      <p:cViewPr varScale="1">
        <p:scale>
          <a:sx n="159" d="100"/>
          <a:sy n="159" d="100"/>
        </p:scale>
        <p:origin x="306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nhl\Downloads\MSFT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MSFT Price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MSFT!$E$1</c:f>
              <c:strCache>
                <c:ptCount val="1"/>
                <c:pt idx="0">
                  <c:v>Close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trendline>
            <c:spPr>
              <a:ln w="34925" cap="rnd">
                <a:solidFill>
                  <a:srgbClr val="FF0000"/>
                </a:solidFill>
                <a:prstDash val="dash"/>
              </a:ln>
              <a:effectLst/>
            </c:spPr>
            <c:trendlineType val="poly"/>
            <c:order val="3"/>
            <c:forward val="20"/>
            <c:dispRSqr val="0"/>
            <c:dispEq val="0"/>
          </c:trendline>
          <c:cat>
            <c:numRef>
              <c:f>MSFT!$A$2:$A$130</c:f>
              <c:numCache>
                <c:formatCode>m/d/yyyy</c:formatCode>
                <c:ptCount val="129"/>
                <c:pt idx="0">
                  <c:v>44389</c:v>
                </c:pt>
                <c:pt idx="1">
                  <c:v>44390</c:v>
                </c:pt>
                <c:pt idx="2">
                  <c:v>44391</c:v>
                </c:pt>
                <c:pt idx="3">
                  <c:v>44392</c:v>
                </c:pt>
                <c:pt idx="4">
                  <c:v>44393</c:v>
                </c:pt>
                <c:pt idx="5">
                  <c:v>44396</c:v>
                </c:pt>
                <c:pt idx="6">
                  <c:v>44397</c:v>
                </c:pt>
                <c:pt idx="7">
                  <c:v>44398</c:v>
                </c:pt>
                <c:pt idx="8">
                  <c:v>44399</c:v>
                </c:pt>
                <c:pt idx="9">
                  <c:v>44400</c:v>
                </c:pt>
                <c:pt idx="10">
                  <c:v>44403</c:v>
                </c:pt>
                <c:pt idx="11">
                  <c:v>44404</c:v>
                </c:pt>
                <c:pt idx="12">
                  <c:v>44405</c:v>
                </c:pt>
                <c:pt idx="13">
                  <c:v>44406</c:v>
                </c:pt>
                <c:pt idx="14">
                  <c:v>44407</c:v>
                </c:pt>
                <c:pt idx="15">
                  <c:v>44410</c:v>
                </c:pt>
                <c:pt idx="16">
                  <c:v>44411</c:v>
                </c:pt>
                <c:pt idx="17">
                  <c:v>44412</c:v>
                </c:pt>
                <c:pt idx="18">
                  <c:v>44413</c:v>
                </c:pt>
                <c:pt idx="19">
                  <c:v>44414</c:v>
                </c:pt>
                <c:pt idx="20">
                  <c:v>44417</c:v>
                </c:pt>
                <c:pt idx="21">
                  <c:v>44418</c:v>
                </c:pt>
                <c:pt idx="22">
                  <c:v>44419</c:v>
                </c:pt>
                <c:pt idx="23">
                  <c:v>44420</c:v>
                </c:pt>
                <c:pt idx="24">
                  <c:v>44421</c:v>
                </c:pt>
                <c:pt idx="25">
                  <c:v>44424</c:v>
                </c:pt>
                <c:pt idx="26">
                  <c:v>44425</c:v>
                </c:pt>
                <c:pt idx="27">
                  <c:v>44426</c:v>
                </c:pt>
                <c:pt idx="28">
                  <c:v>44427</c:v>
                </c:pt>
                <c:pt idx="29">
                  <c:v>44428</c:v>
                </c:pt>
                <c:pt idx="30">
                  <c:v>44431</c:v>
                </c:pt>
                <c:pt idx="31">
                  <c:v>44432</c:v>
                </c:pt>
                <c:pt idx="32">
                  <c:v>44433</c:v>
                </c:pt>
                <c:pt idx="33">
                  <c:v>44434</c:v>
                </c:pt>
                <c:pt idx="34">
                  <c:v>44435</c:v>
                </c:pt>
                <c:pt idx="35">
                  <c:v>44438</c:v>
                </c:pt>
                <c:pt idx="36">
                  <c:v>44439</c:v>
                </c:pt>
                <c:pt idx="37">
                  <c:v>44440</c:v>
                </c:pt>
                <c:pt idx="38">
                  <c:v>44441</c:v>
                </c:pt>
                <c:pt idx="39">
                  <c:v>44442</c:v>
                </c:pt>
                <c:pt idx="40">
                  <c:v>44446</c:v>
                </c:pt>
                <c:pt idx="41">
                  <c:v>44447</c:v>
                </c:pt>
                <c:pt idx="42">
                  <c:v>44448</c:v>
                </c:pt>
                <c:pt idx="43">
                  <c:v>44449</c:v>
                </c:pt>
                <c:pt idx="44">
                  <c:v>44452</c:v>
                </c:pt>
                <c:pt idx="45">
                  <c:v>44453</c:v>
                </c:pt>
                <c:pt idx="46">
                  <c:v>44454</c:v>
                </c:pt>
                <c:pt idx="47">
                  <c:v>44455</c:v>
                </c:pt>
                <c:pt idx="48">
                  <c:v>44456</c:v>
                </c:pt>
                <c:pt idx="49">
                  <c:v>44459</c:v>
                </c:pt>
                <c:pt idx="50">
                  <c:v>44460</c:v>
                </c:pt>
                <c:pt idx="51">
                  <c:v>44461</c:v>
                </c:pt>
                <c:pt idx="52">
                  <c:v>44462</c:v>
                </c:pt>
                <c:pt idx="53">
                  <c:v>44463</c:v>
                </c:pt>
                <c:pt idx="54">
                  <c:v>44466</c:v>
                </c:pt>
                <c:pt idx="55">
                  <c:v>44467</c:v>
                </c:pt>
                <c:pt idx="56">
                  <c:v>44468</c:v>
                </c:pt>
                <c:pt idx="57">
                  <c:v>44469</c:v>
                </c:pt>
                <c:pt idx="58">
                  <c:v>44470</c:v>
                </c:pt>
                <c:pt idx="59">
                  <c:v>44473</c:v>
                </c:pt>
                <c:pt idx="60">
                  <c:v>44474</c:v>
                </c:pt>
                <c:pt idx="61">
                  <c:v>44475</c:v>
                </c:pt>
                <c:pt idx="62">
                  <c:v>44476</c:v>
                </c:pt>
                <c:pt idx="63">
                  <c:v>44477</c:v>
                </c:pt>
                <c:pt idx="64">
                  <c:v>44480</c:v>
                </c:pt>
                <c:pt idx="65">
                  <c:v>44481</c:v>
                </c:pt>
                <c:pt idx="66">
                  <c:v>44482</c:v>
                </c:pt>
                <c:pt idx="67">
                  <c:v>44483</c:v>
                </c:pt>
                <c:pt idx="68">
                  <c:v>44484</c:v>
                </c:pt>
                <c:pt idx="69">
                  <c:v>44487</c:v>
                </c:pt>
                <c:pt idx="70">
                  <c:v>44488</c:v>
                </c:pt>
                <c:pt idx="71">
                  <c:v>44489</c:v>
                </c:pt>
                <c:pt idx="72">
                  <c:v>44490</c:v>
                </c:pt>
                <c:pt idx="73">
                  <c:v>44491</c:v>
                </c:pt>
                <c:pt idx="74">
                  <c:v>44494</c:v>
                </c:pt>
                <c:pt idx="75">
                  <c:v>44495</c:v>
                </c:pt>
                <c:pt idx="76">
                  <c:v>44496</c:v>
                </c:pt>
                <c:pt idx="77">
                  <c:v>44497</c:v>
                </c:pt>
                <c:pt idx="78">
                  <c:v>44498</c:v>
                </c:pt>
                <c:pt idx="79">
                  <c:v>44501</c:v>
                </c:pt>
                <c:pt idx="80">
                  <c:v>44502</c:v>
                </c:pt>
                <c:pt idx="81">
                  <c:v>44503</c:v>
                </c:pt>
                <c:pt idx="82">
                  <c:v>44504</c:v>
                </c:pt>
                <c:pt idx="83">
                  <c:v>44505</c:v>
                </c:pt>
                <c:pt idx="84">
                  <c:v>44508</c:v>
                </c:pt>
                <c:pt idx="85">
                  <c:v>44509</c:v>
                </c:pt>
                <c:pt idx="86">
                  <c:v>44510</c:v>
                </c:pt>
                <c:pt idx="87">
                  <c:v>44511</c:v>
                </c:pt>
                <c:pt idx="88">
                  <c:v>44512</c:v>
                </c:pt>
                <c:pt idx="89">
                  <c:v>44515</c:v>
                </c:pt>
                <c:pt idx="90">
                  <c:v>44516</c:v>
                </c:pt>
                <c:pt idx="91">
                  <c:v>44517</c:v>
                </c:pt>
                <c:pt idx="92">
                  <c:v>44518</c:v>
                </c:pt>
                <c:pt idx="93">
                  <c:v>44519</c:v>
                </c:pt>
                <c:pt idx="94">
                  <c:v>44522</c:v>
                </c:pt>
                <c:pt idx="95">
                  <c:v>44523</c:v>
                </c:pt>
                <c:pt idx="96">
                  <c:v>44524</c:v>
                </c:pt>
                <c:pt idx="97">
                  <c:v>44526</c:v>
                </c:pt>
                <c:pt idx="98">
                  <c:v>44529</c:v>
                </c:pt>
                <c:pt idx="99">
                  <c:v>44530</c:v>
                </c:pt>
                <c:pt idx="100">
                  <c:v>44531</c:v>
                </c:pt>
                <c:pt idx="101">
                  <c:v>44532</c:v>
                </c:pt>
                <c:pt idx="102">
                  <c:v>44533</c:v>
                </c:pt>
                <c:pt idx="103">
                  <c:v>44536</c:v>
                </c:pt>
                <c:pt idx="104">
                  <c:v>44537</c:v>
                </c:pt>
                <c:pt idx="105">
                  <c:v>44538</c:v>
                </c:pt>
                <c:pt idx="106">
                  <c:v>44539</c:v>
                </c:pt>
                <c:pt idx="107">
                  <c:v>44540</c:v>
                </c:pt>
                <c:pt idx="108">
                  <c:v>44543</c:v>
                </c:pt>
                <c:pt idx="109">
                  <c:v>44544</c:v>
                </c:pt>
                <c:pt idx="110">
                  <c:v>44545</c:v>
                </c:pt>
                <c:pt idx="111">
                  <c:v>44546</c:v>
                </c:pt>
                <c:pt idx="112">
                  <c:v>44547</c:v>
                </c:pt>
                <c:pt idx="113">
                  <c:v>44550</c:v>
                </c:pt>
                <c:pt idx="114">
                  <c:v>44551</c:v>
                </c:pt>
                <c:pt idx="115">
                  <c:v>44552</c:v>
                </c:pt>
                <c:pt idx="116">
                  <c:v>44553</c:v>
                </c:pt>
                <c:pt idx="117">
                  <c:v>44557</c:v>
                </c:pt>
                <c:pt idx="118">
                  <c:v>44558</c:v>
                </c:pt>
                <c:pt idx="119">
                  <c:v>44559</c:v>
                </c:pt>
                <c:pt idx="120">
                  <c:v>44560</c:v>
                </c:pt>
                <c:pt idx="121">
                  <c:v>44561</c:v>
                </c:pt>
                <c:pt idx="122">
                  <c:v>44564</c:v>
                </c:pt>
                <c:pt idx="123">
                  <c:v>44565</c:v>
                </c:pt>
                <c:pt idx="124">
                  <c:v>44566</c:v>
                </c:pt>
                <c:pt idx="125">
                  <c:v>44567</c:v>
                </c:pt>
                <c:pt idx="126">
                  <c:v>44568</c:v>
                </c:pt>
                <c:pt idx="127">
                  <c:v>44571</c:v>
                </c:pt>
                <c:pt idx="128">
                  <c:v>44572</c:v>
                </c:pt>
              </c:numCache>
            </c:numRef>
          </c:cat>
          <c:val>
            <c:numRef>
              <c:f>MSFT!$E$2:$E$130</c:f>
              <c:numCache>
                <c:formatCode>General</c:formatCode>
                <c:ptCount val="129"/>
                <c:pt idx="0">
                  <c:v>277.32000699999998</c:v>
                </c:pt>
                <c:pt idx="1">
                  <c:v>280.98001099999999</c:v>
                </c:pt>
                <c:pt idx="2">
                  <c:v>282.51001000000002</c:v>
                </c:pt>
                <c:pt idx="3">
                  <c:v>281.02999899999998</c:v>
                </c:pt>
                <c:pt idx="4">
                  <c:v>280.75</c:v>
                </c:pt>
                <c:pt idx="5">
                  <c:v>277.01001000000002</c:v>
                </c:pt>
                <c:pt idx="6">
                  <c:v>279.32000699999998</c:v>
                </c:pt>
                <c:pt idx="7">
                  <c:v>281.39999399999999</c:v>
                </c:pt>
                <c:pt idx="8">
                  <c:v>286.14001500000001</c:v>
                </c:pt>
                <c:pt idx="9">
                  <c:v>289.67001299999998</c:v>
                </c:pt>
                <c:pt idx="10">
                  <c:v>289.04998799999998</c:v>
                </c:pt>
                <c:pt idx="11">
                  <c:v>286.540009</c:v>
                </c:pt>
                <c:pt idx="12">
                  <c:v>286.22000100000002</c:v>
                </c:pt>
                <c:pt idx="13">
                  <c:v>286.5</c:v>
                </c:pt>
                <c:pt idx="14">
                  <c:v>284.91000400000001</c:v>
                </c:pt>
                <c:pt idx="15">
                  <c:v>284.82000699999998</c:v>
                </c:pt>
                <c:pt idx="16">
                  <c:v>287.11999500000002</c:v>
                </c:pt>
                <c:pt idx="17">
                  <c:v>286.51001000000002</c:v>
                </c:pt>
                <c:pt idx="18">
                  <c:v>289.51998900000001</c:v>
                </c:pt>
                <c:pt idx="19">
                  <c:v>289.459991</c:v>
                </c:pt>
                <c:pt idx="20">
                  <c:v>288.32998700000002</c:v>
                </c:pt>
                <c:pt idx="21">
                  <c:v>286.44000199999999</c:v>
                </c:pt>
                <c:pt idx="22">
                  <c:v>286.95001200000002</c:v>
                </c:pt>
                <c:pt idx="23">
                  <c:v>289.80999800000001</c:v>
                </c:pt>
                <c:pt idx="24">
                  <c:v>292.85000600000001</c:v>
                </c:pt>
                <c:pt idx="25">
                  <c:v>294.60000600000001</c:v>
                </c:pt>
                <c:pt idx="26">
                  <c:v>293.07998700000002</c:v>
                </c:pt>
                <c:pt idx="27">
                  <c:v>290.73001099999999</c:v>
                </c:pt>
                <c:pt idx="28">
                  <c:v>296.76998900000001</c:v>
                </c:pt>
                <c:pt idx="29">
                  <c:v>304.35998499999999</c:v>
                </c:pt>
                <c:pt idx="30">
                  <c:v>304.64999399999999</c:v>
                </c:pt>
                <c:pt idx="31">
                  <c:v>302.61999500000002</c:v>
                </c:pt>
                <c:pt idx="32">
                  <c:v>302.01001000000002</c:v>
                </c:pt>
                <c:pt idx="33">
                  <c:v>299.08999599999999</c:v>
                </c:pt>
                <c:pt idx="34">
                  <c:v>299.72000100000002</c:v>
                </c:pt>
                <c:pt idx="35">
                  <c:v>303.58999599999999</c:v>
                </c:pt>
                <c:pt idx="36">
                  <c:v>301.88000499999998</c:v>
                </c:pt>
                <c:pt idx="37">
                  <c:v>301.82998700000002</c:v>
                </c:pt>
                <c:pt idx="38">
                  <c:v>301.14999399999999</c:v>
                </c:pt>
                <c:pt idx="39">
                  <c:v>301.14001500000001</c:v>
                </c:pt>
                <c:pt idx="40">
                  <c:v>300.17999300000002</c:v>
                </c:pt>
                <c:pt idx="41">
                  <c:v>300.209991</c:v>
                </c:pt>
                <c:pt idx="42">
                  <c:v>297.25</c:v>
                </c:pt>
                <c:pt idx="43">
                  <c:v>295.709991</c:v>
                </c:pt>
                <c:pt idx="44">
                  <c:v>296.98998999999998</c:v>
                </c:pt>
                <c:pt idx="45">
                  <c:v>299.790009</c:v>
                </c:pt>
                <c:pt idx="46">
                  <c:v>304.82000699999998</c:v>
                </c:pt>
                <c:pt idx="47">
                  <c:v>305.22000100000002</c:v>
                </c:pt>
                <c:pt idx="48">
                  <c:v>299.86999500000002</c:v>
                </c:pt>
                <c:pt idx="49">
                  <c:v>294.29998799999998</c:v>
                </c:pt>
                <c:pt idx="50">
                  <c:v>294.79998799999998</c:v>
                </c:pt>
                <c:pt idx="51">
                  <c:v>298.57998700000002</c:v>
                </c:pt>
                <c:pt idx="52">
                  <c:v>299.55999800000001</c:v>
                </c:pt>
                <c:pt idx="53">
                  <c:v>299.35000600000001</c:v>
                </c:pt>
                <c:pt idx="54">
                  <c:v>294.17001299999998</c:v>
                </c:pt>
                <c:pt idx="55">
                  <c:v>283.51998900000001</c:v>
                </c:pt>
                <c:pt idx="56">
                  <c:v>284</c:v>
                </c:pt>
                <c:pt idx="57">
                  <c:v>281.92001299999998</c:v>
                </c:pt>
                <c:pt idx="58">
                  <c:v>289.10000600000001</c:v>
                </c:pt>
                <c:pt idx="59">
                  <c:v>283.10998499999999</c:v>
                </c:pt>
                <c:pt idx="60">
                  <c:v>288.76001000000002</c:v>
                </c:pt>
                <c:pt idx="61">
                  <c:v>293.10998499999999</c:v>
                </c:pt>
                <c:pt idx="62">
                  <c:v>294.85000600000001</c:v>
                </c:pt>
                <c:pt idx="63">
                  <c:v>294.85000600000001</c:v>
                </c:pt>
                <c:pt idx="64">
                  <c:v>294.23001099999999</c:v>
                </c:pt>
                <c:pt idx="65">
                  <c:v>292.88000499999998</c:v>
                </c:pt>
                <c:pt idx="66">
                  <c:v>296.30999800000001</c:v>
                </c:pt>
                <c:pt idx="67">
                  <c:v>302.75</c:v>
                </c:pt>
                <c:pt idx="68">
                  <c:v>304.209991</c:v>
                </c:pt>
                <c:pt idx="69">
                  <c:v>307.290009</c:v>
                </c:pt>
                <c:pt idx="70">
                  <c:v>308.23001099999999</c:v>
                </c:pt>
                <c:pt idx="71">
                  <c:v>307.41000400000001</c:v>
                </c:pt>
                <c:pt idx="72">
                  <c:v>310.76001000000002</c:v>
                </c:pt>
                <c:pt idx="73">
                  <c:v>309.16000400000001</c:v>
                </c:pt>
                <c:pt idx="74">
                  <c:v>308.13000499999998</c:v>
                </c:pt>
                <c:pt idx="75">
                  <c:v>310.10998499999999</c:v>
                </c:pt>
                <c:pt idx="76">
                  <c:v>323.17001299999998</c:v>
                </c:pt>
                <c:pt idx="77">
                  <c:v>324.35000600000001</c:v>
                </c:pt>
                <c:pt idx="78">
                  <c:v>331.61999500000002</c:v>
                </c:pt>
                <c:pt idx="79">
                  <c:v>329.36999500000002</c:v>
                </c:pt>
                <c:pt idx="80">
                  <c:v>333.13000499999998</c:v>
                </c:pt>
                <c:pt idx="81">
                  <c:v>334</c:v>
                </c:pt>
                <c:pt idx="82">
                  <c:v>336.44000199999999</c:v>
                </c:pt>
                <c:pt idx="83">
                  <c:v>336.05999800000001</c:v>
                </c:pt>
                <c:pt idx="84">
                  <c:v>336.98998999999998</c:v>
                </c:pt>
                <c:pt idx="85">
                  <c:v>335.95001200000002</c:v>
                </c:pt>
                <c:pt idx="86">
                  <c:v>330.79998799999998</c:v>
                </c:pt>
                <c:pt idx="87">
                  <c:v>332.42999300000002</c:v>
                </c:pt>
                <c:pt idx="88">
                  <c:v>336.72000100000002</c:v>
                </c:pt>
                <c:pt idx="89">
                  <c:v>336.07000699999998</c:v>
                </c:pt>
                <c:pt idx="90">
                  <c:v>339.51001000000002</c:v>
                </c:pt>
                <c:pt idx="91">
                  <c:v>339.11999500000002</c:v>
                </c:pt>
                <c:pt idx="92">
                  <c:v>341.26998900000001</c:v>
                </c:pt>
                <c:pt idx="93">
                  <c:v>343.10998499999999</c:v>
                </c:pt>
                <c:pt idx="94">
                  <c:v>339.82998700000002</c:v>
                </c:pt>
                <c:pt idx="95">
                  <c:v>337.67999300000002</c:v>
                </c:pt>
                <c:pt idx="96">
                  <c:v>337.91000400000001</c:v>
                </c:pt>
                <c:pt idx="97">
                  <c:v>329.67999300000002</c:v>
                </c:pt>
                <c:pt idx="98">
                  <c:v>336.63000499999998</c:v>
                </c:pt>
                <c:pt idx="99">
                  <c:v>330.58999599999999</c:v>
                </c:pt>
                <c:pt idx="100">
                  <c:v>330.07998700000002</c:v>
                </c:pt>
                <c:pt idx="101">
                  <c:v>329.48998999999998</c:v>
                </c:pt>
                <c:pt idx="102">
                  <c:v>323.01001000000002</c:v>
                </c:pt>
                <c:pt idx="103">
                  <c:v>326.19000199999999</c:v>
                </c:pt>
                <c:pt idx="104">
                  <c:v>334.92001299999998</c:v>
                </c:pt>
                <c:pt idx="105">
                  <c:v>334.97000100000002</c:v>
                </c:pt>
                <c:pt idx="106">
                  <c:v>333.10000600000001</c:v>
                </c:pt>
                <c:pt idx="107">
                  <c:v>342.540009</c:v>
                </c:pt>
                <c:pt idx="108">
                  <c:v>339.39999399999999</c:v>
                </c:pt>
                <c:pt idx="109">
                  <c:v>328.33999599999999</c:v>
                </c:pt>
                <c:pt idx="110">
                  <c:v>334.64999399999999</c:v>
                </c:pt>
                <c:pt idx="111">
                  <c:v>324.89999399999999</c:v>
                </c:pt>
                <c:pt idx="112">
                  <c:v>323.79998799999998</c:v>
                </c:pt>
                <c:pt idx="113">
                  <c:v>319.91000400000001</c:v>
                </c:pt>
                <c:pt idx="114">
                  <c:v>327.290009</c:v>
                </c:pt>
                <c:pt idx="115">
                  <c:v>333.20001200000002</c:v>
                </c:pt>
                <c:pt idx="116">
                  <c:v>334.69000199999999</c:v>
                </c:pt>
                <c:pt idx="117">
                  <c:v>342.45001200000002</c:v>
                </c:pt>
                <c:pt idx="118">
                  <c:v>341.25</c:v>
                </c:pt>
                <c:pt idx="119">
                  <c:v>341.95001200000002</c:v>
                </c:pt>
                <c:pt idx="120">
                  <c:v>339.32000699999998</c:v>
                </c:pt>
                <c:pt idx="121">
                  <c:v>336.32000699999998</c:v>
                </c:pt>
                <c:pt idx="122">
                  <c:v>334.75</c:v>
                </c:pt>
                <c:pt idx="123">
                  <c:v>329.01001000000002</c:v>
                </c:pt>
                <c:pt idx="124">
                  <c:v>316.38000499999998</c:v>
                </c:pt>
                <c:pt idx="125">
                  <c:v>313.88000499999998</c:v>
                </c:pt>
                <c:pt idx="126">
                  <c:v>314.040009</c:v>
                </c:pt>
                <c:pt idx="127">
                  <c:v>314.26998900000001</c:v>
                </c:pt>
                <c:pt idx="128">
                  <c:v>314.98001099999999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148-4F1C-A34A-455AC6018C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36874672"/>
        <c:axId val="1436871344"/>
      </c:lineChart>
      <c:dateAx>
        <c:axId val="143687467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6871344"/>
        <c:crosses val="autoZero"/>
        <c:auto val="1"/>
        <c:lblOffset val="100"/>
        <c:baseTimeUnit val="days"/>
      </c:dateAx>
      <c:valAx>
        <c:axId val="1436871344"/>
        <c:scaling>
          <c:orientation val="minMax"/>
          <c:min val="2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6874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D78D4-8830-4043-9064-E6BE46C06313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FDDA2-D307-7D41-8A9B-9D02DEE48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89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FDDA2-D307-7D41-8A9B-9D02DEE488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93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C5C32C3-0E38-EF40-8753-699E473F02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7BE0D8-E95C-3C4B-A373-FA77AFB95C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13549" y="2703443"/>
            <a:ext cx="4660900" cy="677395"/>
          </a:xfrm>
          <a:prstGeom prst="rect">
            <a:avLst/>
          </a:prstGeom>
        </p:spPr>
        <p:txBody>
          <a:bodyPr/>
          <a:lstStyle>
            <a:lvl1pPr algn="ctr"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1DA1688-B217-4843-B0D0-29E1D20281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3549" y="3546735"/>
            <a:ext cx="4660900" cy="512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356227-D7D4-F943-AFB2-F20F8B424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817" y="1983144"/>
            <a:ext cx="2853911" cy="289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93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2D5093F-A64D-6A42-8920-D62D4FA40C4E}"/>
              </a:ext>
            </a:extLst>
          </p:cNvPr>
          <p:cNvGrpSpPr/>
          <p:nvPr userDrawn="1"/>
        </p:nvGrpSpPr>
        <p:grpSpPr>
          <a:xfrm>
            <a:off x="-1" y="0"/>
            <a:ext cx="12192002" cy="6858000"/>
            <a:chOff x="-1" y="0"/>
            <a:chExt cx="12192002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A42E0DC-41C4-5D4E-9365-D4101A18F8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1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FC13913-2F32-2343-B64C-251CB51EA2C7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EDDACB2-B58B-F64A-B55E-70FEB45037B1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4A6396A-6CC8-EE41-8B23-9407CDA8FD3F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24DCAAE-06D4-1C42-A8CE-0E38F73143D0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F89AB1-B31C-E448-B85A-7845F94BB1BB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rgbClr val="FFC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5F5AD75-B71E-D94B-A05C-66D485089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0916" y="1320514"/>
              <a:ext cx="650162" cy="43344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CDAB06-B996-2747-B5EA-CA07085E5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70916" y="5143800"/>
              <a:ext cx="650162" cy="433441"/>
            </a:xfrm>
            <a:prstGeom prst="rect">
              <a:avLst/>
            </a:prstGeom>
          </p:spPr>
        </p:pic>
      </p:grp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4E663CB2-1E13-F842-839B-5A8CD0A85A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45698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33246C5-2D29-F946-B2F7-3B9C84905703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4CE2E98-8D1A-CD4B-B1A9-88632EBA6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FBB83C3-3C45-0841-A413-09852839C40C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7FDDB52-74F4-BD45-9465-8A1053479EC4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FCEBF5-ADAA-7B46-9038-529B9CAD1C0A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C772748-8129-DF4A-8381-C7C56673891E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87E82D3-A127-8949-B1E6-B259F329C874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EB4B2D7-120C-C34A-B84F-EA07D8F4A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0855" y="1305854"/>
              <a:ext cx="690281" cy="46018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F279F7D-5F09-5A4A-BBE3-A178B7A30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50855" y="5128560"/>
              <a:ext cx="690281" cy="460187"/>
            </a:xfrm>
            <a:prstGeom prst="rect">
              <a:avLst/>
            </a:prstGeom>
          </p:spPr>
        </p:pic>
      </p:grp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4F3A9B5-49EA-D54B-89B9-093CE6BD84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2181872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25A00D-820B-394B-BB34-47EBF2ABE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071227B-224F-8845-985A-7D474CAE570C}"/>
              </a:ext>
            </a:extLst>
          </p:cNvPr>
          <p:cNvSpPr/>
          <p:nvPr/>
        </p:nvSpPr>
        <p:spPr>
          <a:xfrm>
            <a:off x="-1" y="2958419"/>
            <a:ext cx="12192001" cy="9411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3FC234-CE84-CE4A-AEC5-3D8F75B4E49C}"/>
              </a:ext>
            </a:extLst>
          </p:cNvPr>
          <p:cNvSpPr txBox="1"/>
          <p:nvPr/>
        </p:nvSpPr>
        <p:spPr>
          <a:xfrm>
            <a:off x="1822703" y="3210350"/>
            <a:ext cx="85465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934758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8D1FCC-C828-5245-A412-370879858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335" y="963303"/>
            <a:ext cx="2887330" cy="2925572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54ED87-0658-414E-9715-03B9642412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5550" y="5448601"/>
            <a:ext cx="4660900" cy="44609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Title2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A2028A-6C2D-9540-910F-711B608C5F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65550" y="5961363"/>
            <a:ext cx="4660900" cy="35022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Date2</a:t>
            </a:r>
          </a:p>
        </p:txBody>
      </p:sp>
    </p:spTree>
    <p:extLst>
      <p:ext uri="{BB962C8B-B14F-4D97-AF65-F5344CB8AC3E}">
        <p14:creationId xmlns:p14="http://schemas.microsoft.com/office/powerpoint/2010/main" val="303132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>
            <a:extLst>
              <a:ext uri="{FF2B5EF4-FFF2-40B4-BE49-F238E27FC236}">
                <a16:creationId xmlns:a16="http://schemas.microsoft.com/office/drawing/2014/main" id="{FA6151DA-0E50-3747-B88F-29F646B314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425" y="109131"/>
            <a:ext cx="10515600" cy="666991"/>
          </a:xfrm>
          <a:prstGeom prst="rect">
            <a:avLst/>
          </a:prstGeom>
        </p:spPr>
        <p:txBody>
          <a:bodyPr/>
          <a:lstStyle>
            <a:lvl1pPr>
              <a:defRPr sz="32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Title3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8378D0F-E7EF-4A4B-83B1-DE98788093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10355263" cy="5221539"/>
          </a:xfrm>
          <a:prstGeom prst="rect">
            <a:avLst/>
          </a:prstGeom>
        </p:spPr>
        <p:txBody>
          <a:bodyPr/>
          <a:lstStyle>
            <a:lvl1pPr>
              <a:buClr>
                <a:srgbClr val="F7BF32"/>
              </a:buClr>
              <a:defRPr b="0" i="0">
                <a:latin typeface="Avenir 65 Medium" panose="02000503020000020003" pitchFamily="2" charset="0"/>
              </a:defRPr>
            </a:lvl1pPr>
            <a:lvl2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2pPr>
            <a:lvl3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3pPr>
            <a:lvl4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4pPr>
            <a:lvl5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200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39A8CB0-9A70-A144-93B6-FBAF6A78F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54452"/>
            <a:ext cx="10515600" cy="1139861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119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159C787-850A-E94C-BE82-DEF54263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54452"/>
            <a:ext cx="10515600" cy="1139861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05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D4AF910-3B45-C642-BA40-7F26C292CBB7}"/>
              </a:ext>
            </a:extLst>
          </p:cNvPr>
          <p:cNvGrpSpPr/>
          <p:nvPr userDrawn="1"/>
        </p:nvGrpSpPr>
        <p:grpSpPr>
          <a:xfrm>
            <a:off x="0" y="0"/>
            <a:ext cx="6143872" cy="6858000"/>
            <a:chOff x="0" y="0"/>
            <a:chExt cx="6143872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C89D864-D3E3-854A-9727-A7FA3A3C3175}"/>
                </a:ext>
              </a:extLst>
            </p:cNvPr>
            <p:cNvSpPr/>
            <p:nvPr/>
          </p:nvSpPr>
          <p:spPr>
            <a:xfrm>
              <a:off x="5617345" y="0"/>
              <a:ext cx="526527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D8ED27C-6546-2A4D-8DF8-81E2F1D5CA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50000"/>
            <a:stretch/>
          </p:blipFill>
          <p:spPr>
            <a:xfrm>
              <a:off x="0" y="0"/>
              <a:ext cx="6096000" cy="6858000"/>
            </a:xfrm>
            <a:prstGeom prst="rect">
              <a:avLst/>
            </a:prstGeom>
          </p:spPr>
        </p:pic>
      </p:grp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1061A9F-A15E-C64A-9549-79374FACE1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833" y="3229691"/>
            <a:ext cx="4702175" cy="3986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What We’ll Cover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FA52A49-6633-E54F-9E51-57323147E9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91833" y="1128199"/>
            <a:ext cx="4704334" cy="45646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  <a:defRPr sz="1800" b="0" i="0"/>
            </a:lvl2pPr>
          </a:lstStyle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86207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06B76FD-EBC2-924F-90F9-5FBB8B224E6C}"/>
              </a:ext>
            </a:extLst>
          </p:cNvPr>
          <p:cNvSpPr/>
          <p:nvPr/>
        </p:nvSpPr>
        <p:spPr>
          <a:xfrm>
            <a:off x="-1" y="6224584"/>
            <a:ext cx="12192001" cy="2607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204431-1C59-AA44-82EC-D02845A982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324" r="1434" b="242"/>
          <a:stretch/>
        </p:blipFill>
        <p:spPr>
          <a:xfrm>
            <a:off x="0" y="6279639"/>
            <a:ext cx="12192000" cy="57836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E6176D2-EEF6-1043-9E18-99A5E6FB1DED}"/>
              </a:ext>
            </a:extLst>
          </p:cNvPr>
          <p:cNvCxnSpPr>
            <a:cxnSpLocks/>
          </p:cNvCxnSpPr>
          <p:nvPr/>
        </p:nvCxnSpPr>
        <p:spPr>
          <a:xfrm>
            <a:off x="-13856" y="1260574"/>
            <a:ext cx="6096001" cy="0"/>
          </a:xfrm>
          <a:prstGeom prst="line">
            <a:avLst/>
          </a:prstGeom>
          <a:ln w="28575">
            <a:solidFill>
              <a:srgbClr val="FFC6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75B1AC-CF2D-704D-8913-3B88C08C39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8083" y="600075"/>
            <a:ext cx="5680075" cy="66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Title7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8360B5A-D265-7849-A437-ACE53640BB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083" y="1752600"/>
            <a:ext cx="4257675" cy="33528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C629"/>
              </a:buClr>
              <a:buFont typeface="Arial" panose="020B0604020202020204" pitchFamily="34" charset="0"/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r>
              <a:rPr lang="en-US" sz="1500" b="1" dirty="0">
                <a:latin typeface="Avenir 95 Black" panose="02000503020000020003" pitchFamily="2" charset="0"/>
              </a:rPr>
              <a:t>Points:</a:t>
            </a:r>
          </a:p>
          <a:p>
            <a:endParaRPr lang="en-US" sz="1500" dirty="0">
              <a:latin typeface="Avenir 65 Medium" panose="02000503020000020003" pitchFamily="2" charset="0"/>
            </a:endParaRP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1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2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latin typeface="Avenir 65 Medium" panose="02000503020000020003" pitchFamily="2" charset="0"/>
            </a:endParaRPr>
          </a:p>
          <a:p>
            <a:r>
              <a:rPr lang="en-US" sz="1500" dirty="0">
                <a:latin typeface="Avenir 65 Medium" panose="02000503020000020003" pitchFamily="2" charset="0"/>
              </a:rPr>
              <a:t>Reinforce main points/message here with copy to explain to the consumer.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F874033-E928-1743-85FB-DC29CB426C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99667" y="1593184"/>
            <a:ext cx="4794250" cy="389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05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475F388-1957-4E42-8C71-14A16B93040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60DCAAC-46AE-3343-8F9A-CD4DDA203A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7FE7ACE-CBBD-CE4F-9899-20F39A6A454D}"/>
                </a:ext>
              </a:extLst>
            </p:cNvPr>
            <p:cNvCxnSpPr/>
            <p:nvPr/>
          </p:nvCxnSpPr>
          <p:spPr>
            <a:xfrm>
              <a:off x="3169919" y="3857735"/>
              <a:ext cx="585216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1210CA93-A5F0-FC40-A24C-216D908FFE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Title1</a:t>
            </a:r>
          </a:p>
        </p:txBody>
      </p:sp>
    </p:spTree>
    <p:extLst>
      <p:ext uri="{BB962C8B-B14F-4D97-AF65-F5344CB8AC3E}">
        <p14:creationId xmlns:p14="http://schemas.microsoft.com/office/powerpoint/2010/main" val="230174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2C8967C-5DE1-8542-B6F8-DE583745C775}"/>
              </a:ext>
            </a:extLst>
          </p:cNvPr>
          <p:cNvGrpSpPr/>
          <p:nvPr userDrawn="1"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3F91AB2-125E-C949-8DAC-F092265357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t="19272"/>
            <a:stretch/>
          </p:blipFill>
          <p:spPr>
            <a:xfrm>
              <a:off x="0" y="-1"/>
              <a:ext cx="12192000" cy="68580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F6F952A-A865-544A-B2DA-A32AF5762272}"/>
                </a:ext>
              </a:extLst>
            </p:cNvPr>
            <p:cNvCxnSpPr/>
            <p:nvPr/>
          </p:nvCxnSpPr>
          <p:spPr>
            <a:xfrm>
              <a:off x="3672840" y="3857735"/>
              <a:ext cx="484632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BDF5D72F-CC3C-2B4E-B192-FF761F67C8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Title2</a:t>
            </a:r>
          </a:p>
        </p:txBody>
      </p:sp>
    </p:spTree>
    <p:extLst>
      <p:ext uri="{BB962C8B-B14F-4D97-AF65-F5344CB8AC3E}">
        <p14:creationId xmlns:p14="http://schemas.microsoft.com/office/powerpoint/2010/main" val="308901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65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7" r:id="rId3"/>
    <p:sldLayoutId id="2147483668" r:id="rId4"/>
    <p:sldLayoutId id="2147483669" r:id="rId5"/>
    <p:sldLayoutId id="2147483658" r:id="rId6"/>
    <p:sldLayoutId id="2147483665" r:id="rId7"/>
    <p:sldLayoutId id="2147483660" r:id="rId8"/>
    <p:sldLayoutId id="2147483661" r:id="rId9"/>
    <p:sldLayoutId id="2147483663" r:id="rId10"/>
    <p:sldLayoutId id="2147483664" r:id="rId11"/>
    <p:sldLayoutId id="2147483666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86.png"/><Relationship Id="rId18" Type="http://schemas.openxmlformats.org/officeDocument/2006/relationships/image" Target="../media/image91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12" Type="http://schemas.openxmlformats.org/officeDocument/2006/relationships/image" Target="../media/image85.png"/><Relationship Id="rId17" Type="http://schemas.openxmlformats.org/officeDocument/2006/relationships/image" Target="../media/image90.png"/><Relationship Id="rId2" Type="http://schemas.openxmlformats.org/officeDocument/2006/relationships/image" Target="../media/image75.png"/><Relationship Id="rId16" Type="http://schemas.openxmlformats.org/officeDocument/2006/relationships/image" Target="../media/image8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5" Type="http://schemas.openxmlformats.org/officeDocument/2006/relationships/image" Target="../media/image78.png"/><Relationship Id="rId15" Type="http://schemas.openxmlformats.org/officeDocument/2006/relationships/image" Target="../media/image88.png"/><Relationship Id="rId10" Type="http://schemas.openxmlformats.org/officeDocument/2006/relationships/image" Target="../media/image83.png"/><Relationship Id="rId19" Type="http://schemas.openxmlformats.org/officeDocument/2006/relationships/image" Target="../media/image92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Relationship Id="rId14" Type="http://schemas.openxmlformats.org/officeDocument/2006/relationships/image" Target="../media/image8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D62DE74-A72F-FA43-9FDB-0477AE57C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3549" y="2703443"/>
            <a:ext cx="4660900" cy="960173"/>
          </a:xfrm>
        </p:spPr>
        <p:txBody>
          <a:bodyPr/>
          <a:lstStyle/>
          <a:p>
            <a:r>
              <a:rPr lang="en-US" dirty="0"/>
              <a:t>Forecasting</a:t>
            </a:r>
          </a:p>
        </p:txBody>
      </p:sp>
    </p:spTree>
    <p:extLst>
      <p:ext uri="{BB962C8B-B14F-4D97-AF65-F5344CB8AC3E}">
        <p14:creationId xmlns:p14="http://schemas.microsoft.com/office/powerpoint/2010/main" val="1871725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29FEE-D7B5-860E-A2B0-EA7B063FB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with Stock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C4A087-A98E-1CE7-F28D-4CAA500CE84B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33425" y="908093"/>
                <a:ext cx="6632574" cy="5221539"/>
              </a:xfrm>
            </p:spPr>
            <p:txBody>
              <a:bodyPr/>
              <a:lstStyle/>
              <a:p>
                <a:r>
                  <a:rPr lang="en-US" sz="2000" dirty="0"/>
                  <a:t>For illustration, let’s look at stock data</a:t>
                </a:r>
              </a:p>
              <a:p>
                <a:pPr lvl="1"/>
                <a:r>
                  <a:rPr lang="en-US" sz="1800" dirty="0"/>
                  <a:t>Each row in the dataset is the daily stock prices:</a:t>
                </a:r>
              </a:p>
              <a:p>
                <a:pPr lvl="2"/>
                <a:r>
                  <a:rPr lang="en-US" sz="1600" b="1" dirty="0"/>
                  <a:t>Day</a:t>
                </a:r>
                <a:r>
                  <a:rPr lang="en-US" sz="1600" dirty="0"/>
                  <a:t> – time index</a:t>
                </a:r>
              </a:p>
              <a:p>
                <a:pPr lvl="2"/>
                <a:r>
                  <a:rPr lang="en-US" sz="1600" b="1" dirty="0"/>
                  <a:t>Open</a:t>
                </a:r>
                <a:r>
                  <a:rPr lang="en-US" sz="1600" dirty="0"/>
                  <a:t> price – price as the day starts</a:t>
                </a:r>
              </a:p>
              <a:p>
                <a:pPr lvl="2"/>
                <a:r>
                  <a:rPr lang="en-US" sz="1600" b="1" dirty="0"/>
                  <a:t>Close</a:t>
                </a:r>
                <a:r>
                  <a:rPr lang="en-US" sz="1600" dirty="0"/>
                  <a:t> price – price as the day ends</a:t>
                </a:r>
              </a:p>
              <a:p>
                <a:pPr lvl="2"/>
                <a:r>
                  <a:rPr lang="en-US" sz="1600" b="1" dirty="0"/>
                  <a:t>Lowest</a:t>
                </a:r>
                <a:r>
                  <a:rPr lang="en-US" sz="1600" dirty="0"/>
                  <a:t> price during the day</a:t>
                </a:r>
              </a:p>
              <a:p>
                <a:pPr lvl="2"/>
                <a:r>
                  <a:rPr lang="en-US" sz="1600" b="1" dirty="0"/>
                  <a:t>Highest</a:t>
                </a:r>
                <a:r>
                  <a:rPr lang="en-US" sz="1600" dirty="0"/>
                  <a:t> price during the day</a:t>
                </a:r>
              </a:p>
              <a:p>
                <a:r>
                  <a:rPr lang="en-US" sz="2000" dirty="0"/>
                  <a:t>The input to the RNN each day is the stock prices of that day, and the hidden values calculated from the previous day</a:t>
                </a:r>
              </a:p>
              <a:p>
                <a:pPr lvl="1"/>
                <a:r>
                  <a:rPr lang="en-US" sz="2000" dirty="0"/>
                  <a:t>In this example, the hidden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sz="2000" dirty="0"/>
                  <a:t> has three neurons, so we see a set of three values for each step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C4A087-A98E-1CE7-F28D-4CAA500CE8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33425" y="908093"/>
                <a:ext cx="6632574" cy="5221539"/>
              </a:xfrm>
              <a:blipFill>
                <a:blip r:embed="rId2"/>
                <a:stretch>
                  <a:fillRect l="-827" t="-1284" r="-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2" name="Table 81">
            <a:extLst>
              <a:ext uri="{FF2B5EF4-FFF2-40B4-BE49-F238E27FC236}">
                <a16:creationId xmlns:a16="http://schemas.microsoft.com/office/drawing/2014/main" id="{3A127569-F9CB-2C0F-29F4-5668FBD1EBA1}"/>
              </a:ext>
            </a:extLst>
          </p:cNvPr>
          <p:cNvGraphicFramePr>
            <a:graphicFrameLocks noGrp="1"/>
          </p:cNvGraphicFramePr>
          <p:nvPr/>
        </p:nvGraphicFramePr>
        <p:xfrm>
          <a:off x="7478872" y="1056024"/>
          <a:ext cx="45974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9480">
                  <a:extLst>
                    <a:ext uri="{9D8B030D-6E8A-4147-A177-3AD203B41FA5}">
                      <a16:colId xmlns:a16="http://schemas.microsoft.com/office/drawing/2014/main" val="3416368042"/>
                    </a:ext>
                  </a:extLst>
                </a:gridCol>
                <a:gridCol w="919480">
                  <a:extLst>
                    <a:ext uri="{9D8B030D-6E8A-4147-A177-3AD203B41FA5}">
                      <a16:colId xmlns:a16="http://schemas.microsoft.com/office/drawing/2014/main" val="2475589083"/>
                    </a:ext>
                  </a:extLst>
                </a:gridCol>
                <a:gridCol w="919480">
                  <a:extLst>
                    <a:ext uri="{9D8B030D-6E8A-4147-A177-3AD203B41FA5}">
                      <a16:colId xmlns:a16="http://schemas.microsoft.com/office/drawing/2014/main" val="2789628571"/>
                    </a:ext>
                  </a:extLst>
                </a:gridCol>
                <a:gridCol w="919480">
                  <a:extLst>
                    <a:ext uri="{9D8B030D-6E8A-4147-A177-3AD203B41FA5}">
                      <a16:colId xmlns:a16="http://schemas.microsoft.com/office/drawing/2014/main" val="369376666"/>
                    </a:ext>
                  </a:extLst>
                </a:gridCol>
                <a:gridCol w="919480">
                  <a:extLst>
                    <a:ext uri="{9D8B030D-6E8A-4147-A177-3AD203B41FA5}">
                      <a16:colId xmlns:a16="http://schemas.microsoft.com/office/drawing/2014/main" val="1767623267"/>
                    </a:ext>
                  </a:extLst>
                </a:gridCol>
              </a:tblGrid>
              <a:tr h="275478">
                <a:tc>
                  <a:txBody>
                    <a:bodyPr/>
                    <a:lstStyle/>
                    <a:p>
                      <a:r>
                        <a:rPr lang="en-US" sz="1400" dirty="0"/>
                        <a:t>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Open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Close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High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0654155"/>
                  </a:ext>
                </a:extLst>
              </a:tr>
              <a:tr h="275478">
                <a:tc>
                  <a:txBody>
                    <a:bodyPr/>
                    <a:lstStyle/>
                    <a:p>
                      <a:r>
                        <a:rPr lang="en-US" sz="1400" dirty="0"/>
                        <a:t>7/1/2024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135.1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137.3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135.2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138.5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3984863"/>
                  </a:ext>
                </a:extLst>
              </a:tr>
              <a:tr h="275478">
                <a:tc>
                  <a:txBody>
                    <a:bodyPr/>
                    <a:lstStyle/>
                    <a:p>
                      <a:r>
                        <a:rPr lang="en-US" sz="1400" dirty="0"/>
                        <a:t>7/2/2024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136.5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138.7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136.5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139.2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2025384"/>
                  </a:ext>
                </a:extLst>
              </a:tr>
              <a:tr h="275478">
                <a:tc>
                  <a:txBody>
                    <a:bodyPr/>
                    <a:lstStyle/>
                    <a:p>
                      <a:r>
                        <a:rPr lang="en-US" sz="1400" dirty="0"/>
                        <a:t>7/3/2024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138.7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138.5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141.6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5860967"/>
                  </a:ext>
                </a:extLst>
              </a:tr>
              <a:tr h="275478">
                <a:tc>
                  <a:txBody>
                    <a:bodyPr/>
                    <a:lstStyle/>
                    <a:p>
                      <a:r>
                        <a:rPr lang="en-US" sz="1400" dirty="0"/>
                        <a:t>7/5/2024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141.2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141.8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2719890"/>
                  </a:ext>
                </a:extLst>
              </a:tr>
              <a:tr h="275478">
                <a:tc>
                  <a:txBody>
                    <a:bodyPr/>
                    <a:lstStyle/>
                    <a:p>
                      <a:r>
                        <a:rPr lang="en-US" sz="1400" dirty="0"/>
                        <a:t>7/8/2024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139.4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138.9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141.7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274822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A0078F35-982D-DDE1-AC48-88DA4A658860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67980" y="5570832"/>
              <a:ext cx="2374900" cy="6096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593725">
                      <a:extLst>
                        <a:ext uri="{9D8B030D-6E8A-4147-A177-3AD203B41FA5}">
                          <a16:colId xmlns:a16="http://schemas.microsoft.com/office/drawing/2014/main" val="1769750452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094296062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3833825983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1732687325"/>
                        </a:ext>
                      </a:extLst>
                    </a:gridCol>
                  </a:tblGrid>
                  <a:tr h="27547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135.1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137.3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135.2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138.5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05146089"/>
                      </a:ext>
                    </a:extLst>
                  </a:tr>
                  <a:tr h="275478">
                    <a:tc gridSpan="4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1035101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A0078F35-982D-DDE1-AC48-88DA4A65886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169037"/>
                  </p:ext>
                </p:extLst>
              </p:nvPr>
            </p:nvGraphicFramePr>
            <p:xfrm>
              <a:off x="367980" y="5570832"/>
              <a:ext cx="2374900" cy="6096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593725">
                      <a:extLst>
                        <a:ext uri="{9D8B030D-6E8A-4147-A177-3AD203B41FA5}">
                          <a16:colId xmlns:a16="http://schemas.microsoft.com/office/drawing/2014/main" val="1769750452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094296062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3833825983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1732687325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135.1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137.3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135.2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138.5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05146089"/>
                      </a:ext>
                    </a:extLst>
                  </a:tr>
                  <a:tr h="304800">
                    <a:tc grid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56" t="-104000" r="-769" b="-4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1035101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20F90142-9250-8D06-CB05-096F3F884455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220295" y="5570832"/>
              <a:ext cx="2374900" cy="6096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593725">
                      <a:extLst>
                        <a:ext uri="{9D8B030D-6E8A-4147-A177-3AD203B41FA5}">
                          <a16:colId xmlns:a16="http://schemas.microsoft.com/office/drawing/2014/main" val="1769750452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094296062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3833825983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1732687325"/>
                        </a:ext>
                      </a:extLst>
                    </a:gridCol>
                  </a:tblGrid>
                  <a:tr h="27547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136.5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138.7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136.5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139.2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05146089"/>
                      </a:ext>
                    </a:extLst>
                  </a:tr>
                  <a:tr h="275478">
                    <a:tc gridSpan="4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1035101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20F90142-9250-8D06-CB05-096F3F88445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08356167"/>
                  </p:ext>
                </p:extLst>
              </p:nvPr>
            </p:nvGraphicFramePr>
            <p:xfrm>
              <a:off x="3220295" y="5570832"/>
              <a:ext cx="2374900" cy="6096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593725">
                      <a:extLst>
                        <a:ext uri="{9D8B030D-6E8A-4147-A177-3AD203B41FA5}">
                          <a16:colId xmlns:a16="http://schemas.microsoft.com/office/drawing/2014/main" val="1769750452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094296062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3833825983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1732687325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136.5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138.7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136.5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139.2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05146089"/>
                      </a:ext>
                    </a:extLst>
                  </a:tr>
                  <a:tr h="304800">
                    <a:tc grid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56" t="-104000" r="-513" b="-4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1035101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22312D9D-0F21-92BD-EE52-1DC4206871E0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072610" y="5570832"/>
              <a:ext cx="2374900" cy="6096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593725">
                      <a:extLst>
                        <a:ext uri="{9D8B030D-6E8A-4147-A177-3AD203B41FA5}">
                          <a16:colId xmlns:a16="http://schemas.microsoft.com/office/drawing/2014/main" val="1769750452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094296062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3833825983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1732687325"/>
                        </a:ext>
                      </a:extLst>
                    </a:gridCol>
                  </a:tblGrid>
                  <a:tr h="27547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140.5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138.7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138.5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141.6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05146089"/>
                      </a:ext>
                    </a:extLst>
                  </a:tr>
                  <a:tr h="275478">
                    <a:tc gridSpan="4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1035101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22312D9D-0F21-92BD-EE52-1DC4206871E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78400195"/>
                  </p:ext>
                </p:extLst>
              </p:nvPr>
            </p:nvGraphicFramePr>
            <p:xfrm>
              <a:off x="6072610" y="5570832"/>
              <a:ext cx="2374900" cy="6096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593725">
                      <a:extLst>
                        <a:ext uri="{9D8B030D-6E8A-4147-A177-3AD203B41FA5}">
                          <a16:colId xmlns:a16="http://schemas.microsoft.com/office/drawing/2014/main" val="1769750452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094296062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3833825983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1732687325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140.5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138.7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138.5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141.6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05146089"/>
                      </a:ext>
                    </a:extLst>
                  </a:tr>
                  <a:tr h="304800">
                    <a:tc grid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56" t="-104000" r="-513" b="-4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1035101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4D5F0F3D-1E31-E0C5-3DA3-33732F8211E4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8924925" y="5570832"/>
              <a:ext cx="2374900" cy="6096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593725">
                      <a:extLst>
                        <a:ext uri="{9D8B030D-6E8A-4147-A177-3AD203B41FA5}">
                          <a16:colId xmlns:a16="http://schemas.microsoft.com/office/drawing/2014/main" val="1769750452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094296062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3833825983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1732687325"/>
                        </a:ext>
                      </a:extLst>
                    </a:gridCol>
                  </a:tblGrid>
                  <a:tr h="27547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140.7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141.2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140.4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141.8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05146089"/>
                      </a:ext>
                    </a:extLst>
                  </a:tr>
                  <a:tr h="275478">
                    <a:tc gridSpan="4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1035101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4D5F0F3D-1E31-E0C5-3DA3-33732F8211E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720891"/>
                  </p:ext>
                </p:extLst>
              </p:nvPr>
            </p:nvGraphicFramePr>
            <p:xfrm>
              <a:off x="8924925" y="5570832"/>
              <a:ext cx="2374900" cy="6096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593725">
                      <a:extLst>
                        <a:ext uri="{9D8B030D-6E8A-4147-A177-3AD203B41FA5}">
                          <a16:colId xmlns:a16="http://schemas.microsoft.com/office/drawing/2014/main" val="1769750452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094296062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3833825983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1732687325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140.7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141.2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140.4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141.8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05146089"/>
                      </a:ext>
                    </a:extLst>
                  </a:tr>
                  <a:tr h="304800">
                    <a:tc grid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256" t="-104000" r="-513" b="-4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1035101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E3D009F2-A33B-CC9E-06F3-40D41CFDBF87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62672" y="4530725"/>
              <a:ext cx="1781175" cy="609600"/>
            </p:xfrm>
            <a:graphic>
              <a:graphicData uri="http://schemas.openxmlformats.org/drawingml/2006/table">
                <a:tbl>
                  <a:tblPr bandRow="1">
                    <a:tableStyleId>{7DF18680-E054-41AD-8BC1-D1AEF772440D}</a:tableStyleId>
                  </a:tblPr>
                  <a:tblGrid>
                    <a:gridCol w="593725">
                      <a:extLst>
                        <a:ext uri="{9D8B030D-6E8A-4147-A177-3AD203B41FA5}">
                          <a16:colId xmlns:a16="http://schemas.microsoft.com/office/drawing/2014/main" val="2961819123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289527221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563111212"/>
                        </a:ext>
                      </a:extLst>
                    </a:gridCol>
                  </a:tblGrid>
                  <a:tr h="275478">
                    <a:tc gridSpan="3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56017611"/>
                      </a:ext>
                    </a:extLst>
                  </a:tr>
                  <a:tr h="27547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0.62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0.75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0.51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582678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E3D009F2-A33B-CC9E-06F3-40D41CFDBF8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71286344"/>
                  </p:ext>
                </p:extLst>
              </p:nvPr>
            </p:nvGraphicFramePr>
            <p:xfrm>
              <a:off x="662672" y="4530725"/>
              <a:ext cx="1781175" cy="609600"/>
            </p:xfrm>
            <a:graphic>
              <a:graphicData uri="http://schemas.openxmlformats.org/drawingml/2006/table">
                <a:tbl>
                  <a:tblPr bandRow="1">
                    <a:tableStyleId>{7DF18680-E054-41AD-8BC1-D1AEF772440D}</a:tableStyleId>
                  </a:tblPr>
                  <a:tblGrid>
                    <a:gridCol w="593725">
                      <a:extLst>
                        <a:ext uri="{9D8B030D-6E8A-4147-A177-3AD203B41FA5}">
                          <a16:colId xmlns:a16="http://schemas.microsoft.com/office/drawing/2014/main" val="2961819123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289527221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563111212"/>
                        </a:ext>
                      </a:extLst>
                    </a:gridCol>
                  </a:tblGrid>
                  <a:tr h="304800"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341" t="-1961" r="-683" b="-11764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5601761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0.62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0.75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0.51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5826781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65F6F850-D21C-857E-A971-A83BE0ADE7A0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517157" y="4530725"/>
              <a:ext cx="1781175" cy="609600"/>
            </p:xfrm>
            <a:graphic>
              <a:graphicData uri="http://schemas.openxmlformats.org/drawingml/2006/table">
                <a:tbl>
                  <a:tblPr bandRow="1">
                    <a:tableStyleId>{7DF18680-E054-41AD-8BC1-D1AEF772440D}</a:tableStyleId>
                  </a:tblPr>
                  <a:tblGrid>
                    <a:gridCol w="593725">
                      <a:extLst>
                        <a:ext uri="{9D8B030D-6E8A-4147-A177-3AD203B41FA5}">
                          <a16:colId xmlns:a16="http://schemas.microsoft.com/office/drawing/2014/main" val="2961819123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289527221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563111212"/>
                        </a:ext>
                      </a:extLst>
                    </a:gridCol>
                  </a:tblGrid>
                  <a:tr h="275478">
                    <a:tc gridSpan="3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56017611"/>
                      </a:ext>
                    </a:extLst>
                  </a:tr>
                  <a:tr h="27547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0.25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0.55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0.31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582678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65F6F850-D21C-857E-A971-A83BE0ADE7A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1650581"/>
                  </p:ext>
                </p:extLst>
              </p:nvPr>
            </p:nvGraphicFramePr>
            <p:xfrm>
              <a:off x="3517157" y="4530725"/>
              <a:ext cx="1781175" cy="609600"/>
            </p:xfrm>
            <a:graphic>
              <a:graphicData uri="http://schemas.openxmlformats.org/drawingml/2006/table">
                <a:tbl>
                  <a:tblPr bandRow="1">
                    <a:tableStyleId>{7DF18680-E054-41AD-8BC1-D1AEF772440D}</a:tableStyleId>
                  </a:tblPr>
                  <a:tblGrid>
                    <a:gridCol w="593725">
                      <a:extLst>
                        <a:ext uri="{9D8B030D-6E8A-4147-A177-3AD203B41FA5}">
                          <a16:colId xmlns:a16="http://schemas.microsoft.com/office/drawing/2014/main" val="2961819123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289527221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563111212"/>
                        </a:ext>
                      </a:extLst>
                    </a:gridCol>
                  </a:tblGrid>
                  <a:tr h="304800"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8"/>
                          <a:stretch>
                            <a:fillRect l="-340" t="-1961" r="-680" b="-11764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5601761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0.25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0.55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0.31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5826781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653D991C-BC87-4369-50AF-1FA516CB0F0E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371642" y="4530725"/>
              <a:ext cx="1781175" cy="609600"/>
            </p:xfrm>
            <a:graphic>
              <a:graphicData uri="http://schemas.openxmlformats.org/drawingml/2006/table">
                <a:tbl>
                  <a:tblPr bandRow="1">
                    <a:tableStyleId>{7DF18680-E054-41AD-8BC1-D1AEF772440D}</a:tableStyleId>
                  </a:tblPr>
                  <a:tblGrid>
                    <a:gridCol w="593725">
                      <a:extLst>
                        <a:ext uri="{9D8B030D-6E8A-4147-A177-3AD203B41FA5}">
                          <a16:colId xmlns:a16="http://schemas.microsoft.com/office/drawing/2014/main" val="2961819123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289527221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563111212"/>
                        </a:ext>
                      </a:extLst>
                    </a:gridCol>
                  </a:tblGrid>
                  <a:tr h="275478">
                    <a:tc gridSpan="3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56017611"/>
                      </a:ext>
                    </a:extLst>
                  </a:tr>
                  <a:tr h="27547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0.71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0.34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0.61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582678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653D991C-BC87-4369-50AF-1FA516CB0F0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6189884"/>
                  </p:ext>
                </p:extLst>
              </p:nvPr>
            </p:nvGraphicFramePr>
            <p:xfrm>
              <a:off x="6371642" y="4530725"/>
              <a:ext cx="1781175" cy="609600"/>
            </p:xfrm>
            <a:graphic>
              <a:graphicData uri="http://schemas.openxmlformats.org/drawingml/2006/table">
                <a:tbl>
                  <a:tblPr bandRow="1">
                    <a:tableStyleId>{7DF18680-E054-41AD-8BC1-D1AEF772440D}</a:tableStyleId>
                  </a:tblPr>
                  <a:tblGrid>
                    <a:gridCol w="593725">
                      <a:extLst>
                        <a:ext uri="{9D8B030D-6E8A-4147-A177-3AD203B41FA5}">
                          <a16:colId xmlns:a16="http://schemas.microsoft.com/office/drawing/2014/main" val="2961819123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289527221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563111212"/>
                        </a:ext>
                      </a:extLst>
                    </a:gridCol>
                  </a:tblGrid>
                  <a:tr h="304800"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9"/>
                          <a:stretch>
                            <a:fillRect l="-341" t="-1961" r="-683" b="-11764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5601761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0.71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0.34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0.61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5826781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1FA78E02-FDEE-D043-4B81-1F66A3A5D19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221787" y="4530725"/>
              <a:ext cx="1781175" cy="609600"/>
            </p:xfrm>
            <a:graphic>
              <a:graphicData uri="http://schemas.openxmlformats.org/drawingml/2006/table">
                <a:tbl>
                  <a:tblPr bandRow="1">
                    <a:tableStyleId>{7DF18680-E054-41AD-8BC1-D1AEF772440D}</a:tableStyleId>
                  </a:tblPr>
                  <a:tblGrid>
                    <a:gridCol w="593725">
                      <a:extLst>
                        <a:ext uri="{9D8B030D-6E8A-4147-A177-3AD203B41FA5}">
                          <a16:colId xmlns:a16="http://schemas.microsoft.com/office/drawing/2014/main" val="2961819123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289527221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563111212"/>
                        </a:ext>
                      </a:extLst>
                    </a:gridCol>
                  </a:tblGrid>
                  <a:tr h="275478">
                    <a:tc gridSpan="3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56017611"/>
                      </a:ext>
                    </a:extLst>
                  </a:tr>
                  <a:tr h="27547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0.95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0.43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0.54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582678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1FA78E02-FDEE-D043-4B81-1F66A3A5D19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6096514"/>
                  </p:ext>
                </p:extLst>
              </p:nvPr>
            </p:nvGraphicFramePr>
            <p:xfrm>
              <a:off x="9221787" y="4530725"/>
              <a:ext cx="1781175" cy="609600"/>
            </p:xfrm>
            <a:graphic>
              <a:graphicData uri="http://schemas.openxmlformats.org/drawingml/2006/table">
                <a:tbl>
                  <a:tblPr bandRow="1">
                    <a:tableStyleId>{7DF18680-E054-41AD-8BC1-D1AEF772440D}</a:tableStyleId>
                  </a:tblPr>
                  <a:tblGrid>
                    <a:gridCol w="593725">
                      <a:extLst>
                        <a:ext uri="{9D8B030D-6E8A-4147-A177-3AD203B41FA5}">
                          <a16:colId xmlns:a16="http://schemas.microsoft.com/office/drawing/2014/main" val="2961819123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289527221"/>
                        </a:ext>
                      </a:extLst>
                    </a:gridCol>
                    <a:gridCol w="593725">
                      <a:extLst>
                        <a:ext uri="{9D8B030D-6E8A-4147-A177-3AD203B41FA5}">
                          <a16:colId xmlns:a16="http://schemas.microsoft.com/office/drawing/2014/main" val="2563111212"/>
                        </a:ext>
                      </a:extLst>
                    </a:gridCol>
                  </a:tblGrid>
                  <a:tr h="304800"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0"/>
                          <a:stretch>
                            <a:fillRect l="-341" t="-1961" r="-1024" b="-11764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5601761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0.95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0.43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0.54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58267815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6E4B88C-0FE2-BAC0-CA88-64E863DF3F1F}"/>
              </a:ext>
            </a:extLst>
          </p:cNvPr>
          <p:cNvCxnSpPr>
            <a:cxnSpLocks/>
            <a:stCxn id="4" idx="0"/>
            <a:endCxn id="9" idx="2"/>
          </p:cNvCxnSpPr>
          <p:nvPr/>
        </p:nvCxnSpPr>
        <p:spPr>
          <a:xfrm flipH="1" flipV="1">
            <a:off x="1553259" y="5140325"/>
            <a:ext cx="2171" cy="4305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8B52EF2-B1F9-AEFD-B5E6-52FC0D70FFE0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2443847" y="4835525"/>
            <a:ext cx="107331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6851904-926A-A418-0834-A5B5B076B1D3}"/>
              </a:ext>
            </a:extLst>
          </p:cNvPr>
          <p:cNvCxnSpPr>
            <a:cxnSpLocks/>
            <a:stCxn id="5" idx="0"/>
            <a:endCxn id="10" idx="2"/>
          </p:cNvCxnSpPr>
          <p:nvPr/>
        </p:nvCxnSpPr>
        <p:spPr>
          <a:xfrm flipH="1" flipV="1">
            <a:off x="4407744" y="5140325"/>
            <a:ext cx="1" cy="4305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0C3B4DD-08F1-D99A-BDCF-EF43ABCFC2EF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>
            <a:off x="5298332" y="4835525"/>
            <a:ext cx="107331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5326300-7B78-EF81-64A8-E2585032BC17}"/>
              </a:ext>
            </a:extLst>
          </p:cNvPr>
          <p:cNvCxnSpPr>
            <a:cxnSpLocks/>
            <a:stCxn id="6" idx="0"/>
            <a:endCxn id="11" idx="2"/>
          </p:cNvCxnSpPr>
          <p:nvPr/>
        </p:nvCxnSpPr>
        <p:spPr>
          <a:xfrm flipV="1">
            <a:off x="7260060" y="5140325"/>
            <a:ext cx="2169" cy="4305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A97DD1E-3CFD-C4C2-EFE2-BA16739F72F2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8152817" y="4835525"/>
            <a:ext cx="106897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686B130-B622-B268-3B65-CD59E78DB7A3}"/>
              </a:ext>
            </a:extLst>
          </p:cNvPr>
          <p:cNvCxnSpPr>
            <a:cxnSpLocks/>
            <a:stCxn id="8" idx="0"/>
            <a:endCxn id="12" idx="2"/>
          </p:cNvCxnSpPr>
          <p:nvPr/>
        </p:nvCxnSpPr>
        <p:spPr>
          <a:xfrm flipH="1" flipV="1">
            <a:off x="10112374" y="5140325"/>
            <a:ext cx="1" cy="4305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2A69EC6-59D3-9C9E-CB11-796C3C06ACE4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11002962" y="4835525"/>
            <a:ext cx="107331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56CA5318-AB99-6B30-F228-26E2112C976A}"/>
              </a:ext>
            </a:extLst>
          </p:cNvPr>
          <p:cNvSpPr txBox="1"/>
          <p:nvPr/>
        </p:nvSpPr>
        <p:spPr>
          <a:xfrm>
            <a:off x="11599860" y="4285962"/>
            <a:ext cx="476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86298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E771F-AFB6-BEAF-A7AB-43829D331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RNN is Similar to the Regular Neural Network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334F24-FF3B-CC9A-F078-3A01F8D8D31A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4373849" y="777042"/>
                <a:ext cx="7622939" cy="5221539"/>
              </a:xfrm>
            </p:spPr>
            <p:txBody>
              <a:bodyPr/>
              <a:lstStyle/>
              <a:p>
                <a:r>
                  <a:rPr lang="en-US" sz="1800" dirty="0"/>
                  <a:t>The easiest way to understand RNN is to look at the calculation for one single step, from the </a:t>
                </a:r>
                <a:r>
                  <a:rPr lang="en-US" sz="1800" b="1" dirty="0"/>
                  <a:t>previous step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en-US" sz="1800" b="1" dirty="0"/>
                  <a:t> </a:t>
                </a:r>
                <a:r>
                  <a:rPr lang="en-US" sz="1800" dirty="0"/>
                  <a:t>to the </a:t>
                </a:r>
                <a:r>
                  <a:rPr lang="en-US" sz="1800" b="1" dirty="0"/>
                  <a:t>current step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𝒄</m:t>
                    </m:r>
                  </m:oMath>
                </a14:m>
                <a:endParaRPr lang="en-US" sz="1800" b="1" dirty="0"/>
              </a:p>
              <a:p>
                <a:r>
                  <a:rPr lang="en-US" sz="1800" dirty="0"/>
                  <a:t>In RNN, hidden values are usually denoted as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1800" dirty="0"/>
                  <a:t> instead of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1800" dirty="0"/>
                  <a:t>, but they carry the same meaning – hidden values output by one network layer. We further add a superscript to denote the step in the sequence. 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1600" dirty="0"/>
                  <a:t> means feature </a:t>
                </a:r>
                <a:r>
                  <a:rPr lang="en-US" sz="1600" b="1" dirty="0"/>
                  <a:t>1</a:t>
                </a:r>
                <a:r>
                  <a:rPr lang="en-US" sz="1600" dirty="0"/>
                  <a:t> of the input at </a:t>
                </a:r>
                <a:r>
                  <a:rPr lang="en-US" sz="1600" b="1" dirty="0"/>
                  <a:t>current step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𝒄</m:t>
                    </m:r>
                  </m:oMath>
                </a14:m>
                <a:endParaRPr lang="en-US" sz="1600" b="1" dirty="0"/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1600" dirty="0"/>
                  <a:t> means value </a:t>
                </a:r>
                <a:r>
                  <a:rPr lang="en-US" sz="1600" b="1" dirty="0"/>
                  <a:t>1</a:t>
                </a:r>
                <a:r>
                  <a:rPr lang="en-US" sz="1600" dirty="0"/>
                  <a:t> of the hidden values at </a:t>
                </a:r>
                <a:r>
                  <a:rPr lang="en-US" sz="1600" b="1" dirty="0"/>
                  <a:t>current step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𝒄</m:t>
                    </m:r>
                  </m:oMath>
                </a14:m>
                <a:endParaRPr lang="en-US" sz="1600" b="1" dirty="0"/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sup>
                    </m:sSubSup>
                  </m:oMath>
                </a14:m>
                <a:r>
                  <a:rPr lang="en-US" sz="1600" dirty="0"/>
                  <a:t> means value </a:t>
                </a:r>
                <a:r>
                  <a:rPr lang="en-US" sz="1600" b="1" dirty="0"/>
                  <a:t>1</a:t>
                </a:r>
                <a:r>
                  <a:rPr lang="en-US" sz="1600" dirty="0"/>
                  <a:t> of the hidden values at </a:t>
                </a:r>
                <a:r>
                  <a:rPr lang="en-US" sz="1600" b="1" dirty="0"/>
                  <a:t>previous step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endParaRPr lang="en-US" sz="1600" b="1" dirty="0"/>
              </a:p>
              <a:p>
                <a:r>
                  <a:rPr lang="en-US" sz="1800" dirty="0"/>
                  <a:t>We can see that, besides the hidden values from the previous step, the RNN layer is identical to the regular neural network layer</a:t>
                </a:r>
              </a:p>
              <a:p>
                <a:pPr lvl="1"/>
                <a:r>
                  <a:rPr lang="en-US" sz="1600" dirty="0"/>
                  <a:t>Even with the previous hidden values added, the computations are the same. </a:t>
                </a:r>
                <a:r>
                  <a:rPr lang="en-US" sz="1600" b="1" dirty="0"/>
                  <a:t>The RNN layer considers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sup>
                    </m:sSup>
                  </m:oMath>
                </a14:m>
                <a:r>
                  <a:rPr lang="en-US" sz="1600" b="1" dirty="0"/>
                  <a:t> equivalently to more features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p>
                  </m:oMath>
                </a14:m>
                <a:endParaRPr lang="en-US" sz="1600" b="1" dirty="0"/>
              </a:p>
              <a:p>
                <a:pPr lvl="1"/>
                <a:endParaRPr lang="en-US" sz="1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334F24-FF3B-CC9A-F078-3A01F8D8D3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4373849" y="777042"/>
                <a:ext cx="7622939" cy="5221539"/>
              </a:xfrm>
              <a:blipFill>
                <a:blip r:embed="rId2"/>
                <a:stretch>
                  <a:fillRect l="-480" t="-1050" r="-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C5EC98E6-57FC-3DE7-8382-188EE1893AD5}"/>
              </a:ext>
            </a:extLst>
          </p:cNvPr>
          <p:cNvSpPr/>
          <p:nvPr/>
        </p:nvSpPr>
        <p:spPr bwMode="auto">
          <a:xfrm>
            <a:off x="255037" y="2324242"/>
            <a:ext cx="334158" cy="3341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12967D87-3DAA-B74E-7FF8-240276F4EF74}"/>
                  </a:ext>
                </a:extLst>
              </p:cNvPr>
              <p:cNvSpPr/>
              <p:nvPr/>
            </p:nvSpPr>
            <p:spPr bwMode="auto">
              <a:xfrm>
                <a:off x="1377560" y="2319909"/>
                <a:ext cx="334158" cy="33415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𝑥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charset="-122"/>
                </a:endParaRPr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12967D87-3DAA-B74E-7FF8-240276F4EF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77560" y="2319909"/>
                <a:ext cx="334158" cy="334158"/>
              </a:xfrm>
              <a:prstGeom prst="ellipse">
                <a:avLst/>
              </a:prstGeom>
              <a:blipFill>
                <a:blip r:embed="rId3"/>
                <a:stretch>
                  <a:fillRect l="-3636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B958C0BA-BE0D-C43B-7D5A-8E2B24D0A6C4}"/>
                  </a:ext>
                </a:extLst>
              </p:cNvPr>
              <p:cNvSpPr/>
              <p:nvPr/>
            </p:nvSpPr>
            <p:spPr bwMode="auto">
              <a:xfrm>
                <a:off x="2500083" y="2319908"/>
                <a:ext cx="334158" cy="33415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𝑥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B958C0BA-BE0D-C43B-7D5A-8E2B24D0A6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0083" y="2319908"/>
                <a:ext cx="334158" cy="334158"/>
              </a:xfrm>
              <a:prstGeom prst="ellipse">
                <a:avLst/>
              </a:prstGeom>
              <a:blipFill>
                <a:blip r:embed="rId4"/>
                <a:stretch>
                  <a:fillRect l="-1818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F53511FE-BB0A-1FD6-305F-20E836787CA1}"/>
                  </a:ext>
                </a:extLst>
              </p:cNvPr>
              <p:cNvSpPr/>
              <p:nvPr/>
            </p:nvSpPr>
            <p:spPr bwMode="auto">
              <a:xfrm>
                <a:off x="3622606" y="2319908"/>
                <a:ext cx="334158" cy="33415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𝑥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charset="-122"/>
                </a:endParaRPr>
              </a:p>
            </p:txBody>
          </p:sp>
        </mc:Choice>
        <mc:Fallback xmlns="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F53511FE-BB0A-1FD6-305F-20E836787C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22606" y="2319908"/>
                <a:ext cx="334158" cy="334158"/>
              </a:xfrm>
              <a:prstGeom prst="ellipse">
                <a:avLst/>
              </a:prstGeom>
              <a:blipFill>
                <a:blip r:embed="rId5"/>
                <a:stretch>
                  <a:fillRect l="-5455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A8618D4B-0744-DDFD-8373-6DE7C66B67B5}"/>
                  </a:ext>
                </a:extLst>
              </p:cNvPr>
              <p:cNvSpPr/>
              <p:nvPr/>
            </p:nvSpPr>
            <p:spPr bwMode="auto">
              <a:xfrm>
                <a:off x="2496371" y="1072349"/>
                <a:ext cx="334158" cy="33415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h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A8618D4B-0744-DDFD-8373-6DE7C66B67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96371" y="1072349"/>
                <a:ext cx="334158" cy="334158"/>
              </a:xfrm>
              <a:prstGeom prst="ellipse">
                <a:avLst/>
              </a:prstGeom>
              <a:blipFill>
                <a:blip r:embed="rId6"/>
                <a:stretch>
                  <a:fillRect l="-11111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3E6DA5-3F32-ADF4-C6A4-9EBF3EA68AE6}"/>
              </a:ext>
            </a:extLst>
          </p:cNvPr>
          <p:cNvCxnSpPr>
            <a:cxnSpLocks/>
            <a:stCxn id="4" idx="7"/>
            <a:endCxn id="8" idx="4"/>
          </p:cNvCxnSpPr>
          <p:nvPr/>
        </p:nvCxnSpPr>
        <p:spPr bwMode="auto">
          <a:xfrm flipV="1">
            <a:off x="540260" y="1406508"/>
            <a:ext cx="2123191" cy="96667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86D18C-3AFB-FD53-73AA-422F795DF69A}"/>
              </a:ext>
            </a:extLst>
          </p:cNvPr>
          <p:cNvCxnSpPr>
            <a:cxnSpLocks/>
            <a:stCxn id="5" idx="7"/>
            <a:endCxn id="8" idx="4"/>
          </p:cNvCxnSpPr>
          <p:nvPr/>
        </p:nvCxnSpPr>
        <p:spPr bwMode="auto">
          <a:xfrm flipV="1">
            <a:off x="1662783" y="1406508"/>
            <a:ext cx="1000668" cy="962337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90E516E-33D4-F511-9EB4-9CBB7062910C}"/>
              </a:ext>
            </a:extLst>
          </p:cNvPr>
          <p:cNvCxnSpPr>
            <a:cxnSpLocks/>
            <a:stCxn id="6" idx="0"/>
            <a:endCxn id="8" idx="4"/>
          </p:cNvCxnSpPr>
          <p:nvPr/>
        </p:nvCxnSpPr>
        <p:spPr bwMode="auto">
          <a:xfrm flipH="1" flipV="1">
            <a:off x="2663450" y="1406508"/>
            <a:ext cx="3712" cy="91340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60DE874-5CC4-8A40-FBB5-900A05ADD78A}"/>
              </a:ext>
            </a:extLst>
          </p:cNvPr>
          <p:cNvCxnSpPr>
            <a:cxnSpLocks/>
            <a:stCxn id="7" idx="1"/>
            <a:endCxn id="8" idx="4"/>
          </p:cNvCxnSpPr>
          <p:nvPr/>
        </p:nvCxnSpPr>
        <p:spPr bwMode="auto">
          <a:xfrm flipH="1" flipV="1">
            <a:off x="2663450" y="1406508"/>
            <a:ext cx="1008092" cy="962336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556ECD7-7079-0A4A-4371-E5708850CB21}"/>
                  </a:ext>
                </a:extLst>
              </p:cNvPr>
              <p:cNvSpPr/>
              <p:nvPr/>
            </p:nvSpPr>
            <p:spPr bwMode="auto">
              <a:xfrm>
                <a:off x="1373848" y="1068016"/>
                <a:ext cx="334158" cy="33415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h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556ECD7-7079-0A4A-4371-E5708850CB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73848" y="1068016"/>
                <a:ext cx="334158" cy="334158"/>
              </a:xfrm>
              <a:prstGeom prst="ellipse">
                <a:avLst/>
              </a:prstGeom>
              <a:blipFill>
                <a:blip r:embed="rId7"/>
                <a:stretch>
                  <a:fillRect l="-9091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4E9CE6FC-7CE9-7C04-3740-ADE08B83FB40}"/>
                  </a:ext>
                </a:extLst>
              </p:cNvPr>
              <p:cNvSpPr/>
              <p:nvPr/>
            </p:nvSpPr>
            <p:spPr bwMode="auto">
              <a:xfrm>
                <a:off x="3618608" y="1068015"/>
                <a:ext cx="334158" cy="33415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h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4E9CE6FC-7CE9-7C04-3740-ADE08B83FB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18608" y="1068015"/>
                <a:ext cx="334158" cy="334158"/>
              </a:xfrm>
              <a:prstGeom prst="ellipse">
                <a:avLst/>
              </a:prstGeom>
              <a:blipFill>
                <a:blip r:embed="rId8"/>
                <a:stretch>
                  <a:fillRect l="-18519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C324D76-5F20-C127-0369-761746766341}"/>
              </a:ext>
            </a:extLst>
          </p:cNvPr>
          <p:cNvCxnSpPr>
            <a:cxnSpLocks/>
            <a:stCxn id="4" idx="7"/>
            <a:endCxn id="13" idx="4"/>
          </p:cNvCxnSpPr>
          <p:nvPr/>
        </p:nvCxnSpPr>
        <p:spPr bwMode="auto">
          <a:xfrm flipV="1">
            <a:off x="540260" y="1402175"/>
            <a:ext cx="1000668" cy="971003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E3BDFC6-6A83-2F81-4A26-1E44ADCD7E61}"/>
              </a:ext>
            </a:extLst>
          </p:cNvPr>
          <p:cNvCxnSpPr>
            <a:cxnSpLocks/>
            <a:stCxn id="5" idx="0"/>
            <a:endCxn id="13" idx="4"/>
          </p:cNvCxnSpPr>
          <p:nvPr/>
        </p:nvCxnSpPr>
        <p:spPr bwMode="auto">
          <a:xfrm flipH="1" flipV="1">
            <a:off x="1540928" y="1402175"/>
            <a:ext cx="3712" cy="917734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7160ADE-E1EA-5AD1-218B-501F84692C82}"/>
              </a:ext>
            </a:extLst>
          </p:cNvPr>
          <p:cNvCxnSpPr>
            <a:cxnSpLocks/>
            <a:stCxn id="6" idx="1"/>
            <a:endCxn id="13" idx="4"/>
          </p:cNvCxnSpPr>
          <p:nvPr/>
        </p:nvCxnSpPr>
        <p:spPr bwMode="auto">
          <a:xfrm flipH="1" flipV="1">
            <a:off x="1540928" y="1402175"/>
            <a:ext cx="1008092" cy="966669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605BC2B-E978-E91B-1CE7-D19EC7DCD6DE}"/>
              </a:ext>
            </a:extLst>
          </p:cNvPr>
          <p:cNvCxnSpPr>
            <a:cxnSpLocks/>
            <a:stCxn id="7" idx="1"/>
            <a:endCxn id="13" idx="4"/>
          </p:cNvCxnSpPr>
          <p:nvPr/>
        </p:nvCxnSpPr>
        <p:spPr bwMode="auto">
          <a:xfrm flipH="1" flipV="1">
            <a:off x="1540928" y="1402175"/>
            <a:ext cx="2130615" cy="966669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A20814E-E689-4EF5-A768-C2F2F5C3E34D}"/>
              </a:ext>
            </a:extLst>
          </p:cNvPr>
          <p:cNvCxnSpPr>
            <a:cxnSpLocks/>
            <a:stCxn id="7" idx="0"/>
            <a:endCxn id="14" idx="4"/>
          </p:cNvCxnSpPr>
          <p:nvPr/>
        </p:nvCxnSpPr>
        <p:spPr bwMode="auto">
          <a:xfrm flipH="1" flipV="1">
            <a:off x="3785687" y="1402174"/>
            <a:ext cx="3998" cy="917734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4929F7E-872B-A724-FE5B-69911BF80D72}"/>
              </a:ext>
            </a:extLst>
          </p:cNvPr>
          <p:cNvCxnSpPr>
            <a:cxnSpLocks/>
            <a:stCxn id="6" idx="7"/>
            <a:endCxn id="14" idx="4"/>
          </p:cNvCxnSpPr>
          <p:nvPr/>
        </p:nvCxnSpPr>
        <p:spPr bwMode="auto">
          <a:xfrm flipV="1">
            <a:off x="2785306" y="1402174"/>
            <a:ext cx="1000382" cy="96667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00492DA-2563-1DA6-DF76-3E742D48F9A6}"/>
              </a:ext>
            </a:extLst>
          </p:cNvPr>
          <p:cNvCxnSpPr>
            <a:cxnSpLocks/>
            <a:stCxn id="5" idx="7"/>
            <a:endCxn id="14" idx="4"/>
          </p:cNvCxnSpPr>
          <p:nvPr/>
        </p:nvCxnSpPr>
        <p:spPr bwMode="auto">
          <a:xfrm flipV="1">
            <a:off x="1662783" y="1402174"/>
            <a:ext cx="2122905" cy="966671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17A2692-37DB-9F89-FA9F-9268F66F24A5}"/>
              </a:ext>
            </a:extLst>
          </p:cNvPr>
          <p:cNvCxnSpPr>
            <a:cxnSpLocks/>
            <a:stCxn id="4" idx="7"/>
            <a:endCxn id="14" idx="4"/>
          </p:cNvCxnSpPr>
          <p:nvPr/>
        </p:nvCxnSpPr>
        <p:spPr bwMode="auto">
          <a:xfrm flipV="1">
            <a:off x="540260" y="1402174"/>
            <a:ext cx="3245428" cy="971004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49F8BF2-EB70-57DF-63AF-559A9C8473F5}"/>
              </a:ext>
            </a:extLst>
          </p:cNvPr>
          <p:cNvSpPr txBox="1"/>
          <p:nvPr/>
        </p:nvSpPr>
        <p:spPr>
          <a:xfrm>
            <a:off x="3045638" y="2249745"/>
            <a:ext cx="357857" cy="408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…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916A66C-2701-91C2-6F90-7B67A0A8B33A}"/>
              </a:ext>
            </a:extLst>
          </p:cNvPr>
          <p:cNvSpPr txBox="1"/>
          <p:nvPr/>
        </p:nvSpPr>
        <p:spPr>
          <a:xfrm>
            <a:off x="3045639" y="977122"/>
            <a:ext cx="357857" cy="408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…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3AD355-4CF8-9BE3-9A24-D8D751847630}"/>
              </a:ext>
            </a:extLst>
          </p:cNvPr>
          <p:cNvCxnSpPr>
            <a:cxnSpLocks/>
            <a:stCxn id="35" idx="0"/>
            <a:endCxn id="46" idx="4"/>
          </p:cNvCxnSpPr>
          <p:nvPr/>
        </p:nvCxnSpPr>
        <p:spPr>
          <a:xfrm flipH="1" flipV="1">
            <a:off x="1546544" y="4529425"/>
            <a:ext cx="2244760" cy="91123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F64714B7-F44C-DDC4-E106-CAFFDBEE145A}"/>
                  </a:ext>
                </a:extLst>
              </p:cNvPr>
              <p:cNvSpPr/>
              <p:nvPr/>
            </p:nvSpPr>
            <p:spPr bwMode="auto">
              <a:xfrm>
                <a:off x="4655010" y="5434983"/>
                <a:ext cx="334158" cy="334158"/>
              </a:xfrm>
              <a:prstGeom prst="ellipse">
                <a:avLst/>
              </a:prstGeom>
              <a:solidFill>
                <a:srgbClr val="8FAADC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Sup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𝑢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1</m:t>
                          </m:r>
                        </m:sub>
                        <m:sup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𝑝</m:t>
                          </m:r>
                        </m:sup>
                      </m:sSubSup>
                    </m:oMath>
                  </m:oMathPara>
                </a14:m>
                <a:endParaRPr kumimoji="0" lang="en-US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charset="-122"/>
                </a:endParaRPr>
              </a:p>
            </p:txBody>
          </p:sp>
        </mc:Choice>
        <mc:Fallback xmlns=""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F64714B7-F44C-DDC4-E106-CAFFDBEE14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55010" y="5434983"/>
                <a:ext cx="334158" cy="334158"/>
              </a:xfrm>
              <a:prstGeom prst="ellipse">
                <a:avLst/>
              </a:prstGeom>
              <a:blipFill>
                <a:blip r:embed="rId9"/>
                <a:stretch>
                  <a:fillRect l="-9259" b="-3704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694FBCB3-2DB7-173E-46BB-8A8B1A90C001}"/>
                  </a:ext>
                </a:extLst>
              </p:cNvPr>
              <p:cNvSpPr/>
              <p:nvPr/>
            </p:nvSpPr>
            <p:spPr bwMode="auto">
              <a:xfrm>
                <a:off x="5777533" y="5434982"/>
                <a:ext cx="334158" cy="334158"/>
              </a:xfrm>
              <a:prstGeom prst="ellipse">
                <a:avLst/>
              </a:prstGeom>
              <a:solidFill>
                <a:srgbClr val="8FAADC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Sup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𝑢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2</m:t>
                          </m:r>
                        </m:sub>
                        <m:sup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𝑝</m:t>
                          </m:r>
                        </m:sup>
                      </m:sSubSup>
                    </m:oMath>
                  </m:oMathPara>
                </a14:m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694FBCB3-2DB7-173E-46BB-8A8B1A90C0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77533" y="5434982"/>
                <a:ext cx="334158" cy="334158"/>
              </a:xfrm>
              <a:prstGeom prst="ellipse">
                <a:avLst/>
              </a:prstGeom>
              <a:blipFill>
                <a:blip r:embed="rId10"/>
                <a:stretch>
                  <a:fillRect l="-7273" b="-3704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E8A1D971-5143-632F-B2E1-521B624DCE04}"/>
                  </a:ext>
                </a:extLst>
              </p:cNvPr>
              <p:cNvSpPr/>
              <p:nvPr/>
            </p:nvSpPr>
            <p:spPr bwMode="auto">
              <a:xfrm>
                <a:off x="6900056" y="5434982"/>
                <a:ext cx="334158" cy="334158"/>
              </a:xfrm>
              <a:prstGeom prst="ellipse">
                <a:avLst/>
              </a:prstGeom>
              <a:solidFill>
                <a:srgbClr val="8FAADC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Sup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𝑢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𝑚</m:t>
                          </m:r>
                        </m:sub>
                        <m:sup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𝑝</m:t>
                          </m:r>
                        </m:sup>
                      </m:sSubSup>
                    </m:oMath>
                  </m:oMathPara>
                </a14:m>
                <a:endParaRPr kumimoji="0" lang="en-US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charset="-122"/>
                </a:endParaRPr>
              </a:p>
            </p:txBody>
          </p:sp>
        </mc:Choice>
        <mc:Fallback xmlns=""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E8A1D971-5143-632F-B2E1-521B624DCE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00056" y="5434982"/>
                <a:ext cx="334158" cy="334158"/>
              </a:xfrm>
              <a:prstGeom prst="ellipse">
                <a:avLst/>
              </a:prstGeom>
              <a:blipFill>
                <a:blip r:embed="rId11"/>
                <a:stretch>
                  <a:fillRect l="-14545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A6FBAD20-6811-DC80-0364-384C8C296573}"/>
                  </a:ext>
                </a:extLst>
              </p:cNvPr>
              <p:cNvSpPr/>
              <p:nvPr/>
            </p:nvSpPr>
            <p:spPr bwMode="auto">
              <a:xfrm>
                <a:off x="2501988" y="5444991"/>
                <a:ext cx="334158" cy="334158"/>
              </a:xfrm>
              <a:prstGeom prst="ellipse">
                <a:avLst/>
              </a:prstGeom>
              <a:solidFill>
                <a:srgbClr val="4472C4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Sup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𝑥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2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SimSun" charset="-122"/>
                            </a:rPr>
                            <m:t>𝑐</m:t>
                          </m:r>
                        </m:sup>
                      </m:sSubSup>
                    </m:oMath>
                  </m:oMathPara>
                </a14:m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A6FBAD20-6811-DC80-0364-384C8C2965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1988" y="5444991"/>
                <a:ext cx="334158" cy="334158"/>
              </a:xfrm>
              <a:prstGeom prst="ellipse">
                <a:avLst/>
              </a:prstGeom>
              <a:blipFill>
                <a:blip r:embed="rId12"/>
                <a:stretch>
                  <a:fillRect l="-1818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D5105FA-3307-7DA0-D624-11069897070C}"/>
              </a:ext>
            </a:extLst>
          </p:cNvPr>
          <p:cNvCxnSpPr>
            <a:cxnSpLocks/>
            <a:stCxn id="27" idx="1"/>
            <a:endCxn id="45" idx="4"/>
          </p:cNvCxnSpPr>
          <p:nvPr/>
        </p:nvCxnSpPr>
        <p:spPr bwMode="auto">
          <a:xfrm flipH="1" flipV="1">
            <a:off x="2669067" y="4533758"/>
            <a:ext cx="2034879" cy="950161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ECC4692-743C-0426-E9A7-57B6B391176D}"/>
              </a:ext>
            </a:extLst>
          </p:cNvPr>
          <p:cNvCxnSpPr>
            <a:cxnSpLocks/>
            <a:stCxn id="28" idx="1"/>
            <a:endCxn id="45" idx="4"/>
          </p:cNvCxnSpPr>
          <p:nvPr/>
        </p:nvCxnSpPr>
        <p:spPr bwMode="auto">
          <a:xfrm flipH="1" flipV="1">
            <a:off x="2669067" y="4533758"/>
            <a:ext cx="3157402" cy="95016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784F6E7-B68D-5F09-AC53-2DA98C81162C}"/>
              </a:ext>
            </a:extLst>
          </p:cNvPr>
          <p:cNvCxnSpPr>
            <a:cxnSpLocks/>
            <a:stCxn id="29" idx="1"/>
            <a:endCxn id="45" idx="4"/>
          </p:cNvCxnSpPr>
          <p:nvPr/>
        </p:nvCxnSpPr>
        <p:spPr bwMode="auto">
          <a:xfrm flipH="1" flipV="1">
            <a:off x="2669067" y="4533758"/>
            <a:ext cx="4279925" cy="95016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9E321FCC-8975-904F-AE23-4C313EA74272}"/>
                  </a:ext>
                </a:extLst>
              </p:cNvPr>
              <p:cNvSpPr/>
              <p:nvPr/>
            </p:nvSpPr>
            <p:spPr bwMode="auto">
              <a:xfrm>
                <a:off x="1379465" y="5440658"/>
                <a:ext cx="334158" cy="334158"/>
              </a:xfrm>
              <a:prstGeom prst="ellipse">
                <a:avLst/>
              </a:prstGeom>
              <a:solidFill>
                <a:srgbClr val="4472C4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Sup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𝑥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1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SimSun" charset="-122"/>
                            </a:rPr>
                            <m:t>𝑐</m:t>
                          </m:r>
                        </m:sup>
                      </m:sSubSup>
                    </m:oMath>
                  </m:oMathPara>
                </a14:m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9E321FCC-8975-904F-AE23-4C313EA742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79465" y="5440658"/>
                <a:ext cx="334158" cy="334158"/>
              </a:xfrm>
              <a:prstGeom prst="ellipse">
                <a:avLst/>
              </a:prstGeom>
              <a:blipFill>
                <a:blip r:embed="rId13"/>
                <a:stretch>
                  <a:fillRect l="-3636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B38816C3-E88A-BB26-04DC-FF8B0616681C}"/>
                  </a:ext>
                </a:extLst>
              </p:cNvPr>
              <p:cNvSpPr/>
              <p:nvPr/>
            </p:nvSpPr>
            <p:spPr bwMode="auto">
              <a:xfrm>
                <a:off x="3624225" y="5440657"/>
                <a:ext cx="334158" cy="334158"/>
              </a:xfrm>
              <a:prstGeom prst="ellipse">
                <a:avLst/>
              </a:prstGeom>
              <a:solidFill>
                <a:srgbClr val="4472C4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Sup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𝑥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𝑘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SimSun" charset="-122"/>
                            </a:rPr>
                            <m:t>𝑐</m:t>
                          </m:r>
                        </m:sup>
                      </m:sSubSup>
                    </m:oMath>
                  </m:oMathPara>
                </a14:m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B38816C3-E88A-BB26-04DC-FF8B061668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24225" y="5440657"/>
                <a:ext cx="334158" cy="334158"/>
              </a:xfrm>
              <a:prstGeom prst="ellipse">
                <a:avLst/>
              </a:prstGeom>
              <a:blipFill>
                <a:blip r:embed="rId14"/>
                <a:stretch>
                  <a:fillRect l="-5556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26100B-5919-466C-DF1F-F744F25DA82F}"/>
              </a:ext>
            </a:extLst>
          </p:cNvPr>
          <p:cNvCxnSpPr>
            <a:cxnSpLocks/>
            <a:stCxn id="27" idx="1"/>
            <a:endCxn id="46" idx="4"/>
          </p:cNvCxnSpPr>
          <p:nvPr/>
        </p:nvCxnSpPr>
        <p:spPr bwMode="auto">
          <a:xfrm flipH="1" flipV="1">
            <a:off x="1546544" y="4529425"/>
            <a:ext cx="3157402" cy="954494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BC0A3B0-AF55-34A5-B27B-BF66727803EC}"/>
              </a:ext>
            </a:extLst>
          </p:cNvPr>
          <p:cNvCxnSpPr>
            <a:cxnSpLocks/>
            <a:stCxn id="28" idx="1"/>
            <a:endCxn id="46" idx="4"/>
          </p:cNvCxnSpPr>
          <p:nvPr/>
        </p:nvCxnSpPr>
        <p:spPr bwMode="auto">
          <a:xfrm flipH="1" flipV="1">
            <a:off x="1546544" y="4529425"/>
            <a:ext cx="4279925" cy="954493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3164ACB-D10F-1D98-35DE-E7E4238C2543}"/>
              </a:ext>
            </a:extLst>
          </p:cNvPr>
          <p:cNvCxnSpPr>
            <a:cxnSpLocks/>
            <a:stCxn id="29" idx="1"/>
            <a:endCxn id="46" idx="4"/>
          </p:cNvCxnSpPr>
          <p:nvPr/>
        </p:nvCxnSpPr>
        <p:spPr bwMode="auto">
          <a:xfrm flipH="1" flipV="1">
            <a:off x="1546544" y="4529425"/>
            <a:ext cx="5402448" cy="954493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2A4FB2F-1C79-869C-AF8F-4C0EFE278DAB}"/>
              </a:ext>
            </a:extLst>
          </p:cNvPr>
          <p:cNvCxnSpPr>
            <a:cxnSpLocks/>
            <a:stCxn id="29" idx="1"/>
            <a:endCxn id="47" idx="4"/>
          </p:cNvCxnSpPr>
          <p:nvPr/>
        </p:nvCxnSpPr>
        <p:spPr bwMode="auto">
          <a:xfrm flipH="1" flipV="1">
            <a:off x="3791304" y="4529424"/>
            <a:ext cx="3157688" cy="954494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33026B2-EB0F-09FC-0B3C-C863A5A149A5}"/>
              </a:ext>
            </a:extLst>
          </p:cNvPr>
          <p:cNvCxnSpPr>
            <a:cxnSpLocks/>
            <a:stCxn id="28" idx="1"/>
            <a:endCxn id="47" idx="4"/>
          </p:cNvCxnSpPr>
          <p:nvPr/>
        </p:nvCxnSpPr>
        <p:spPr bwMode="auto">
          <a:xfrm flipH="1" flipV="1">
            <a:off x="3791304" y="4529424"/>
            <a:ext cx="2035165" cy="954494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05E533F-4EC5-0A7B-A83A-8F02D29EC756}"/>
              </a:ext>
            </a:extLst>
          </p:cNvPr>
          <p:cNvCxnSpPr>
            <a:cxnSpLocks/>
            <a:stCxn id="27" idx="1"/>
            <a:endCxn id="47" idx="4"/>
          </p:cNvCxnSpPr>
          <p:nvPr/>
        </p:nvCxnSpPr>
        <p:spPr bwMode="auto">
          <a:xfrm flipH="1" flipV="1">
            <a:off x="3791304" y="4529424"/>
            <a:ext cx="912642" cy="95449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CC92E203-3FFC-40C6-9D65-B10797D2597D}"/>
              </a:ext>
            </a:extLst>
          </p:cNvPr>
          <p:cNvSpPr/>
          <p:nvPr/>
        </p:nvSpPr>
        <p:spPr bwMode="auto">
          <a:xfrm>
            <a:off x="255038" y="5438491"/>
            <a:ext cx="334158" cy="3341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rPr>
              <a:t>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5148F10-7627-ADCC-027F-179AE37D4006}"/>
              </a:ext>
            </a:extLst>
          </p:cNvPr>
          <p:cNvSpPr txBox="1"/>
          <p:nvPr/>
        </p:nvSpPr>
        <p:spPr>
          <a:xfrm>
            <a:off x="6323088" y="5364819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…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DEB68A7-2A9D-7DE9-2828-9335FB82FF51}"/>
              </a:ext>
            </a:extLst>
          </p:cNvPr>
          <p:cNvSpPr txBox="1"/>
          <p:nvPr/>
        </p:nvSpPr>
        <p:spPr>
          <a:xfrm>
            <a:off x="3051256" y="5349764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0D006C6-AFC0-8A1D-308F-8BB47C1348EC}"/>
                  </a:ext>
                </a:extLst>
              </p:cNvPr>
              <p:cNvSpPr/>
              <p:nvPr/>
            </p:nvSpPr>
            <p:spPr bwMode="auto">
              <a:xfrm>
                <a:off x="2501988" y="4199600"/>
                <a:ext cx="334158" cy="334158"/>
              </a:xfrm>
              <a:prstGeom prst="ellipse">
                <a:avLst/>
              </a:prstGeom>
              <a:solidFill>
                <a:srgbClr val="8FAADC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Sup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𝑢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2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SimSun" charset="-122"/>
                            </a:rPr>
                            <m:t>𝑐</m:t>
                          </m:r>
                        </m:sup>
                      </m:sSubSup>
                    </m:oMath>
                  </m:oMathPara>
                </a14:m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0D006C6-AFC0-8A1D-308F-8BB47C1348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1988" y="4199600"/>
                <a:ext cx="334158" cy="334158"/>
              </a:xfrm>
              <a:prstGeom prst="ellipse">
                <a:avLst/>
              </a:prstGeom>
              <a:blipFill>
                <a:blip r:embed="rId15"/>
                <a:stretch>
                  <a:fillRect l="-3636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EDE2E00D-5AB9-CFD1-0386-5EDD2E61B752}"/>
                  </a:ext>
                </a:extLst>
              </p:cNvPr>
              <p:cNvSpPr/>
              <p:nvPr/>
            </p:nvSpPr>
            <p:spPr bwMode="auto">
              <a:xfrm>
                <a:off x="1379465" y="4195267"/>
                <a:ext cx="334158" cy="334158"/>
              </a:xfrm>
              <a:prstGeom prst="ellipse">
                <a:avLst/>
              </a:prstGeom>
              <a:solidFill>
                <a:srgbClr val="8FAADC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Sup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𝑢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1</m:t>
                          </m:r>
                        </m:sub>
                        <m:sup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𝑐</m:t>
                          </m:r>
                        </m:sup>
                      </m:sSubSup>
                    </m:oMath>
                  </m:oMathPara>
                </a14:m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EDE2E00D-5AB9-CFD1-0386-5EDD2E61B7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79465" y="4195267"/>
                <a:ext cx="334158" cy="334158"/>
              </a:xfrm>
              <a:prstGeom prst="ellipse">
                <a:avLst/>
              </a:prstGeom>
              <a:blipFill>
                <a:blip r:embed="rId16"/>
                <a:stretch>
                  <a:fillRect l="-3636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908B6247-9729-C2B1-9B8F-0FCFB9A7D71F}"/>
                  </a:ext>
                </a:extLst>
              </p:cNvPr>
              <p:cNvSpPr/>
              <p:nvPr/>
            </p:nvSpPr>
            <p:spPr bwMode="auto">
              <a:xfrm>
                <a:off x="3624225" y="4195266"/>
                <a:ext cx="334158" cy="334158"/>
              </a:xfrm>
              <a:prstGeom prst="ellipse">
                <a:avLst/>
              </a:prstGeom>
              <a:solidFill>
                <a:srgbClr val="8FAADC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Sup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𝑢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𝑚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SimSun" charset="-122"/>
                            </a:rPr>
                            <m:t>𝑐</m:t>
                          </m:r>
                        </m:sup>
                      </m:sSubSup>
                    </m:oMath>
                  </m:oMathPara>
                </a14:m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908B6247-9729-C2B1-9B8F-0FCFB9A7D71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24225" y="4195266"/>
                <a:ext cx="334158" cy="334158"/>
              </a:xfrm>
              <a:prstGeom prst="ellipse">
                <a:avLst/>
              </a:prstGeom>
              <a:blipFill>
                <a:blip r:embed="rId17"/>
                <a:stretch>
                  <a:fillRect l="-12963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B885D0B6-A032-8A62-C5FF-B8EAA5305847}"/>
              </a:ext>
            </a:extLst>
          </p:cNvPr>
          <p:cNvSpPr txBox="1"/>
          <p:nvPr/>
        </p:nvSpPr>
        <p:spPr>
          <a:xfrm>
            <a:off x="2959520" y="4104373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…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7CFB342-1F9C-FBFD-F988-07EE4C6F7FC1}"/>
              </a:ext>
            </a:extLst>
          </p:cNvPr>
          <p:cNvCxnSpPr>
            <a:cxnSpLocks/>
            <a:stCxn id="42" idx="7"/>
            <a:endCxn id="46" idx="4"/>
          </p:cNvCxnSpPr>
          <p:nvPr/>
        </p:nvCxnSpPr>
        <p:spPr>
          <a:xfrm flipV="1">
            <a:off x="540260" y="4529425"/>
            <a:ext cx="1006284" cy="95800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61A576F-8453-AFDA-5DA3-BDA9295CEFF4}"/>
              </a:ext>
            </a:extLst>
          </p:cNvPr>
          <p:cNvCxnSpPr>
            <a:cxnSpLocks/>
            <a:stCxn id="34" idx="0"/>
            <a:endCxn id="46" idx="4"/>
          </p:cNvCxnSpPr>
          <p:nvPr/>
        </p:nvCxnSpPr>
        <p:spPr>
          <a:xfrm flipV="1">
            <a:off x="1546544" y="4529425"/>
            <a:ext cx="0" cy="911233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E871D5A-06F0-AC71-A900-6D769A405427}"/>
              </a:ext>
            </a:extLst>
          </p:cNvPr>
          <p:cNvCxnSpPr>
            <a:cxnSpLocks/>
            <a:stCxn id="30" idx="0"/>
            <a:endCxn id="46" idx="4"/>
          </p:cNvCxnSpPr>
          <p:nvPr/>
        </p:nvCxnSpPr>
        <p:spPr>
          <a:xfrm flipH="1" flipV="1">
            <a:off x="1546544" y="4529425"/>
            <a:ext cx="1122523" cy="915566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C9B4D4D-5922-CD31-CC21-F6D5E94F387B}"/>
              </a:ext>
            </a:extLst>
          </p:cNvPr>
          <p:cNvCxnSpPr>
            <a:cxnSpLocks/>
            <a:stCxn id="42" idx="7"/>
            <a:endCxn id="45" idx="4"/>
          </p:cNvCxnSpPr>
          <p:nvPr/>
        </p:nvCxnSpPr>
        <p:spPr>
          <a:xfrm flipV="1">
            <a:off x="540260" y="4533758"/>
            <a:ext cx="2128807" cy="953669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7CDCC92-7FDC-42F8-3583-257DB655CCA6}"/>
              </a:ext>
            </a:extLst>
          </p:cNvPr>
          <p:cNvCxnSpPr>
            <a:cxnSpLocks/>
            <a:stCxn id="34" idx="7"/>
            <a:endCxn id="45" idx="4"/>
          </p:cNvCxnSpPr>
          <p:nvPr/>
        </p:nvCxnSpPr>
        <p:spPr>
          <a:xfrm flipV="1">
            <a:off x="1664687" y="4533758"/>
            <a:ext cx="1004380" cy="95583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3F0CD78-A47D-E140-B4D4-AE56F6283F4C}"/>
              </a:ext>
            </a:extLst>
          </p:cNvPr>
          <p:cNvCxnSpPr>
            <a:cxnSpLocks/>
            <a:stCxn id="30" idx="0"/>
            <a:endCxn id="45" idx="4"/>
          </p:cNvCxnSpPr>
          <p:nvPr/>
        </p:nvCxnSpPr>
        <p:spPr>
          <a:xfrm flipV="1">
            <a:off x="2669067" y="4533758"/>
            <a:ext cx="0" cy="911233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D71C23C-26DA-A76A-8337-98C61FEFEFCD}"/>
              </a:ext>
            </a:extLst>
          </p:cNvPr>
          <p:cNvCxnSpPr>
            <a:cxnSpLocks/>
            <a:stCxn id="35" idx="0"/>
            <a:endCxn id="45" idx="4"/>
          </p:cNvCxnSpPr>
          <p:nvPr/>
        </p:nvCxnSpPr>
        <p:spPr>
          <a:xfrm flipH="1" flipV="1">
            <a:off x="2669067" y="4533758"/>
            <a:ext cx="1122237" cy="906899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B855A2F-559B-DC58-DED5-ED650A5CAE2D}"/>
              </a:ext>
            </a:extLst>
          </p:cNvPr>
          <p:cNvCxnSpPr>
            <a:cxnSpLocks/>
            <a:stCxn id="35" idx="0"/>
            <a:endCxn id="47" idx="4"/>
          </p:cNvCxnSpPr>
          <p:nvPr/>
        </p:nvCxnSpPr>
        <p:spPr>
          <a:xfrm flipV="1">
            <a:off x="3791304" y="4529424"/>
            <a:ext cx="0" cy="911233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4DABDBA-30B9-E353-F1AD-0586B2F19CF4}"/>
              </a:ext>
            </a:extLst>
          </p:cNvPr>
          <p:cNvCxnSpPr>
            <a:cxnSpLocks/>
            <a:stCxn id="30" idx="0"/>
            <a:endCxn id="47" idx="4"/>
          </p:cNvCxnSpPr>
          <p:nvPr/>
        </p:nvCxnSpPr>
        <p:spPr>
          <a:xfrm flipV="1">
            <a:off x="2669067" y="4529424"/>
            <a:ext cx="1122237" cy="915567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F008C41-D9D5-7ECB-C697-5E6204634DED}"/>
              </a:ext>
            </a:extLst>
          </p:cNvPr>
          <p:cNvCxnSpPr>
            <a:cxnSpLocks/>
            <a:stCxn id="34" idx="7"/>
            <a:endCxn id="47" idx="4"/>
          </p:cNvCxnSpPr>
          <p:nvPr/>
        </p:nvCxnSpPr>
        <p:spPr>
          <a:xfrm flipV="1">
            <a:off x="1664687" y="4529424"/>
            <a:ext cx="2126617" cy="96017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14C948F-893D-0320-BFFA-19EF093E23F0}"/>
              </a:ext>
            </a:extLst>
          </p:cNvPr>
          <p:cNvCxnSpPr>
            <a:cxnSpLocks/>
            <a:stCxn id="42" idx="7"/>
            <a:endCxn id="47" idx="4"/>
          </p:cNvCxnSpPr>
          <p:nvPr/>
        </p:nvCxnSpPr>
        <p:spPr>
          <a:xfrm flipV="1">
            <a:off x="540260" y="4529424"/>
            <a:ext cx="3251044" cy="958003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7B8F2A2F-78DA-6EBE-5F7B-8E6C73C12705}"/>
              </a:ext>
            </a:extLst>
          </p:cNvPr>
          <p:cNvSpPr txBox="1"/>
          <p:nvPr/>
        </p:nvSpPr>
        <p:spPr>
          <a:xfrm>
            <a:off x="668228" y="2724576"/>
            <a:ext cx="2492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layer in the regular NN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E1438C0C-A177-B1A5-9F7E-EB82B7F5F6C1}"/>
              </a:ext>
            </a:extLst>
          </p:cNvPr>
          <p:cNvSpPr txBox="1"/>
          <p:nvPr/>
        </p:nvSpPr>
        <p:spPr>
          <a:xfrm>
            <a:off x="665339" y="3787008"/>
            <a:ext cx="1583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layer in RNN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46074859-E190-B87A-3BB1-2FF4E2018DBE}"/>
                  </a:ext>
                </a:extLst>
              </p:cNvPr>
              <p:cNvSpPr txBox="1"/>
              <p:nvPr/>
            </p:nvSpPr>
            <p:spPr>
              <a:xfrm rot="5400000">
                <a:off x="1700971" y="3047082"/>
                <a:ext cx="777777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1" i="1" smtClean="0">
                          <a:latin typeface="Cambria Math" panose="02040503050406030204" pitchFamily="18" charset="0"/>
                        </a:rPr>
                        <m:t>≈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46074859-E190-B87A-3BB1-2FF4E2018D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1700971" y="3047082"/>
                <a:ext cx="777777" cy="830997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9" name="Rectangle 138">
            <a:extLst>
              <a:ext uri="{FF2B5EF4-FFF2-40B4-BE49-F238E27FC236}">
                <a16:creationId xmlns:a16="http://schemas.microsoft.com/office/drawing/2014/main" id="{08D4A164-9E66-FDDC-5B2B-E2EB8CECF14E}"/>
              </a:ext>
            </a:extLst>
          </p:cNvPr>
          <p:cNvSpPr/>
          <p:nvPr/>
        </p:nvSpPr>
        <p:spPr>
          <a:xfrm>
            <a:off x="63500" y="776122"/>
            <a:ext cx="4140200" cy="5504028"/>
          </a:xfrm>
          <a:prstGeom prst="rect">
            <a:avLst/>
          </a:prstGeom>
          <a:noFill/>
          <a:ln w="38100">
            <a:solidFill>
              <a:schemeClr val="accent1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1400" dirty="0">
                <a:solidFill>
                  <a:schemeClr val="tx1"/>
                </a:solidFill>
              </a:rPr>
              <a:t>These parts of the layers are identical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51E8936A-C2B4-F1F3-96F3-DE0FC62F696C}"/>
                  </a:ext>
                </a:extLst>
              </p:cNvPr>
              <p:cNvSpPr/>
              <p:nvPr/>
            </p:nvSpPr>
            <p:spPr>
              <a:xfrm>
                <a:off x="4422811" y="4425950"/>
                <a:ext cx="3565491" cy="1855120"/>
              </a:xfrm>
              <a:prstGeom prst="rect">
                <a:avLst/>
              </a:prstGeom>
              <a:noFill/>
              <a:ln w="38100">
                <a:solidFill>
                  <a:schemeClr val="accent1">
                    <a:lumMod val="40000"/>
                    <a:lumOff val="6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r>
                  <a:rPr lang="en-US" sz="1400" dirty="0">
                    <a:solidFill>
                      <a:schemeClr val="tx1"/>
                    </a:solidFill>
                  </a:rPr>
                  <a:t>This part is added, however, equivalent to more features from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51E8936A-C2B4-F1F3-96F3-DE0FC62F69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2811" y="4425950"/>
                <a:ext cx="3565491" cy="1855120"/>
              </a:xfrm>
              <a:prstGeom prst="rect">
                <a:avLst/>
              </a:prstGeom>
              <a:blipFill>
                <a:blip r:embed="rId19"/>
                <a:stretch>
                  <a:fillRect b="-2581"/>
                </a:stretch>
              </a:blipFill>
              <a:ln w="38100">
                <a:solidFill>
                  <a:schemeClr val="accent1">
                    <a:lumMod val="40000"/>
                    <a:lumOff val="60000"/>
                  </a:schemeClr>
                </a:solidFill>
                <a:prstDash val="sysDot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282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 animBg="1"/>
      <p:bldP spid="1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7636A-3A48-3CD5-5322-13FDBE67B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6" y="55453"/>
            <a:ext cx="5728596" cy="469524"/>
          </a:xfrm>
        </p:spPr>
        <p:txBody>
          <a:bodyPr/>
          <a:lstStyle/>
          <a:p>
            <a:r>
              <a:rPr lang="en-US" sz="2000" dirty="0"/>
              <a:t>RNN Example – Buy/Hold/Sell Stock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1316E4-0207-B910-4F71-8AEA0BB1DB4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6" y="471037"/>
            <a:ext cx="7213432" cy="3095605"/>
          </a:xfrm>
        </p:spPr>
        <p:txBody>
          <a:bodyPr/>
          <a:lstStyle/>
          <a:p>
            <a:r>
              <a:rPr lang="en-US" sz="1800" dirty="0"/>
              <a:t>To demonstrate  RNN in more details, let’s get back to the stock example</a:t>
            </a:r>
          </a:p>
          <a:p>
            <a:pPr lvl="1"/>
            <a:r>
              <a:rPr lang="en-US" sz="1600" dirty="0"/>
              <a:t>The </a:t>
            </a:r>
            <a:r>
              <a:rPr lang="en-US" sz="1600" b="1" dirty="0"/>
              <a:t>target</a:t>
            </a:r>
            <a:r>
              <a:rPr lang="en-US" sz="1600" dirty="0"/>
              <a:t> is still the </a:t>
            </a:r>
            <a:r>
              <a:rPr lang="en-US" sz="1600" b="1" dirty="0"/>
              <a:t>next day Close price</a:t>
            </a:r>
          </a:p>
          <a:p>
            <a:pPr lvl="1"/>
            <a:r>
              <a:rPr lang="en-US" sz="1600" dirty="0"/>
              <a:t>To have space to draw figures, assume we only use two features – </a:t>
            </a:r>
            <a:r>
              <a:rPr lang="en-US" sz="1600" b="1" dirty="0"/>
              <a:t>Open</a:t>
            </a:r>
            <a:r>
              <a:rPr lang="en-US" sz="1600" dirty="0"/>
              <a:t> and </a:t>
            </a:r>
            <a:r>
              <a:rPr lang="en-US" sz="1600" b="1" dirty="0"/>
              <a:t>Close</a:t>
            </a:r>
            <a:r>
              <a:rPr lang="en-US" sz="1600" dirty="0"/>
              <a:t> price for each day</a:t>
            </a:r>
          </a:p>
          <a:p>
            <a:pPr lvl="1"/>
            <a:r>
              <a:rPr lang="en-US" sz="1600" dirty="0"/>
              <a:t>The hidden layer outputs two neurons. As can be seen, the hidden values for each step are used as input to calculate the hidden values for the next step</a:t>
            </a:r>
          </a:p>
          <a:p>
            <a:pPr lvl="2"/>
            <a:r>
              <a:rPr lang="en-US" sz="1400" dirty="0"/>
              <a:t>Step 1 doesn’t have any previous step, so its input hidden values are set to 0</a:t>
            </a:r>
          </a:p>
          <a:p>
            <a:pPr lvl="1"/>
            <a:r>
              <a:rPr lang="en-US" sz="1600" dirty="0"/>
              <a:t>As we need one prediction for each step, the hidden values output for every day is fed to an output layer to predict the target</a:t>
            </a:r>
          </a:p>
          <a:p>
            <a:pPr lvl="1"/>
            <a:r>
              <a:rPr lang="en-US" sz="1600" dirty="0"/>
              <a:t>The output layer only connect to the hidden values of each step</a:t>
            </a:r>
          </a:p>
          <a:p>
            <a:endParaRPr lang="en-US" sz="1800" dirty="0"/>
          </a:p>
        </p:txBody>
      </p:sp>
      <p:graphicFrame>
        <p:nvGraphicFramePr>
          <p:cNvPr id="60" name="Table 59">
            <a:extLst>
              <a:ext uri="{FF2B5EF4-FFF2-40B4-BE49-F238E27FC236}">
                <a16:creationId xmlns:a16="http://schemas.microsoft.com/office/drawing/2014/main" id="{ED2F61FE-D3B6-74DE-1DCE-8B4AE206601F}"/>
              </a:ext>
            </a:extLst>
          </p:cNvPr>
          <p:cNvGraphicFramePr>
            <a:graphicFrameLocks noGrp="1"/>
          </p:cNvGraphicFramePr>
          <p:nvPr/>
        </p:nvGraphicFramePr>
        <p:xfrm>
          <a:off x="543359" y="4539576"/>
          <a:ext cx="739942" cy="304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9971">
                  <a:extLst>
                    <a:ext uri="{9D8B030D-6E8A-4147-A177-3AD203B41FA5}">
                      <a16:colId xmlns:a16="http://schemas.microsoft.com/office/drawing/2014/main" val="3718979855"/>
                    </a:ext>
                  </a:extLst>
                </a:gridCol>
                <a:gridCol w="369971">
                  <a:extLst>
                    <a:ext uri="{9D8B030D-6E8A-4147-A177-3AD203B41FA5}">
                      <a16:colId xmlns:a16="http://schemas.microsoft.com/office/drawing/2014/main" val="234887409"/>
                    </a:ext>
                  </a:extLst>
                </a:gridCol>
              </a:tblGrid>
              <a:tr h="30108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0.9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0.2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955903"/>
                  </a:ext>
                </a:extLst>
              </a:tr>
            </a:tbl>
          </a:graphicData>
        </a:graphic>
      </p:graphicFrame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69BEFFB-777E-4053-ED23-572BCFE01573}"/>
              </a:ext>
            </a:extLst>
          </p:cNvPr>
          <p:cNvGrpSpPr/>
          <p:nvPr/>
        </p:nvGrpSpPr>
        <p:grpSpPr>
          <a:xfrm>
            <a:off x="50065" y="5093244"/>
            <a:ext cx="1726529" cy="560190"/>
            <a:chOff x="6086500" y="4337882"/>
            <a:chExt cx="1726529" cy="560190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406BF8AA-424F-246F-100A-C2D0BB387404}"/>
                </a:ext>
              </a:extLst>
            </p:cNvPr>
            <p:cNvSpPr/>
            <p:nvPr/>
          </p:nvSpPr>
          <p:spPr>
            <a:xfrm>
              <a:off x="6086500" y="4651425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DE36281-B8B7-1016-681D-9996D14D357F}"/>
                </a:ext>
              </a:extLst>
            </p:cNvPr>
            <p:cNvSpPr/>
            <p:nvPr/>
          </p:nvSpPr>
          <p:spPr>
            <a:xfrm>
              <a:off x="7073088" y="4651424"/>
              <a:ext cx="246647" cy="246647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35F56476-64AB-8CDD-32DA-697B691375E6}"/>
                </a:ext>
              </a:extLst>
            </p:cNvPr>
            <p:cNvSpPr/>
            <p:nvPr/>
          </p:nvSpPr>
          <p:spPr>
            <a:xfrm>
              <a:off x="6579794" y="4651425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BC3E04E-47E0-4631-1CAB-7FE3D5388292}"/>
                </a:ext>
              </a:extLst>
            </p:cNvPr>
            <p:cNvSpPr/>
            <p:nvPr/>
          </p:nvSpPr>
          <p:spPr>
            <a:xfrm>
              <a:off x="7073088" y="4337882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CB43D394-221E-BED0-13A6-074F8C217571}"/>
                </a:ext>
              </a:extLst>
            </p:cNvPr>
            <p:cNvSpPr/>
            <p:nvPr/>
          </p:nvSpPr>
          <p:spPr>
            <a:xfrm>
              <a:off x="6579794" y="4337883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ADAF3C91-ED07-4737-11D3-6F50C4FA4C2D}"/>
                </a:ext>
              </a:extLst>
            </p:cNvPr>
            <p:cNvCxnSpPr>
              <a:cxnSpLocks/>
              <a:stCxn id="62" idx="7"/>
              <a:endCxn id="66" idx="4"/>
            </p:cNvCxnSpPr>
            <p:nvPr/>
          </p:nvCxnSpPr>
          <p:spPr>
            <a:xfrm flipV="1">
              <a:off x="6297026" y="4584530"/>
              <a:ext cx="406092" cy="10301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629F43C-9A64-B76E-59C5-E09DC37E51DC}"/>
                </a:ext>
              </a:extLst>
            </p:cNvPr>
            <p:cNvCxnSpPr>
              <a:cxnSpLocks/>
              <a:stCxn id="62" idx="7"/>
              <a:endCxn id="65" idx="4"/>
            </p:cNvCxnSpPr>
            <p:nvPr/>
          </p:nvCxnSpPr>
          <p:spPr>
            <a:xfrm flipV="1">
              <a:off x="6297026" y="4584529"/>
              <a:ext cx="899386" cy="10301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712DB3D9-2F8C-209A-7DAB-3503B4173CF4}"/>
                </a:ext>
              </a:extLst>
            </p:cNvPr>
            <p:cNvCxnSpPr>
              <a:cxnSpLocks/>
              <a:stCxn id="63" idx="1"/>
              <a:endCxn id="66" idx="4"/>
            </p:cNvCxnSpPr>
            <p:nvPr/>
          </p:nvCxnSpPr>
          <p:spPr>
            <a:xfrm flipH="1" flipV="1">
              <a:off x="6703118" y="4584530"/>
              <a:ext cx="406091" cy="10301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2B1E05A8-56BE-766E-883B-B04D3A9A12DF}"/>
                </a:ext>
              </a:extLst>
            </p:cNvPr>
            <p:cNvCxnSpPr>
              <a:cxnSpLocks/>
              <a:stCxn id="63" idx="0"/>
              <a:endCxn id="65" idx="4"/>
            </p:cNvCxnSpPr>
            <p:nvPr/>
          </p:nvCxnSpPr>
          <p:spPr>
            <a:xfrm flipV="1">
              <a:off x="7196412" y="4584529"/>
              <a:ext cx="0" cy="6689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79DF21F0-520B-B30C-267B-1060CDD6DC79}"/>
                </a:ext>
              </a:extLst>
            </p:cNvPr>
            <p:cNvCxnSpPr>
              <a:cxnSpLocks/>
              <a:stCxn id="66" idx="4"/>
              <a:endCxn id="64" idx="0"/>
            </p:cNvCxnSpPr>
            <p:nvPr/>
          </p:nvCxnSpPr>
          <p:spPr>
            <a:xfrm>
              <a:off x="6703118" y="4584530"/>
              <a:ext cx="0" cy="6689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E99DEAF-AC0D-099E-A730-BDF16FA4983A}"/>
                </a:ext>
              </a:extLst>
            </p:cNvPr>
            <p:cNvCxnSpPr>
              <a:cxnSpLocks/>
              <a:stCxn id="64" idx="7"/>
              <a:endCxn id="65" idx="4"/>
            </p:cNvCxnSpPr>
            <p:nvPr/>
          </p:nvCxnSpPr>
          <p:spPr>
            <a:xfrm flipV="1">
              <a:off x="6790320" y="4584529"/>
              <a:ext cx="406092" cy="10301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42DAB9C4-48B3-5811-2B3C-96EB5A08C6F3}"/>
                </a:ext>
              </a:extLst>
            </p:cNvPr>
            <p:cNvSpPr/>
            <p:nvPr/>
          </p:nvSpPr>
          <p:spPr>
            <a:xfrm>
              <a:off x="7566382" y="4651423"/>
              <a:ext cx="246647" cy="246647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572A5A83-C842-FD91-8D15-6FB75628D8DC}"/>
                </a:ext>
              </a:extLst>
            </p:cNvPr>
            <p:cNvCxnSpPr>
              <a:cxnSpLocks/>
              <a:stCxn id="101" idx="1"/>
              <a:endCxn id="65" idx="4"/>
            </p:cNvCxnSpPr>
            <p:nvPr/>
          </p:nvCxnSpPr>
          <p:spPr>
            <a:xfrm flipH="1" flipV="1">
              <a:off x="7196412" y="4584529"/>
              <a:ext cx="406091" cy="10301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617CF3FC-F670-6F66-A41B-8ED4704B32F9}"/>
                </a:ext>
              </a:extLst>
            </p:cNvPr>
            <p:cNvCxnSpPr>
              <a:cxnSpLocks/>
              <a:stCxn id="101" idx="1"/>
              <a:endCxn id="66" idx="4"/>
            </p:cNvCxnSpPr>
            <p:nvPr/>
          </p:nvCxnSpPr>
          <p:spPr>
            <a:xfrm flipH="1" flipV="1">
              <a:off x="6703118" y="4584530"/>
              <a:ext cx="899385" cy="10301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11" name="Table 110">
            <a:extLst>
              <a:ext uri="{FF2B5EF4-FFF2-40B4-BE49-F238E27FC236}">
                <a16:creationId xmlns:a16="http://schemas.microsoft.com/office/drawing/2014/main" id="{082E7375-820D-C2A6-A878-A4ABC88022E7}"/>
              </a:ext>
            </a:extLst>
          </p:cNvPr>
          <p:cNvGraphicFramePr>
            <a:graphicFrameLocks noGrp="1"/>
          </p:cNvGraphicFramePr>
          <p:nvPr/>
        </p:nvGraphicFramePr>
        <p:xfrm>
          <a:off x="50064" y="5903730"/>
          <a:ext cx="739942" cy="304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9971">
                  <a:extLst>
                    <a:ext uri="{9D8B030D-6E8A-4147-A177-3AD203B41FA5}">
                      <a16:colId xmlns:a16="http://schemas.microsoft.com/office/drawing/2014/main" val="3718979855"/>
                    </a:ext>
                  </a:extLst>
                </a:gridCol>
                <a:gridCol w="369971">
                  <a:extLst>
                    <a:ext uri="{9D8B030D-6E8A-4147-A177-3AD203B41FA5}">
                      <a16:colId xmlns:a16="http://schemas.microsoft.com/office/drawing/2014/main" val="234887409"/>
                    </a:ext>
                  </a:extLst>
                </a:gridCol>
              </a:tblGrid>
              <a:tr h="30108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955903"/>
                  </a:ext>
                </a:extLst>
              </a:tr>
            </a:tbl>
          </a:graphicData>
        </a:graphic>
      </p:graphicFrame>
      <p:graphicFrame>
        <p:nvGraphicFramePr>
          <p:cNvPr id="113" name="Table 112">
            <a:extLst>
              <a:ext uri="{FF2B5EF4-FFF2-40B4-BE49-F238E27FC236}">
                <a16:creationId xmlns:a16="http://schemas.microsoft.com/office/drawing/2014/main" id="{901BC66A-D394-CC1C-D614-06E013B2AADB}"/>
              </a:ext>
            </a:extLst>
          </p:cNvPr>
          <p:cNvGraphicFramePr>
            <a:graphicFrameLocks noGrp="1"/>
          </p:cNvGraphicFramePr>
          <p:nvPr/>
        </p:nvGraphicFramePr>
        <p:xfrm>
          <a:off x="3133935" y="4539577"/>
          <a:ext cx="739942" cy="304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9971">
                  <a:extLst>
                    <a:ext uri="{9D8B030D-6E8A-4147-A177-3AD203B41FA5}">
                      <a16:colId xmlns:a16="http://schemas.microsoft.com/office/drawing/2014/main" val="3718979855"/>
                    </a:ext>
                  </a:extLst>
                </a:gridCol>
                <a:gridCol w="369971">
                  <a:extLst>
                    <a:ext uri="{9D8B030D-6E8A-4147-A177-3AD203B41FA5}">
                      <a16:colId xmlns:a16="http://schemas.microsoft.com/office/drawing/2014/main" val="234887409"/>
                    </a:ext>
                  </a:extLst>
                </a:gridCol>
              </a:tblGrid>
              <a:tr h="30108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0.1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0.4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955903"/>
                  </a:ext>
                </a:extLst>
              </a:tr>
            </a:tbl>
          </a:graphicData>
        </a:graphic>
      </p:graphicFrame>
      <p:grpSp>
        <p:nvGrpSpPr>
          <p:cNvPr id="114" name="Group 113">
            <a:extLst>
              <a:ext uri="{FF2B5EF4-FFF2-40B4-BE49-F238E27FC236}">
                <a16:creationId xmlns:a16="http://schemas.microsoft.com/office/drawing/2014/main" id="{3B43228B-4A2A-67A8-41A6-B4F1BB051FD5}"/>
              </a:ext>
            </a:extLst>
          </p:cNvPr>
          <p:cNvGrpSpPr/>
          <p:nvPr/>
        </p:nvGrpSpPr>
        <p:grpSpPr>
          <a:xfrm>
            <a:off x="2640641" y="5093245"/>
            <a:ext cx="1726529" cy="560190"/>
            <a:chOff x="6086500" y="4337882"/>
            <a:chExt cx="1726529" cy="560190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FD775B15-89F9-F2B5-8C51-EA1A6BAACBC6}"/>
                </a:ext>
              </a:extLst>
            </p:cNvPr>
            <p:cNvSpPr/>
            <p:nvPr/>
          </p:nvSpPr>
          <p:spPr>
            <a:xfrm>
              <a:off x="6086500" y="4651425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C081E89F-6DF4-760B-6FA1-722BB7C655EF}"/>
                </a:ext>
              </a:extLst>
            </p:cNvPr>
            <p:cNvSpPr/>
            <p:nvPr/>
          </p:nvSpPr>
          <p:spPr>
            <a:xfrm>
              <a:off x="7073088" y="4651424"/>
              <a:ext cx="246647" cy="246647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38A8EF3-BE62-2881-A64F-2658A397C77C}"/>
                </a:ext>
              </a:extLst>
            </p:cNvPr>
            <p:cNvSpPr/>
            <p:nvPr/>
          </p:nvSpPr>
          <p:spPr>
            <a:xfrm>
              <a:off x="6579794" y="4651425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E7FDB62D-773D-8A85-1299-A045C0BA0F08}"/>
                </a:ext>
              </a:extLst>
            </p:cNvPr>
            <p:cNvSpPr/>
            <p:nvPr/>
          </p:nvSpPr>
          <p:spPr>
            <a:xfrm>
              <a:off x="7073088" y="4337882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5AFF2981-36B2-010B-E7F8-D38221B2D633}"/>
                </a:ext>
              </a:extLst>
            </p:cNvPr>
            <p:cNvSpPr/>
            <p:nvPr/>
          </p:nvSpPr>
          <p:spPr>
            <a:xfrm>
              <a:off x="6579794" y="4337883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24B519F2-DBE7-2829-932B-578C4958CB53}"/>
                </a:ext>
              </a:extLst>
            </p:cNvPr>
            <p:cNvCxnSpPr>
              <a:cxnSpLocks/>
              <a:stCxn id="115" idx="7"/>
              <a:endCxn id="119" idx="4"/>
            </p:cNvCxnSpPr>
            <p:nvPr/>
          </p:nvCxnSpPr>
          <p:spPr>
            <a:xfrm flipV="1">
              <a:off x="6297026" y="4584530"/>
              <a:ext cx="406092" cy="10301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B4EFDF6E-135D-4E85-8684-E7B3533099E3}"/>
                </a:ext>
              </a:extLst>
            </p:cNvPr>
            <p:cNvCxnSpPr>
              <a:cxnSpLocks/>
              <a:stCxn id="115" idx="7"/>
              <a:endCxn id="118" idx="4"/>
            </p:cNvCxnSpPr>
            <p:nvPr/>
          </p:nvCxnSpPr>
          <p:spPr>
            <a:xfrm flipV="1">
              <a:off x="6297026" y="4584529"/>
              <a:ext cx="899386" cy="10301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6716E573-1E83-09ED-3CA4-B4C1362C3E8D}"/>
                </a:ext>
              </a:extLst>
            </p:cNvPr>
            <p:cNvCxnSpPr>
              <a:cxnSpLocks/>
              <a:stCxn id="116" idx="1"/>
              <a:endCxn id="119" idx="4"/>
            </p:cNvCxnSpPr>
            <p:nvPr/>
          </p:nvCxnSpPr>
          <p:spPr>
            <a:xfrm flipH="1" flipV="1">
              <a:off x="6703118" y="4584530"/>
              <a:ext cx="406091" cy="10301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CB9AA625-23AE-F8A5-493F-A9BA7C8F50C2}"/>
                </a:ext>
              </a:extLst>
            </p:cNvPr>
            <p:cNvCxnSpPr>
              <a:cxnSpLocks/>
              <a:stCxn id="116" idx="0"/>
              <a:endCxn id="118" idx="4"/>
            </p:cNvCxnSpPr>
            <p:nvPr/>
          </p:nvCxnSpPr>
          <p:spPr>
            <a:xfrm flipV="1">
              <a:off x="7196412" y="4584529"/>
              <a:ext cx="0" cy="6689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942DDA80-033F-E4D4-5788-6FC68E9697BC}"/>
                </a:ext>
              </a:extLst>
            </p:cNvPr>
            <p:cNvCxnSpPr>
              <a:cxnSpLocks/>
              <a:stCxn id="119" idx="4"/>
              <a:endCxn id="117" idx="0"/>
            </p:cNvCxnSpPr>
            <p:nvPr/>
          </p:nvCxnSpPr>
          <p:spPr>
            <a:xfrm>
              <a:off x="6703118" y="4584530"/>
              <a:ext cx="0" cy="6689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6E44676D-5D28-BC13-7D4B-23AEEF2E13B1}"/>
                </a:ext>
              </a:extLst>
            </p:cNvPr>
            <p:cNvCxnSpPr>
              <a:cxnSpLocks/>
              <a:stCxn id="117" idx="7"/>
              <a:endCxn id="118" idx="4"/>
            </p:cNvCxnSpPr>
            <p:nvPr/>
          </p:nvCxnSpPr>
          <p:spPr>
            <a:xfrm flipV="1">
              <a:off x="6790320" y="4584529"/>
              <a:ext cx="406092" cy="10301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B904FF18-78C3-C9D7-F53A-0841456D247B}"/>
                </a:ext>
              </a:extLst>
            </p:cNvPr>
            <p:cNvSpPr/>
            <p:nvPr/>
          </p:nvSpPr>
          <p:spPr>
            <a:xfrm>
              <a:off x="7566382" y="4651423"/>
              <a:ext cx="246647" cy="246647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8B6AF16C-7B78-7467-B0C3-307A9868C3D2}"/>
                </a:ext>
              </a:extLst>
            </p:cNvPr>
            <p:cNvCxnSpPr>
              <a:cxnSpLocks/>
              <a:stCxn id="126" idx="1"/>
              <a:endCxn id="118" idx="4"/>
            </p:cNvCxnSpPr>
            <p:nvPr/>
          </p:nvCxnSpPr>
          <p:spPr>
            <a:xfrm flipH="1" flipV="1">
              <a:off x="7196412" y="4584529"/>
              <a:ext cx="406091" cy="10301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22B06D10-B867-A9E2-2244-1E4E1F229D78}"/>
                </a:ext>
              </a:extLst>
            </p:cNvPr>
            <p:cNvCxnSpPr>
              <a:cxnSpLocks/>
              <a:stCxn id="126" idx="1"/>
              <a:endCxn id="119" idx="4"/>
            </p:cNvCxnSpPr>
            <p:nvPr/>
          </p:nvCxnSpPr>
          <p:spPr>
            <a:xfrm flipH="1" flipV="1">
              <a:off x="6703118" y="4584530"/>
              <a:ext cx="899385" cy="10301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29" name="Table 128">
            <a:extLst>
              <a:ext uri="{FF2B5EF4-FFF2-40B4-BE49-F238E27FC236}">
                <a16:creationId xmlns:a16="http://schemas.microsoft.com/office/drawing/2014/main" id="{5237A567-D040-EC59-DA90-3C8452F4A0B8}"/>
              </a:ext>
            </a:extLst>
          </p:cNvPr>
          <p:cNvGraphicFramePr>
            <a:graphicFrameLocks noGrp="1"/>
          </p:cNvGraphicFramePr>
          <p:nvPr/>
        </p:nvGraphicFramePr>
        <p:xfrm>
          <a:off x="2640640" y="5903731"/>
          <a:ext cx="739942" cy="304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9971">
                  <a:extLst>
                    <a:ext uri="{9D8B030D-6E8A-4147-A177-3AD203B41FA5}">
                      <a16:colId xmlns:a16="http://schemas.microsoft.com/office/drawing/2014/main" val="3718979855"/>
                    </a:ext>
                  </a:extLst>
                </a:gridCol>
                <a:gridCol w="369971">
                  <a:extLst>
                    <a:ext uri="{9D8B030D-6E8A-4147-A177-3AD203B41FA5}">
                      <a16:colId xmlns:a16="http://schemas.microsoft.com/office/drawing/2014/main" val="234887409"/>
                    </a:ext>
                  </a:extLst>
                </a:gridCol>
              </a:tblGrid>
              <a:tr h="30108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0.9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0.2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955903"/>
                  </a:ext>
                </a:extLst>
              </a:tr>
            </a:tbl>
          </a:graphicData>
        </a:graphic>
      </p:graphicFrame>
      <p:graphicFrame>
        <p:nvGraphicFramePr>
          <p:cNvPr id="131" name="Table 130">
            <a:extLst>
              <a:ext uri="{FF2B5EF4-FFF2-40B4-BE49-F238E27FC236}">
                <a16:creationId xmlns:a16="http://schemas.microsoft.com/office/drawing/2014/main" id="{76B506B7-E804-76DE-9E5F-133039C548F8}"/>
              </a:ext>
            </a:extLst>
          </p:cNvPr>
          <p:cNvGraphicFramePr>
            <a:graphicFrameLocks noGrp="1"/>
          </p:cNvGraphicFramePr>
          <p:nvPr/>
        </p:nvGraphicFramePr>
        <p:xfrm>
          <a:off x="5726969" y="4539578"/>
          <a:ext cx="739942" cy="304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9971">
                  <a:extLst>
                    <a:ext uri="{9D8B030D-6E8A-4147-A177-3AD203B41FA5}">
                      <a16:colId xmlns:a16="http://schemas.microsoft.com/office/drawing/2014/main" val="3718979855"/>
                    </a:ext>
                  </a:extLst>
                </a:gridCol>
                <a:gridCol w="369971">
                  <a:extLst>
                    <a:ext uri="{9D8B030D-6E8A-4147-A177-3AD203B41FA5}">
                      <a16:colId xmlns:a16="http://schemas.microsoft.com/office/drawing/2014/main" val="234887409"/>
                    </a:ext>
                  </a:extLst>
                </a:gridCol>
              </a:tblGrid>
              <a:tr h="30108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0.5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0.7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955903"/>
                  </a:ext>
                </a:extLst>
              </a:tr>
            </a:tbl>
          </a:graphicData>
        </a:graphic>
      </p:graphicFrame>
      <p:grpSp>
        <p:nvGrpSpPr>
          <p:cNvPr id="132" name="Group 131">
            <a:extLst>
              <a:ext uri="{FF2B5EF4-FFF2-40B4-BE49-F238E27FC236}">
                <a16:creationId xmlns:a16="http://schemas.microsoft.com/office/drawing/2014/main" id="{AB656D60-5641-DEF4-6652-80985F8727E9}"/>
              </a:ext>
            </a:extLst>
          </p:cNvPr>
          <p:cNvGrpSpPr/>
          <p:nvPr/>
        </p:nvGrpSpPr>
        <p:grpSpPr>
          <a:xfrm>
            <a:off x="5233675" y="5093246"/>
            <a:ext cx="1726529" cy="560190"/>
            <a:chOff x="6086500" y="4337882"/>
            <a:chExt cx="1726529" cy="560190"/>
          </a:xfrm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B16B0F65-3117-5F5B-191D-399A4EA3D11B}"/>
                </a:ext>
              </a:extLst>
            </p:cNvPr>
            <p:cNvSpPr/>
            <p:nvPr/>
          </p:nvSpPr>
          <p:spPr>
            <a:xfrm>
              <a:off x="6086500" y="4651425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5E999F48-8F4C-1812-34E5-02B6BAB03CD8}"/>
                </a:ext>
              </a:extLst>
            </p:cNvPr>
            <p:cNvSpPr/>
            <p:nvPr/>
          </p:nvSpPr>
          <p:spPr>
            <a:xfrm>
              <a:off x="7073088" y="4651424"/>
              <a:ext cx="246647" cy="246647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A6533F9E-3D31-6C42-B9D6-7658C825E697}"/>
                </a:ext>
              </a:extLst>
            </p:cNvPr>
            <p:cNvSpPr/>
            <p:nvPr/>
          </p:nvSpPr>
          <p:spPr>
            <a:xfrm>
              <a:off x="6579794" y="4651425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67D4EA2A-75EA-7D61-3529-72B9C2D58DE8}"/>
                </a:ext>
              </a:extLst>
            </p:cNvPr>
            <p:cNvSpPr/>
            <p:nvPr/>
          </p:nvSpPr>
          <p:spPr>
            <a:xfrm>
              <a:off x="7073088" y="4337882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BFCC59F1-4A90-EE2F-1A94-23D5698CCC67}"/>
                </a:ext>
              </a:extLst>
            </p:cNvPr>
            <p:cNvSpPr/>
            <p:nvPr/>
          </p:nvSpPr>
          <p:spPr>
            <a:xfrm>
              <a:off x="6579794" y="4337883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7A26021F-9601-8B29-063B-E3AB29EB35F8}"/>
                </a:ext>
              </a:extLst>
            </p:cNvPr>
            <p:cNvCxnSpPr>
              <a:cxnSpLocks/>
              <a:stCxn id="133" idx="7"/>
              <a:endCxn id="137" idx="4"/>
            </p:cNvCxnSpPr>
            <p:nvPr/>
          </p:nvCxnSpPr>
          <p:spPr>
            <a:xfrm flipV="1">
              <a:off x="6297026" y="4584530"/>
              <a:ext cx="406092" cy="10301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9D743FBA-59CA-0A9F-E959-A53430C113E9}"/>
                </a:ext>
              </a:extLst>
            </p:cNvPr>
            <p:cNvCxnSpPr>
              <a:cxnSpLocks/>
              <a:stCxn id="133" idx="7"/>
              <a:endCxn id="136" idx="4"/>
            </p:cNvCxnSpPr>
            <p:nvPr/>
          </p:nvCxnSpPr>
          <p:spPr>
            <a:xfrm flipV="1">
              <a:off x="6297026" y="4584529"/>
              <a:ext cx="899386" cy="10301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D2A8921C-1466-D2DE-7999-1D57BFEB2C9E}"/>
                </a:ext>
              </a:extLst>
            </p:cNvPr>
            <p:cNvCxnSpPr>
              <a:cxnSpLocks/>
              <a:stCxn id="134" idx="1"/>
              <a:endCxn id="137" idx="4"/>
            </p:cNvCxnSpPr>
            <p:nvPr/>
          </p:nvCxnSpPr>
          <p:spPr>
            <a:xfrm flipH="1" flipV="1">
              <a:off x="6703118" y="4584530"/>
              <a:ext cx="406091" cy="10301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CD20B597-C1D8-49AA-5878-8B8290AB4332}"/>
                </a:ext>
              </a:extLst>
            </p:cNvPr>
            <p:cNvCxnSpPr>
              <a:cxnSpLocks/>
              <a:stCxn id="134" idx="0"/>
              <a:endCxn id="136" idx="4"/>
            </p:cNvCxnSpPr>
            <p:nvPr/>
          </p:nvCxnSpPr>
          <p:spPr>
            <a:xfrm flipV="1">
              <a:off x="7196412" y="4584529"/>
              <a:ext cx="0" cy="6689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2CAEA604-DE61-CA03-BC25-625C1CA29F89}"/>
                </a:ext>
              </a:extLst>
            </p:cNvPr>
            <p:cNvCxnSpPr>
              <a:cxnSpLocks/>
              <a:stCxn id="137" idx="4"/>
              <a:endCxn id="135" idx="0"/>
            </p:cNvCxnSpPr>
            <p:nvPr/>
          </p:nvCxnSpPr>
          <p:spPr>
            <a:xfrm>
              <a:off x="6703118" y="4584530"/>
              <a:ext cx="0" cy="6689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6937EE51-E522-3E35-B6E7-F271A56A518A}"/>
                </a:ext>
              </a:extLst>
            </p:cNvPr>
            <p:cNvCxnSpPr>
              <a:cxnSpLocks/>
              <a:stCxn id="135" idx="7"/>
              <a:endCxn id="136" idx="4"/>
            </p:cNvCxnSpPr>
            <p:nvPr/>
          </p:nvCxnSpPr>
          <p:spPr>
            <a:xfrm flipV="1">
              <a:off x="6790320" y="4584529"/>
              <a:ext cx="406092" cy="10301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D7EE10C0-A1AA-0E42-64C3-198DB4D6BE99}"/>
                </a:ext>
              </a:extLst>
            </p:cNvPr>
            <p:cNvSpPr/>
            <p:nvPr/>
          </p:nvSpPr>
          <p:spPr>
            <a:xfrm>
              <a:off x="7566382" y="4651423"/>
              <a:ext cx="246647" cy="246647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C01B0FCE-DAED-DD19-1461-A7A73279EE12}"/>
                </a:ext>
              </a:extLst>
            </p:cNvPr>
            <p:cNvCxnSpPr>
              <a:cxnSpLocks/>
              <a:stCxn id="144" idx="1"/>
              <a:endCxn id="136" idx="4"/>
            </p:cNvCxnSpPr>
            <p:nvPr/>
          </p:nvCxnSpPr>
          <p:spPr>
            <a:xfrm flipH="1" flipV="1">
              <a:off x="7196412" y="4584529"/>
              <a:ext cx="406091" cy="10301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89915E65-14AA-0098-A891-C68E9B5DD76F}"/>
                </a:ext>
              </a:extLst>
            </p:cNvPr>
            <p:cNvCxnSpPr>
              <a:cxnSpLocks/>
              <a:stCxn id="144" idx="1"/>
              <a:endCxn id="137" idx="4"/>
            </p:cNvCxnSpPr>
            <p:nvPr/>
          </p:nvCxnSpPr>
          <p:spPr>
            <a:xfrm flipH="1" flipV="1">
              <a:off x="6703118" y="4584530"/>
              <a:ext cx="899385" cy="10301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47" name="Table 146">
            <a:extLst>
              <a:ext uri="{FF2B5EF4-FFF2-40B4-BE49-F238E27FC236}">
                <a16:creationId xmlns:a16="http://schemas.microsoft.com/office/drawing/2014/main" id="{893375EB-C999-A94B-F114-0175979DAB32}"/>
              </a:ext>
            </a:extLst>
          </p:cNvPr>
          <p:cNvGraphicFramePr>
            <a:graphicFrameLocks noGrp="1"/>
          </p:cNvGraphicFramePr>
          <p:nvPr/>
        </p:nvGraphicFramePr>
        <p:xfrm>
          <a:off x="5233674" y="5903732"/>
          <a:ext cx="739942" cy="304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9971">
                  <a:extLst>
                    <a:ext uri="{9D8B030D-6E8A-4147-A177-3AD203B41FA5}">
                      <a16:colId xmlns:a16="http://schemas.microsoft.com/office/drawing/2014/main" val="3718979855"/>
                    </a:ext>
                  </a:extLst>
                </a:gridCol>
                <a:gridCol w="369971">
                  <a:extLst>
                    <a:ext uri="{9D8B030D-6E8A-4147-A177-3AD203B41FA5}">
                      <a16:colId xmlns:a16="http://schemas.microsoft.com/office/drawing/2014/main" val="234887409"/>
                    </a:ext>
                  </a:extLst>
                </a:gridCol>
              </a:tblGrid>
              <a:tr h="30108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0.1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0.4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955903"/>
                  </a:ext>
                </a:extLst>
              </a:tr>
            </a:tbl>
          </a:graphicData>
        </a:graphic>
      </p:graphicFrame>
      <p:graphicFrame>
        <p:nvGraphicFramePr>
          <p:cNvPr id="149" name="Table 148">
            <a:extLst>
              <a:ext uri="{FF2B5EF4-FFF2-40B4-BE49-F238E27FC236}">
                <a16:creationId xmlns:a16="http://schemas.microsoft.com/office/drawing/2014/main" id="{1EBE71C4-CA21-C767-872B-ECC94B783ACC}"/>
              </a:ext>
            </a:extLst>
          </p:cNvPr>
          <p:cNvGraphicFramePr>
            <a:graphicFrameLocks noGrp="1"/>
          </p:cNvGraphicFramePr>
          <p:nvPr/>
        </p:nvGraphicFramePr>
        <p:xfrm>
          <a:off x="8312652" y="4541815"/>
          <a:ext cx="739942" cy="304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9971">
                  <a:extLst>
                    <a:ext uri="{9D8B030D-6E8A-4147-A177-3AD203B41FA5}">
                      <a16:colId xmlns:a16="http://schemas.microsoft.com/office/drawing/2014/main" val="3718979855"/>
                    </a:ext>
                  </a:extLst>
                </a:gridCol>
                <a:gridCol w="369971">
                  <a:extLst>
                    <a:ext uri="{9D8B030D-6E8A-4147-A177-3AD203B41FA5}">
                      <a16:colId xmlns:a16="http://schemas.microsoft.com/office/drawing/2014/main" val="234887409"/>
                    </a:ext>
                  </a:extLst>
                </a:gridCol>
              </a:tblGrid>
              <a:tr h="30108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0.2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0.8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955903"/>
                  </a:ext>
                </a:extLst>
              </a:tr>
            </a:tbl>
          </a:graphicData>
        </a:graphic>
      </p:graphicFrame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677B00E-CD36-FF2E-C85E-3E37412CDC91}"/>
              </a:ext>
            </a:extLst>
          </p:cNvPr>
          <p:cNvGrpSpPr/>
          <p:nvPr/>
        </p:nvGrpSpPr>
        <p:grpSpPr>
          <a:xfrm>
            <a:off x="7819358" y="5095483"/>
            <a:ext cx="1726529" cy="560190"/>
            <a:chOff x="6086500" y="4337882"/>
            <a:chExt cx="1726529" cy="560190"/>
          </a:xfrm>
        </p:grpSpPr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D63B47E2-6705-622E-52B8-802CB7C41C9C}"/>
                </a:ext>
              </a:extLst>
            </p:cNvPr>
            <p:cNvSpPr/>
            <p:nvPr/>
          </p:nvSpPr>
          <p:spPr>
            <a:xfrm>
              <a:off x="6086500" y="4651425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F01AFC6F-2940-05CC-2E72-9D7CE62268FE}"/>
                </a:ext>
              </a:extLst>
            </p:cNvPr>
            <p:cNvSpPr/>
            <p:nvPr/>
          </p:nvSpPr>
          <p:spPr>
            <a:xfrm>
              <a:off x="7073088" y="4651424"/>
              <a:ext cx="246647" cy="246647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270C81D4-13B5-B76C-0A6A-0FF583451337}"/>
                </a:ext>
              </a:extLst>
            </p:cNvPr>
            <p:cNvSpPr/>
            <p:nvPr/>
          </p:nvSpPr>
          <p:spPr>
            <a:xfrm>
              <a:off x="6579794" y="4651425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9D6CE6C5-9F7C-04FA-7524-DC1F1B10B27C}"/>
                </a:ext>
              </a:extLst>
            </p:cNvPr>
            <p:cNvSpPr/>
            <p:nvPr/>
          </p:nvSpPr>
          <p:spPr>
            <a:xfrm>
              <a:off x="7073088" y="4337882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2A8234E6-7486-327D-0927-73272026395F}"/>
                </a:ext>
              </a:extLst>
            </p:cNvPr>
            <p:cNvSpPr/>
            <p:nvPr/>
          </p:nvSpPr>
          <p:spPr>
            <a:xfrm>
              <a:off x="6579794" y="4337883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4C148F99-3F93-5EBE-6F05-46B4B5BA4D1E}"/>
                </a:ext>
              </a:extLst>
            </p:cNvPr>
            <p:cNvCxnSpPr>
              <a:cxnSpLocks/>
              <a:stCxn id="151" idx="7"/>
              <a:endCxn id="155" idx="4"/>
            </p:cNvCxnSpPr>
            <p:nvPr/>
          </p:nvCxnSpPr>
          <p:spPr>
            <a:xfrm flipV="1">
              <a:off x="6297026" y="4584530"/>
              <a:ext cx="406092" cy="10301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CAA904F8-3659-247D-EA16-FF5628EDC400}"/>
                </a:ext>
              </a:extLst>
            </p:cNvPr>
            <p:cNvCxnSpPr>
              <a:cxnSpLocks/>
              <a:stCxn id="151" idx="7"/>
              <a:endCxn id="154" idx="4"/>
            </p:cNvCxnSpPr>
            <p:nvPr/>
          </p:nvCxnSpPr>
          <p:spPr>
            <a:xfrm flipV="1">
              <a:off x="6297026" y="4584529"/>
              <a:ext cx="899386" cy="10301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AF4929E2-9FBF-04BD-E7CA-2249D2CCC945}"/>
                </a:ext>
              </a:extLst>
            </p:cNvPr>
            <p:cNvCxnSpPr>
              <a:cxnSpLocks/>
              <a:stCxn id="152" idx="1"/>
              <a:endCxn id="155" idx="4"/>
            </p:cNvCxnSpPr>
            <p:nvPr/>
          </p:nvCxnSpPr>
          <p:spPr>
            <a:xfrm flipH="1" flipV="1">
              <a:off x="6703118" y="4584530"/>
              <a:ext cx="406091" cy="10301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FC489713-8B55-99C1-BFF1-CEC335F840F0}"/>
                </a:ext>
              </a:extLst>
            </p:cNvPr>
            <p:cNvCxnSpPr>
              <a:cxnSpLocks/>
              <a:stCxn id="152" idx="0"/>
              <a:endCxn id="154" idx="4"/>
            </p:cNvCxnSpPr>
            <p:nvPr/>
          </p:nvCxnSpPr>
          <p:spPr>
            <a:xfrm flipV="1">
              <a:off x="7196412" y="4584529"/>
              <a:ext cx="0" cy="6689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91714B64-91B8-0CCC-03A3-928A1D84E061}"/>
                </a:ext>
              </a:extLst>
            </p:cNvPr>
            <p:cNvCxnSpPr>
              <a:cxnSpLocks/>
              <a:stCxn id="155" idx="4"/>
              <a:endCxn id="153" idx="0"/>
            </p:cNvCxnSpPr>
            <p:nvPr/>
          </p:nvCxnSpPr>
          <p:spPr>
            <a:xfrm>
              <a:off x="6703118" y="4584530"/>
              <a:ext cx="0" cy="6689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84D80C3E-CCB1-88FE-659C-CB4C127ACC17}"/>
                </a:ext>
              </a:extLst>
            </p:cNvPr>
            <p:cNvCxnSpPr>
              <a:cxnSpLocks/>
              <a:stCxn id="153" idx="7"/>
              <a:endCxn id="154" idx="4"/>
            </p:cNvCxnSpPr>
            <p:nvPr/>
          </p:nvCxnSpPr>
          <p:spPr>
            <a:xfrm flipV="1">
              <a:off x="6790320" y="4584529"/>
              <a:ext cx="406092" cy="10301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5D181CAC-8EDF-08A2-040B-86227D8AB8FF}"/>
                </a:ext>
              </a:extLst>
            </p:cNvPr>
            <p:cNvSpPr/>
            <p:nvPr/>
          </p:nvSpPr>
          <p:spPr>
            <a:xfrm>
              <a:off x="7566382" y="4651423"/>
              <a:ext cx="246647" cy="246647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6FFBCC80-03FF-9725-97AA-9C68EFE3E324}"/>
                </a:ext>
              </a:extLst>
            </p:cNvPr>
            <p:cNvCxnSpPr>
              <a:cxnSpLocks/>
              <a:stCxn id="162" idx="1"/>
              <a:endCxn id="154" idx="4"/>
            </p:cNvCxnSpPr>
            <p:nvPr/>
          </p:nvCxnSpPr>
          <p:spPr>
            <a:xfrm flipH="1" flipV="1">
              <a:off x="7196412" y="4584529"/>
              <a:ext cx="406091" cy="10301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D59D6849-BC22-B875-EB0D-97498ED43F4E}"/>
                </a:ext>
              </a:extLst>
            </p:cNvPr>
            <p:cNvCxnSpPr>
              <a:cxnSpLocks/>
              <a:stCxn id="162" idx="1"/>
              <a:endCxn id="155" idx="4"/>
            </p:cNvCxnSpPr>
            <p:nvPr/>
          </p:nvCxnSpPr>
          <p:spPr>
            <a:xfrm flipH="1" flipV="1">
              <a:off x="6703118" y="4584530"/>
              <a:ext cx="899385" cy="10301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65" name="Table 164">
            <a:extLst>
              <a:ext uri="{FF2B5EF4-FFF2-40B4-BE49-F238E27FC236}">
                <a16:creationId xmlns:a16="http://schemas.microsoft.com/office/drawing/2014/main" id="{AE42908B-52EE-B2A5-94F1-91EEA26B9B6A}"/>
              </a:ext>
            </a:extLst>
          </p:cNvPr>
          <p:cNvGraphicFramePr>
            <a:graphicFrameLocks noGrp="1"/>
          </p:cNvGraphicFramePr>
          <p:nvPr/>
        </p:nvGraphicFramePr>
        <p:xfrm>
          <a:off x="7819357" y="5905969"/>
          <a:ext cx="739942" cy="304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9971">
                  <a:extLst>
                    <a:ext uri="{9D8B030D-6E8A-4147-A177-3AD203B41FA5}">
                      <a16:colId xmlns:a16="http://schemas.microsoft.com/office/drawing/2014/main" val="3718979855"/>
                    </a:ext>
                  </a:extLst>
                </a:gridCol>
                <a:gridCol w="369971">
                  <a:extLst>
                    <a:ext uri="{9D8B030D-6E8A-4147-A177-3AD203B41FA5}">
                      <a16:colId xmlns:a16="http://schemas.microsoft.com/office/drawing/2014/main" val="234887409"/>
                    </a:ext>
                  </a:extLst>
                </a:gridCol>
              </a:tblGrid>
              <a:tr h="30108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0.5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0.7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955903"/>
                  </a:ext>
                </a:extLst>
              </a:tr>
            </a:tbl>
          </a:graphicData>
        </a:graphic>
      </p:graphicFrame>
      <p:graphicFrame>
        <p:nvGraphicFramePr>
          <p:cNvPr id="167" name="Table 166">
            <a:extLst>
              <a:ext uri="{FF2B5EF4-FFF2-40B4-BE49-F238E27FC236}">
                <a16:creationId xmlns:a16="http://schemas.microsoft.com/office/drawing/2014/main" id="{71E3E398-8A8F-0D08-16EA-7B6C5843DD05}"/>
              </a:ext>
            </a:extLst>
          </p:cNvPr>
          <p:cNvGraphicFramePr>
            <a:graphicFrameLocks noGrp="1"/>
          </p:cNvGraphicFramePr>
          <p:nvPr/>
        </p:nvGraphicFramePr>
        <p:xfrm>
          <a:off x="10893443" y="4539576"/>
          <a:ext cx="739942" cy="304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9971">
                  <a:extLst>
                    <a:ext uri="{9D8B030D-6E8A-4147-A177-3AD203B41FA5}">
                      <a16:colId xmlns:a16="http://schemas.microsoft.com/office/drawing/2014/main" val="3718979855"/>
                    </a:ext>
                  </a:extLst>
                </a:gridCol>
                <a:gridCol w="369971">
                  <a:extLst>
                    <a:ext uri="{9D8B030D-6E8A-4147-A177-3AD203B41FA5}">
                      <a16:colId xmlns:a16="http://schemas.microsoft.com/office/drawing/2014/main" val="234887409"/>
                    </a:ext>
                  </a:extLst>
                </a:gridCol>
              </a:tblGrid>
              <a:tr h="30108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0.3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0.4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955903"/>
                  </a:ext>
                </a:extLst>
              </a:tr>
            </a:tbl>
          </a:graphicData>
        </a:graphic>
      </p:graphicFrame>
      <p:grpSp>
        <p:nvGrpSpPr>
          <p:cNvPr id="168" name="Group 167">
            <a:extLst>
              <a:ext uri="{FF2B5EF4-FFF2-40B4-BE49-F238E27FC236}">
                <a16:creationId xmlns:a16="http://schemas.microsoft.com/office/drawing/2014/main" id="{175B0C2B-21B4-F7EF-8AEC-2E2CDF63891E}"/>
              </a:ext>
            </a:extLst>
          </p:cNvPr>
          <p:cNvGrpSpPr/>
          <p:nvPr/>
        </p:nvGrpSpPr>
        <p:grpSpPr>
          <a:xfrm>
            <a:off x="10400149" y="5093244"/>
            <a:ext cx="1726529" cy="560190"/>
            <a:chOff x="6086500" y="4337882"/>
            <a:chExt cx="1726529" cy="560190"/>
          </a:xfrm>
        </p:grpSpPr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60ABE183-9703-2BEA-3DD8-DFE8B452627E}"/>
                </a:ext>
              </a:extLst>
            </p:cNvPr>
            <p:cNvSpPr/>
            <p:nvPr/>
          </p:nvSpPr>
          <p:spPr>
            <a:xfrm>
              <a:off x="6086500" y="4651425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0123AF5C-8D88-7EDC-59A0-41ABA8553133}"/>
                </a:ext>
              </a:extLst>
            </p:cNvPr>
            <p:cNvSpPr/>
            <p:nvPr/>
          </p:nvSpPr>
          <p:spPr>
            <a:xfrm>
              <a:off x="7073088" y="4651424"/>
              <a:ext cx="246647" cy="246647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3AAA4C32-48DB-3670-A993-CD21BD80A233}"/>
                </a:ext>
              </a:extLst>
            </p:cNvPr>
            <p:cNvSpPr/>
            <p:nvPr/>
          </p:nvSpPr>
          <p:spPr>
            <a:xfrm>
              <a:off x="6579794" y="4651425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306B99AA-FF79-6F38-4B2B-C5802C5C3C0D}"/>
                </a:ext>
              </a:extLst>
            </p:cNvPr>
            <p:cNvSpPr/>
            <p:nvPr/>
          </p:nvSpPr>
          <p:spPr>
            <a:xfrm>
              <a:off x="7073088" y="4337882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843A2BDC-05EC-7198-3792-FA4C93A19904}"/>
                </a:ext>
              </a:extLst>
            </p:cNvPr>
            <p:cNvSpPr/>
            <p:nvPr/>
          </p:nvSpPr>
          <p:spPr>
            <a:xfrm>
              <a:off x="6579794" y="4337883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DB3691E4-3F07-13F6-80ED-3C75C7BC6433}"/>
                </a:ext>
              </a:extLst>
            </p:cNvPr>
            <p:cNvCxnSpPr>
              <a:cxnSpLocks/>
              <a:stCxn id="169" idx="7"/>
              <a:endCxn id="173" idx="4"/>
            </p:cNvCxnSpPr>
            <p:nvPr/>
          </p:nvCxnSpPr>
          <p:spPr>
            <a:xfrm flipV="1">
              <a:off x="6297026" y="4584530"/>
              <a:ext cx="406092" cy="10301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A378BD44-078E-DDDF-6F22-58A4DCE23FD1}"/>
                </a:ext>
              </a:extLst>
            </p:cNvPr>
            <p:cNvCxnSpPr>
              <a:cxnSpLocks/>
              <a:stCxn id="169" idx="7"/>
              <a:endCxn id="172" idx="4"/>
            </p:cNvCxnSpPr>
            <p:nvPr/>
          </p:nvCxnSpPr>
          <p:spPr>
            <a:xfrm flipV="1">
              <a:off x="6297026" y="4584529"/>
              <a:ext cx="899386" cy="10301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B4C615F4-0CB1-68D7-BC26-76DD793EAC4C}"/>
                </a:ext>
              </a:extLst>
            </p:cNvPr>
            <p:cNvCxnSpPr>
              <a:cxnSpLocks/>
              <a:stCxn id="170" idx="1"/>
              <a:endCxn id="173" idx="4"/>
            </p:cNvCxnSpPr>
            <p:nvPr/>
          </p:nvCxnSpPr>
          <p:spPr>
            <a:xfrm flipH="1" flipV="1">
              <a:off x="6703118" y="4584530"/>
              <a:ext cx="406091" cy="10301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7B3DD08E-4718-66A3-A83A-1390E3A59974}"/>
                </a:ext>
              </a:extLst>
            </p:cNvPr>
            <p:cNvCxnSpPr>
              <a:cxnSpLocks/>
              <a:stCxn id="170" idx="0"/>
              <a:endCxn id="172" idx="4"/>
            </p:cNvCxnSpPr>
            <p:nvPr/>
          </p:nvCxnSpPr>
          <p:spPr>
            <a:xfrm flipV="1">
              <a:off x="7196412" y="4584529"/>
              <a:ext cx="0" cy="6689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86015D8C-42A2-331C-5C0E-DF0F1480A9EC}"/>
                </a:ext>
              </a:extLst>
            </p:cNvPr>
            <p:cNvCxnSpPr>
              <a:cxnSpLocks/>
              <a:stCxn id="173" idx="4"/>
              <a:endCxn id="171" idx="0"/>
            </p:cNvCxnSpPr>
            <p:nvPr/>
          </p:nvCxnSpPr>
          <p:spPr>
            <a:xfrm>
              <a:off x="6703118" y="4584530"/>
              <a:ext cx="0" cy="6689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A1F5D510-7CDD-1FFF-39DC-D2246F713DAE}"/>
                </a:ext>
              </a:extLst>
            </p:cNvPr>
            <p:cNvCxnSpPr>
              <a:cxnSpLocks/>
              <a:stCxn id="171" idx="7"/>
              <a:endCxn id="172" idx="4"/>
            </p:cNvCxnSpPr>
            <p:nvPr/>
          </p:nvCxnSpPr>
          <p:spPr>
            <a:xfrm flipV="1">
              <a:off x="6790320" y="4584529"/>
              <a:ext cx="406092" cy="10301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17672901-26C7-8D0D-D1A8-EA806553ED7C}"/>
                </a:ext>
              </a:extLst>
            </p:cNvPr>
            <p:cNvSpPr/>
            <p:nvPr/>
          </p:nvSpPr>
          <p:spPr>
            <a:xfrm>
              <a:off x="7566382" y="4651423"/>
              <a:ext cx="246647" cy="246647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4D305277-3DE6-1172-C54E-2A198E1F9707}"/>
                </a:ext>
              </a:extLst>
            </p:cNvPr>
            <p:cNvCxnSpPr>
              <a:cxnSpLocks/>
              <a:stCxn id="180" idx="1"/>
              <a:endCxn id="172" idx="4"/>
            </p:cNvCxnSpPr>
            <p:nvPr/>
          </p:nvCxnSpPr>
          <p:spPr>
            <a:xfrm flipH="1" flipV="1">
              <a:off x="7196412" y="4584529"/>
              <a:ext cx="406091" cy="10301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630E86F8-1703-2567-7C61-D55D4768999F}"/>
                </a:ext>
              </a:extLst>
            </p:cNvPr>
            <p:cNvCxnSpPr>
              <a:cxnSpLocks/>
              <a:stCxn id="180" idx="1"/>
              <a:endCxn id="173" idx="4"/>
            </p:cNvCxnSpPr>
            <p:nvPr/>
          </p:nvCxnSpPr>
          <p:spPr>
            <a:xfrm flipH="1" flipV="1">
              <a:off x="6703118" y="4584530"/>
              <a:ext cx="899385" cy="10301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83" name="Table 182">
            <a:extLst>
              <a:ext uri="{FF2B5EF4-FFF2-40B4-BE49-F238E27FC236}">
                <a16:creationId xmlns:a16="http://schemas.microsoft.com/office/drawing/2014/main" id="{69BBDC8C-3E7F-DC5F-2B17-43453C2B8F75}"/>
              </a:ext>
            </a:extLst>
          </p:cNvPr>
          <p:cNvGraphicFramePr>
            <a:graphicFrameLocks noGrp="1"/>
          </p:cNvGraphicFramePr>
          <p:nvPr/>
        </p:nvGraphicFramePr>
        <p:xfrm>
          <a:off x="10400148" y="5903730"/>
          <a:ext cx="739942" cy="304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9971">
                  <a:extLst>
                    <a:ext uri="{9D8B030D-6E8A-4147-A177-3AD203B41FA5}">
                      <a16:colId xmlns:a16="http://schemas.microsoft.com/office/drawing/2014/main" val="3718979855"/>
                    </a:ext>
                  </a:extLst>
                </a:gridCol>
                <a:gridCol w="369971">
                  <a:extLst>
                    <a:ext uri="{9D8B030D-6E8A-4147-A177-3AD203B41FA5}">
                      <a16:colId xmlns:a16="http://schemas.microsoft.com/office/drawing/2014/main" val="234887409"/>
                    </a:ext>
                  </a:extLst>
                </a:gridCol>
              </a:tblGrid>
              <a:tr h="30108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0.2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0.8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955903"/>
                  </a:ext>
                </a:extLst>
              </a:tr>
            </a:tbl>
          </a:graphicData>
        </a:graphic>
      </p:graphicFrame>
      <p:sp>
        <p:nvSpPr>
          <p:cNvPr id="184" name="Rectangle: Rounded Corners 183">
            <a:extLst>
              <a:ext uri="{FF2B5EF4-FFF2-40B4-BE49-F238E27FC236}">
                <a16:creationId xmlns:a16="http://schemas.microsoft.com/office/drawing/2014/main" id="{AB53E293-98AA-23E9-C7BB-B56CE29A8A03}"/>
              </a:ext>
            </a:extLst>
          </p:cNvPr>
          <p:cNvSpPr/>
          <p:nvPr/>
        </p:nvSpPr>
        <p:spPr>
          <a:xfrm>
            <a:off x="10898336" y="3180669"/>
            <a:ext cx="735049" cy="301087"/>
          </a:xfrm>
          <a:prstGeom prst="roundRect">
            <a:avLst>
              <a:gd name="adj" fmla="val 23429"/>
            </a:avLst>
          </a:prstGeom>
          <a:solidFill>
            <a:schemeClr val="accent6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0" dirty="0">
                <a:latin typeface="+mj-lt"/>
              </a:rPr>
              <a:t>…</a:t>
            </a:r>
            <a:endParaRPr lang="en-US" sz="1100" dirty="0"/>
          </a:p>
        </p:txBody>
      </p: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6A26E5F6-D24F-962A-6C54-56BDF8C8CA33}"/>
              </a:ext>
            </a:extLst>
          </p:cNvPr>
          <p:cNvGrpSpPr/>
          <p:nvPr/>
        </p:nvGrpSpPr>
        <p:grpSpPr>
          <a:xfrm>
            <a:off x="10893443" y="3734361"/>
            <a:ext cx="739941" cy="560189"/>
            <a:chOff x="9711658" y="3214324"/>
            <a:chExt cx="739941" cy="560189"/>
          </a:xfrm>
        </p:grpSpPr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D3D6640C-B85D-BFDD-B3B7-3B2B7D3D5726}"/>
                </a:ext>
              </a:extLst>
            </p:cNvPr>
            <p:cNvSpPr/>
            <p:nvPr/>
          </p:nvSpPr>
          <p:spPr>
            <a:xfrm>
              <a:off x="9711658" y="3527866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2DD6A3B0-97CB-6BB1-2076-8F72F8BE1701}"/>
                </a:ext>
              </a:extLst>
            </p:cNvPr>
            <p:cNvSpPr/>
            <p:nvPr/>
          </p:nvSpPr>
          <p:spPr>
            <a:xfrm>
              <a:off x="10204952" y="3527866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F05E50EE-E1E4-4282-8CD5-244F8B351F27}"/>
                </a:ext>
              </a:extLst>
            </p:cNvPr>
            <p:cNvSpPr/>
            <p:nvPr/>
          </p:nvSpPr>
          <p:spPr>
            <a:xfrm>
              <a:off x="9958305" y="3214324"/>
              <a:ext cx="246647" cy="246647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2572517B-E050-3941-E13D-F615506EFA09}"/>
                </a:ext>
              </a:extLst>
            </p:cNvPr>
            <p:cNvCxnSpPr>
              <a:cxnSpLocks/>
              <a:stCxn id="190" idx="7"/>
              <a:endCxn id="192" idx="4"/>
            </p:cNvCxnSpPr>
            <p:nvPr/>
          </p:nvCxnSpPr>
          <p:spPr>
            <a:xfrm flipV="1">
              <a:off x="9922184" y="3460971"/>
              <a:ext cx="159445" cy="103016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7042F777-9D89-D6F5-777D-DABA446D9EA3}"/>
                </a:ext>
              </a:extLst>
            </p:cNvPr>
            <p:cNvCxnSpPr>
              <a:cxnSpLocks/>
              <a:stCxn id="192" idx="4"/>
              <a:endCxn id="191" idx="1"/>
            </p:cNvCxnSpPr>
            <p:nvPr/>
          </p:nvCxnSpPr>
          <p:spPr>
            <a:xfrm>
              <a:off x="10081629" y="3460971"/>
              <a:ext cx="159444" cy="103016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9" name="Arrow: Right 198">
            <a:extLst>
              <a:ext uri="{FF2B5EF4-FFF2-40B4-BE49-F238E27FC236}">
                <a16:creationId xmlns:a16="http://schemas.microsoft.com/office/drawing/2014/main" id="{2A164F6F-F288-C136-5F45-E21C55BFD80E}"/>
              </a:ext>
            </a:extLst>
          </p:cNvPr>
          <p:cNvSpPr/>
          <p:nvPr/>
        </p:nvSpPr>
        <p:spPr>
          <a:xfrm rot="16200000">
            <a:off x="1355119" y="5648507"/>
            <a:ext cx="103015" cy="24664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Arrow: Right 199">
            <a:extLst>
              <a:ext uri="{FF2B5EF4-FFF2-40B4-BE49-F238E27FC236}">
                <a16:creationId xmlns:a16="http://schemas.microsoft.com/office/drawing/2014/main" id="{81535FBB-FEA9-0CCD-D7CD-916C9AB737C6}"/>
              </a:ext>
            </a:extLst>
          </p:cNvPr>
          <p:cNvSpPr/>
          <p:nvPr/>
        </p:nvSpPr>
        <p:spPr>
          <a:xfrm rot="16200000">
            <a:off x="368531" y="5648507"/>
            <a:ext cx="103015" cy="246648"/>
          </a:xfrm>
          <a:prstGeom prst="rightArrow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Arrow: Right 202">
            <a:extLst>
              <a:ext uri="{FF2B5EF4-FFF2-40B4-BE49-F238E27FC236}">
                <a16:creationId xmlns:a16="http://schemas.microsoft.com/office/drawing/2014/main" id="{C3D7ADCA-F50C-EAA9-F222-B89110FE37B7}"/>
              </a:ext>
            </a:extLst>
          </p:cNvPr>
          <p:cNvSpPr/>
          <p:nvPr/>
        </p:nvSpPr>
        <p:spPr>
          <a:xfrm rot="16200000">
            <a:off x="855909" y="4847773"/>
            <a:ext cx="103015" cy="246648"/>
          </a:xfrm>
          <a:prstGeom prst="rightArrow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Arrow: Right 203">
            <a:extLst>
              <a:ext uri="{FF2B5EF4-FFF2-40B4-BE49-F238E27FC236}">
                <a16:creationId xmlns:a16="http://schemas.microsoft.com/office/drawing/2014/main" id="{72A47995-8BF7-CE1A-C6F8-56FCD008DF96}"/>
              </a:ext>
            </a:extLst>
          </p:cNvPr>
          <p:cNvSpPr/>
          <p:nvPr/>
        </p:nvSpPr>
        <p:spPr>
          <a:xfrm rot="16200000">
            <a:off x="3940804" y="5648507"/>
            <a:ext cx="103015" cy="24664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Arrow: Right 204">
            <a:extLst>
              <a:ext uri="{FF2B5EF4-FFF2-40B4-BE49-F238E27FC236}">
                <a16:creationId xmlns:a16="http://schemas.microsoft.com/office/drawing/2014/main" id="{DBB719BC-7C69-159D-B885-91CB821A0C70}"/>
              </a:ext>
            </a:extLst>
          </p:cNvPr>
          <p:cNvSpPr/>
          <p:nvPr/>
        </p:nvSpPr>
        <p:spPr>
          <a:xfrm rot="16200000">
            <a:off x="2954216" y="5648507"/>
            <a:ext cx="103015" cy="246648"/>
          </a:xfrm>
          <a:prstGeom prst="rightArrow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Arrow: Right 205">
            <a:extLst>
              <a:ext uri="{FF2B5EF4-FFF2-40B4-BE49-F238E27FC236}">
                <a16:creationId xmlns:a16="http://schemas.microsoft.com/office/drawing/2014/main" id="{4E7AC900-E5F5-70EF-F703-9D96714A0366}"/>
              </a:ext>
            </a:extLst>
          </p:cNvPr>
          <p:cNvSpPr/>
          <p:nvPr/>
        </p:nvSpPr>
        <p:spPr>
          <a:xfrm rot="16200000">
            <a:off x="3441594" y="4847773"/>
            <a:ext cx="103015" cy="246648"/>
          </a:xfrm>
          <a:prstGeom prst="rightArrow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Arrow: Right 206">
            <a:extLst>
              <a:ext uri="{FF2B5EF4-FFF2-40B4-BE49-F238E27FC236}">
                <a16:creationId xmlns:a16="http://schemas.microsoft.com/office/drawing/2014/main" id="{1DC30F4A-E4AB-E230-97A1-FA3E7396AEDA}"/>
              </a:ext>
            </a:extLst>
          </p:cNvPr>
          <p:cNvSpPr/>
          <p:nvPr/>
        </p:nvSpPr>
        <p:spPr>
          <a:xfrm rot="16200000">
            <a:off x="6533838" y="5648506"/>
            <a:ext cx="103015" cy="24664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Arrow: Right 207">
            <a:extLst>
              <a:ext uri="{FF2B5EF4-FFF2-40B4-BE49-F238E27FC236}">
                <a16:creationId xmlns:a16="http://schemas.microsoft.com/office/drawing/2014/main" id="{23275E21-EE81-617B-4113-C41867CB52B0}"/>
              </a:ext>
            </a:extLst>
          </p:cNvPr>
          <p:cNvSpPr/>
          <p:nvPr/>
        </p:nvSpPr>
        <p:spPr>
          <a:xfrm rot="16200000">
            <a:off x="5547250" y="5648506"/>
            <a:ext cx="103015" cy="246648"/>
          </a:xfrm>
          <a:prstGeom prst="rightArrow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Arrow: Right 208">
            <a:extLst>
              <a:ext uri="{FF2B5EF4-FFF2-40B4-BE49-F238E27FC236}">
                <a16:creationId xmlns:a16="http://schemas.microsoft.com/office/drawing/2014/main" id="{D805B388-FFF1-9F71-4BDC-817E5F99A3A4}"/>
              </a:ext>
            </a:extLst>
          </p:cNvPr>
          <p:cNvSpPr/>
          <p:nvPr/>
        </p:nvSpPr>
        <p:spPr>
          <a:xfrm rot="16200000">
            <a:off x="6034628" y="4847772"/>
            <a:ext cx="103015" cy="246648"/>
          </a:xfrm>
          <a:prstGeom prst="rightArrow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Arrow: Right 209">
            <a:extLst>
              <a:ext uri="{FF2B5EF4-FFF2-40B4-BE49-F238E27FC236}">
                <a16:creationId xmlns:a16="http://schemas.microsoft.com/office/drawing/2014/main" id="{565C0764-B26B-E148-6AC0-ED3A7D6FEAED}"/>
              </a:ext>
            </a:extLst>
          </p:cNvPr>
          <p:cNvSpPr/>
          <p:nvPr/>
        </p:nvSpPr>
        <p:spPr>
          <a:xfrm rot="16200000">
            <a:off x="9121992" y="5648506"/>
            <a:ext cx="103015" cy="24664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Arrow: Right 210">
            <a:extLst>
              <a:ext uri="{FF2B5EF4-FFF2-40B4-BE49-F238E27FC236}">
                <a16:creationId xmlns:a16="http://schemas.microsoft.com/office/drawing/2014/main" id="{641219C1-49FF-537D-2D23-597025B88B4B}"/>
              </a:ext>
            </a:extLst>
          </p:cNvPr>
          <p:cNvSpPr/>
          <p:nvPr/>
        </p:nvSpPr>
        <p:spPr>
          <a:xfrm rot="16200000">
            <a:off x="8135404" y="5648506"/>
            <a:ext cx="103015" cy="246648"/>
          </a:xfrm>
          <a:prstGeom prst="rightArrow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Arrow: Right 211">
            <a:extLst>
              <a:ext uri="{FF2B5EF4-FFF2-40B4-BE49-F238E27FC236}">
                <a16:creationId xmlns:a16="http://schemas.microsoft.com/office/drawing/2014/main" id="{BDCBE870-A92B-C866-9B04-9B44EF94B901}"/>
              </a:ext>
            </a:extLst>
          </p:cNvPr>
          <p:cNvSpPr/>
          <p:nvPr/>
        </p:nvSpPr>
        <p:spPr>
          <a:xfrm rot="16200000">
            <a:off x="8622782" y="4847772"/>
            <a:ext cx="103015" cy="246648"/>
          </a:xfrm>
          <a:prstGeom prst="rightArrow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Arrow: Right 212">
            <a:extLst>
              <a:ext uri="{FF2B5EF4-FFF2-40B4-BE49-F238E27FC236}">
                <a16:creationId xmlns:a16="http://schemas.microsoft.com/office/drawing/2014/main" id="{3339582D-AD80-C973-FAB7-27C661B6A98D}"/>
              </a:ext>
            </a:extLst>
          </p:cNvPr>
          <p:cNvSpPr/>
          <p:nvPr/>
        </p:nvSpPr>
        <p:spPr>
          <a:xfrm rot="16200000">
            <a:off x="11701434" y="5648505"/>
            <a:ext cx="103015" cy="24664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Arrow: Right 213">
            <a:extLst>
              <a:ext uri="{FF2B5EF4-FFF2-40B4-BE49-F238E27FC236}">
                <a16:creationId xmlns:a16="http://schemas.microsoft.com/office/drawing/2014/main" id="{517C6E1D-2B3A-A90B-5C2B-863BE6C878DB}"/>
              </a:ext>
            </a:extLst>
          </p:cNvPr>
          <p:cNvSpPr/>
          <p:nvPr/>
        </p:nvSpPr>
        <p:spPr>
          <a:xfrm rot="16200000">
            <a:off x="10714846" y="5648505"/>
            <a:ext cx="103015" cy="246648"/>
          </a:xfrm>
          <a:prstGeom prst="rightArrow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Arrow: Right 214">
            <a:extLst>
              <a:ext uri="{FF2B5EF4-FFF2-40B4-BE49-F238E27FC236}">
                <a16:creationId xmlns:a16="http://schemas.microsoft.com/office/drawing/2014/main" id="{0725B292-D5CC-5FCD-B017-F3AB483073EF}"/>
              </a:ext>
            </a:extLst>
          </p:cNvPr>
          <p:cNvSpPr/>
          <p:nvPr/>
        </p:nvSpPr>
        <p:spPr>
          <a:xfrm rot="16200000">
            <a:off x="11202224" y="4847771"/>
            <a:ext cx="103015" cy="246648"/>
          </a:xfrm>
          <a:prstGeom prst="rightArrow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Arrow: Right 215">
            <a:extLst>
              <a:ext uri="{FF2B5EF4-FFF2-40B4-BE49-F238E27FC236}">
                <a16:creationId xmlns:a16="http://schemas.microsoft.com/office/drawing/2014/main" id="{18E446D3-F5CC-2847-46BB-08D42F652F9E}"/>
              </a:ext>
            </a:extLst>
          </p:cNvPr>
          <p:cNvSpPr/>
          <p:nvPr/>
        </p:nvSpPr>
        <p:spPr>
          <a:xfrm rot="16200000">
            <a:off x="11216799" y="4291546"/>
            <a:ext cx="103015" cy="246648"/>
          </a:xfrm>
          <a:prstGeom prst="rightArrow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Arrow: Right 216">
            <a:extLst>
              <a:ext uri="{FF2B5EF4-FFF2-40B4-BE49-F238E27FC236}">
                <a16:creationId xmlns:a16="http://schemas.microsoft.com/office/drawing/2014/main" id="{29BF1B4B-ACD5-887C-E444-B06F90F3B339}"/>
              </a:ext>
            </a:extLst>
          </p:cNvPr>
          <p:cNvSpPr/>
          <p:nvPr/>
        </p:nvSpPr>
        <p:spPr>
          <a:xfrm rot="16200000">
            <a:off x="11219255" y="3491887"/>
            <a:ext cx="103015" cy="246648"/>
          </a:xfrm>
          <a:prstGeom prst="rightArrow">
            <a:avLst/>
          </a:prstGeom>
          <a:solidFill>
            <a:srgbClr val="5482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219" name="Connector: Elbow 218">
            <a:extLst>
              <a:ext uri="{FF2B5EF4-FFF2-40B4-BE49-F238E27FC236}">
                <a16:creationId xmlns:a16="http://schemas.microsoft.com/office/drawing/2014/main" id="{6EB360E7-74DA-FCF2-DC66-E2CB4C4149E5}"/>
              </a:ext>
            </a:extLst>
          </p:cNvPr>
          <p:cNvCxnSpPr>
            <a:cxnSpLocks/>
            <a:stCxn id="60" idx="3"/>
            <a:endCxn id="129" idx="1"/>
          </p:cNvCxnSpPr>
          <p:nvPr/>
        </p:nvCxnSpPr>
        <p:spPr>
          <a:xfrm>
            <a:off x="1283301" y="4691976"/>
            <a:ext cx="1357339" cy="1364155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Connector: Elbow 220">
            <a:extLst>
              <a:ext uri="{FF2B5EF4-FFF2-40B4-BE49-F238E27FC236}">
                <a16:creationId xmlns:a16="http://schemas.microsoft.com/office/drawing/2014/main" id="{14E68373-68BB-78DB-50F0-7AA6C674DB5E}"/>
              </a:ext>
            </a:extLst>
          </p:cNvPr>
          <p:cNvCxnSpPr>
            <a:cxnSpLocks/>
            <a:stCxn id="113" idx="3"/>
            <a:endCxn id="147" idx="1"/>
          </p:cNvCxnSpPr>
          <p:nvPr/>
        </p:nvCxnSpPr>
        <p:spPr>
          <a:xfrm>
            <a:off x="3873877" y="4691977"/>
            <a:ext cx="1359797" cy="1364155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Connector: Elbow 223">
            <a:extLst>
              <a:ext uri="{FF2B5EF4-FFF2-40B4-BE49-F238E27FC236}">
                <a16:creationId xmlns:a16="http://schemas.microsoft.com/office/drawing/2014/main" id="{385C3752-1666-7DEC-90A5-50E286B1804D}"/>
              </a:ext>
            </a:extLst>
          </p:cNvPr>
          <p:cNvCxnSpPr>
            <a:cxnSpLocks/>
            <a:stCxn id="131" idx="3"/>
            <a:endCxn id="165" idx="1"/>
          </p:cNvCxnSpPr>
          <p:nvPr/>
        </p:nvCxnSpPr>
        <p:spPr>
          <a:xfrm>
            <a:off x="6466911" y="4691978"/>
            <a:ext cx="1352446" cy="13663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Connector: Elbow 226">
            <a:extLst>
              <a:ext uri="{FF2B5EF4-FFF2-40B4-BE49-F238E27FC236}">
                <a16:creationId xmlns:a16="http://schemas.microsoft.com/office/drawing/2014/main" id="{0F61B5C0-5B97-DD8D-4248-4081AF48D4BD}"/>
              </a:ext>
            </a:extLst>
          </p:cNvPr>
          <p:cNvCxnSpPr>
            <a:cxnSpLocks/>
            <a:stCxn id="149" idx="3"/>
            <a:endCxn id="183" idx="1"/>
          </p:cNvCxnSpPr>
          <p:nvPr/>
        </p:nvCxnSpPr>
        <p:spPr>
          <a:xfrm>
            <a:off x="9052594" y="4694215"/>
            <a:ext cx="1347554" cy="1361915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0" name="Table 229">
            <a:extLst>
              <a:ext uri="{FF2B5EF4-FFF2-40B4-BE49-F238E27FC236}">
                <a16:creationId xmlns:a16="http://schemas.microsoft.com/office/drawing/2014/main" id="{007B5ADA-3D90-C03E-60DA-175F9D2FB3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481743"/>
              </p:ext>
            </p:extLst>
          </p:nvPr>
        </p:nvGraphicFramePr>
        <p:xfrm>
          <a:off x="7880684" y="581225"/>
          <a:ext cx="4245992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1498">
                  <a:extLst>
                    <a:ext uri="{9D8B030D-6E8A-4147-A177-3AD203B41FA5}">
                      <a16:colId xmlns:a16="http://schemas.microsoft.com/office/drawing/2014/main" val="3416368042"/>
                    </a:ext>
                  </a:extLst>
                </a:gridCol>
                <a:gridCol w="1061498">
                  <a:extLst>
                    <a:ext uri="{9D8B030D-6E8A-4147-A177-3AD203B41FA5}">
                      <a16:colId xmlns:a16="http://schemas.microsoft.com/office/drawing/2014/main" val="2475589083"/>
                    </a:ext>
                  </a:extLst>
                </a:gridCol>
                <a:gridCol w="1061498">
                  <a:extLst>
                    <a:ext uri="{9D8B030D-6E8A-4147-A177-3AD203B41FA5}">
                      <a16:colId xmlns:a16="http://schemas.microsoft.com/office/drawing/2014/main" val="2789628571"/>
                    </a:ext>
                  </a:extLst>
                </a:gridCol>
                <a:gridCol w="1061498">
                  <a:extLst>
                    <a:ext uri="{9D8B030D-6E8A-4147-A177-3AD203B41FA5}">
                      <a16:colId xmlns:a16="http://schemas.microsoft.com/office/drawing/2014/main" val="369376666"/>
                    </a:ext>
                  </a:extLst>
                </a:gridCol>
              </a:tblGrid>
              <a:tr h="25008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Open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Close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Next Day Close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0654155"/>
                  </a:ext>
                </a:extLst>
              </a:tr>
              <a:tr h="250080">
                <a:tc>
                  <a:txBody>
                    <a:bodyPr/>
                    <a:lstStyle/>
                    <a:p>
                      <a:r>
                        <a:rPr lang="en-US" sz="1100" dirty="0"/>
                        <a:t>7/1/2024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135.1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137.3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/>
                        <a:t>138.7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984863"/>
                  </a:ext>
                </a:extLst>
              </a:tr>
              <a:tr h="250080">
                <a:tc>
                  <a:txBody>
                    <a:bodyPr/>
                    <a:lstStyle/>
                    <a:p>
                      <a:r>
                        <a:rPr lang="en-US" sz="1100" dirty="0"/>
                        <a:t>7/2/2024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136.5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138.7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/>
                        <a:t>138.7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025384"/>
                  </a:ext>
                </a:extLst>
              </a:tr>
              <a:tr h="250080">
                <a:tc>
                  <a:txBody>
                    <a:bodyPr/>
                    <a:lstStyle/>
                    <a:p>
                      <a:r>
                        <a:rPr lang="en-US" sz="1100" dirty="0"/>
                        <a:t>7/3/2024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140.5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138.7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/>
                        <a:t>141.2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60967"/>
                  </a:ext>
                </a:extLst>
              </a:tr>
              <a:tr h="250080">
                <a:tc>
                  <a:txBody>
                    <a:bodyPr/>
                    <a:lstStyle/>
                    <a:p>
                      <a:r>
                        <a:rPr lang="en-US" sz="1100" dirty="0"/>
                        <a:t>7/5/2024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140.7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141.2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/>
                        <a:t>139.4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719890"/>
                  </a:ext>
                </a:extLst>
              </a:tr>
              <a:tr h="250080">
                <a:tc>
                  <a:txBody>
                    <a:bodyPr/>
                    <a:lstStyle/>
                    <a:p>
                      <a:r>
                        <a:rPr lang="en-US" sz="1100" dirty="0"/>
                        <a:t>7/8/2024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141.6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139.4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/>
                        <a:t>?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2748221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84A223-50E7-52F8-173C-91D29A63A2A0}"/>
              </a:ext>
            </a:extLst>
          </p:cNvPr>
          <p:cNvGraphicFramePr>
            <a:graphicFrameLocks noGrp="1"/>
          </p:cNvGraphicFramePr>
          <p:nvPr/>
        </p:nvGraphicFramePr>
        <p:xfrm>
          <a:off x="1037216" y="5904609"/>
          <a:ext cx="735048" cy="303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7524">
                  <a:extLst>
                    <a:ext uri="{9D8B030D-6E8A-4147-A177-3AD203B41FA5}">
                      <a16:colId xmlns:a16="http://schemas.microsoft.com/office/drawing/2014/main" val="152715371"/>
                    </a:ext>
                  </a:extLst>
                </a:gridCol>
                <a:gridCol w="367524">
                  <a:extLst>
                    <a:ext uri="{9D8B030D-6E8A-4147-A177-3AD203B41FA5}">
                      <a16:colId xmlns:a16="http://schemas.microsoft.com/office/drawing/2014/main" val="2269476865"/>
                    </a:ext>
                  </a:extLst>
                </a:gridCol>
              </a:tblGrid>
              <a:tr h="30392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135.1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137.3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05823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E0F14EB-6F51-275E-51C7-27BAB50B45DE}"/>
              </a:ext>
            </a:extLst>
          </p:cNvPr>
          <p:cNvGraphicFramePr>
            <a:graphicFrameLocks noGrp="1"/>
          </p:cNvGraphicFramePr>
          <p:nvPr/>
        </p:nvGraphicFramePr>
        <p:xfrm>
          <a:off x="3627229" y="5899587"/>
          <a:ext cx="735048" cy="303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7524">
                  <a:extLst>
                    <a:ext uri="{9D8B030D-6E8A-4147-A177-3AD203B41FA5}">
                      <a16:colId xmlns:a16="http://schemas.microsoft.com/office/drawing/2014/main" val="152715371"/>
                    </a:ext>
                  </a:extLst>
                </a:gridCol>
                <a:gridCol w="367524">
                  <a:extLst>
                    <a:ext uri="{9D8B030D-6E8A-4147-A177-3AD203B41FA5}">
                      <a16:colId xmlns:a16="http://schemas.microsoft.com/office/drawing/2014/main" val="2269476865"/>
                    </a:ext>
                  </a:extLst>
                </a:gridCol>
              </a:tblGrid>
              <a:tr h="30392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136.5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138.7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05823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67C6835-A373-7151-9796-1EC1D0134DEB}"/>
              </a:ext>
            </a:extLst>
          </p:cNvPr>
          <p:cNvGraphicFramePr>
            <a:graphicFrameLocks noGrp="1"/>
          </p:cNvGraphicFramePr>
          <p:nvPr/>
        </p:nvGraphicFramePr>
        <p:xfrm>
          <a:off x="6220263" y="5900272"/>
          <a:ext cx="735048" cy="303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7524">
                  <a:extLst>
                    <a:ext uri="{9D8B030D-6E8A-4147-A177-3AD203B41FA5}">
                      <a16:colId xmlns:a16="http://schemas.microsoft.com/office/drawing/2014/main" val="152715371"/>
                    </a:ext>
                  </a:extLst>
                </a:gridCol>
                <a:gridCol w="367524">
                  <a:extLst>
                    <a:ext uri="{9D8B030D-6E8A-4147-A177-3AD203B41FA5}">
                      <a16:colId xmlns:a16="http://schemas.microsoft.com/office/drawing/2014/main" val="2269476865"/>
                    </a:ext>
                  </a:extLst>
                </a:gridCol>
              </a:tblGrid>
              <a:tr h="30392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140.5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138.7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058235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072ADC0-EDEE-2A73-AF6F-C7C4939896B9}"/>
              </a:ext>
            </a:extLst>
          </p:cNvPr>
          <p:cNvGraphicFramePr>
            <a:graphicFrameLocks noGrp="1"/>
          </p:cNvGraphicFramePr>
          <p:nvPr/>
        </p:nvGraphicFramePr>
        <p:xfrm>
          <a:off x="8810839" y="5902820"/>
          <a:ext cx="735048" cy="303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7524">
                  <a:extLst>
                    <a:ext uri="{9D8B030D-6E8A-4147-A177-3AD203B41FA5}">
                      <a16:colId xmlns:a16="http://schemas.microsoft.com/office/drawing/2014/main" val="152715371"/>
                    </a:ext>
                  </a:extLst>
                </a:gridCol>
                <a:gridCol w="367524">
                  <a:extLst>
                    <a:ext uri="{9D8B030D-6E8A-4147-A177-3AD203B41FA5}">
                      <a16:colId xmlns:a16="http://schemas.microsoft.com/office/drawing/2014/main" val="2269476865"/>
                    </a:ext>
                  </a:extLst>
                </a:gridCol>
              </a:tblGrid>
              <a:tr h="30392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140.7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141.2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058235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AEF0F7F-AADD-F33D-35C3-D0FF04E6F74B}"/>
              </a:ext>
            </a:extLst>
          </p:cNvPr>
          <p:cNvGraphicFramePr>
            <a:graphicFrameLocks noGrp="1"/>
          </p:cNvGraphicFramePr>
          <p:nvPr/>
        </p:nvGraphicFramePr>
        <p:xfrm>
          <a:off x="11394086" y="5904612"/>
          <a:ext cx="735048" cy="303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7524">
                  <a:extLst>
                    <a:ext uri="{9D8B030D-6E8A-4147-A177-3AD203B41FA5}">
                      <a16:colId xmlns:a16="http://schemas.microsoft.com/office/drawing/2014/main" val="152715371"/>
                    </a:ext>
                  </a:extLst>
                </a:gridCol>
                <a:gridCol w="367524">
                  <a:extLst>
                    <a:ext uri="{9D8B030D-6E8A-4147-A177-3AD203B41FA5}">
                      <a16:colId xmlns:a16="http://schemas.microsoft.com/office/drawing/2014/main" val="2269476865"/>
                    </a:ext>
                  </a:extLst>
                </a:gridCol>
              </a:tblGrid>
              <a:tr h="30392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141.6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139.4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058235"/>
                  </a:ext>
                </a:extLst>
              </a:tr>
            </a:tbl>
          </a:graphicData>
        </a:graphic>
      </p:graphicFrame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71EA0E-A5E2-A340-2F84-23ACA7F61492}"/>
              </a:ext>
            </a:extLst>
          </p:cNvPr>
          <p:cNvSpPr/>
          <p:nvPr/>
        </p:nvSpPr>
        <p:spPr>
          <a:xfrm>
            <a:off x="548256" y="3181887"/>
            <a:ext cx="735049" cy="301087"/>
          </a:xfrm>
          <a:prstGeom prst="roundRect">
            <a:avLst>
              <a:gd name="adj" fmla="val 23429"/>
            </a:avLst>
          </a:prstGeom>
          <a:solidFill>
            <a:schemeClr val="accent6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0" dirty="0">
                <a:latin typeface="+mj-lt"/>
              </a:rPr>
              <a:t>138.7</a:t>
            </a:r>
            <a:endParaRPr lang="en-US" sz="110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8EDC1C6-DAEB-A392-9CB1-C808637989FC}"/>
              </a:ext>
            </a:extLst>
          </p:cNvPr>
          <p:cNvGrpSpPr/>
          <p:nvPr/>
        </p:nvGrpSpPr>
        <p:grpSpPr>
          <a:xfrm>
            <a:off x="543363" y="3735579"/>
            <a:ext cx="739941" cy="560189"/>
            <a:chOff x="9711658" y="3214324"/>
            <a:chExt cx="739941" cy="560189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FB7A8E2-538A-009B-FCBC-41F0F7B28FD5}"/>
                </a:ext>
              </a:extLst>
            </p:cNvPr>
            <p:cNvSpPr/>
            <p:nvPr/>
          </p:nvSpPr>
          <p:spPr>
            <a:xfrm>
              <a:off x="9711658" y="3527866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1458A86-BE11-066B-5BAF-D6B22377492A}"/>
                </a:ext>
              </a:extLst>
            </p:cNvPr>
            <p:cNvSpPr/>
            <p:nvPr/>
          </p:nvSpPr>
          <p:spPr>
            <a:xfrm>
              <a:off x="10204952" y="3527866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345E20D-2031-5B6F-5802-FB49B7334C71}"/>
                </a:ext>
              </a:extLst>
            </p:cNvPr>
            <p:cNvSpPr/>
            <p:nvPr/>
          </p:nvSpPr>
          <p:spPr>
            <a:xfrm>
              <a:off x="9958305" y="3214324"/>
              <a:ext cx="246647" cy="246647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6C29D91-79FD-8DD3-95C5-B23EDE12E323}"/>
                </a:ext>
              </a:extLst>
            </p:cNvPr>
            <p:cNvCxnSpPr>
              <a:cxnSpLocks/>
              <a:stCxn id="29" idx="7"/>
              <a:endCxn id="31" idx="4"/>
            </p:cNvCxnSpPr>
            <p:nvPr/>
          </p:nvCxnSpPr>
          <p:spPr>
            <a:xfrm flipV="1">
              <a:off x="9922184" y="3460971"/>
              <a:ext cx="159445" cy="103016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5E71B48-77F9-247F-0923-CBD19B7EA300}"/>
                </a:ext>
              </a:extLst>
            </p:cNvPr>
            <p:cNvCxnSpPr>
              <a:cxnSpLocks/>
              <a:stCxn id="31" idx="4"/>
              <a:endCxn id="30" idx="1"/>
            </p:cNvCxnSpPr>
            <p:nvPr/>
          </p:nvCxnSpPr>
          <p:spPr>
            <a:xfrm>
              <a:off x="10081629" y="3460971"/>
              <a:ext cx="159444" cy="103016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2B2BF274-33BA-75A5-3DB6-181828B81451}"/>
              </a:ext>
            </a:extLst>
          </p:cNvPr>
          <p:cNvSpPr/>
          <p:nvPr/>
        </p:nvSpPr>
        <p:spPr>
          <a:xfrm rot="16200000">
            <a:off x="866719" y="4292764"/>
            <a:ext cx="103015" cy="246648"/>
          </a:xfrm>
          <a:prstGeom prst="rightArrow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16A5BAA8-D6D6-7D44-B59F-377AE2A6BEF3}"/>
              </a:ext>
            </a:extLst>
          </p:cNvPr>
          <p:cNvSpPr/>
          <p:nvPr/>
        </p:nvSpPr>
        <p:spPr>
          <a:xfrm rot="16200000">
            <a:off x="869175" y="3493105"/>
            <a:ext cx="103015" cy="246648"/>
          </a:xfrm>
          <a:prstGeom prst="rightArrow">
            <a:avLst/>
          </a:prstGeom>
          <a:solidFill>
            <a:srgbClr val="5482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19FE358C-0D93-0DCC-5FE3-BEC35E5C7EEF}"/>
              </a:ext>
            </a:extLst>
          </p:cNvPr>
          <p:cNvSpPr/>
          <p:nvPr/>
        </p:nvSpPr>
        <p:spPr>
          <a:xfrm>
            <a:off x="3133939" y="3180669"/>
            <a:ext cx="735049" cy="301087"/>
          </a:xfrm>
          <a:prstGeom prst="roundRect">
            <a:avLst>
              <a:gd name="adj" fmla="val 23429"/>
            </a:avLst>
          </a:prstGeom>
          <a:solidFill>
            <a:schemeClr val="accent6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0" dirty="0">
                <a:latin typeface="+mj-lt"/>
              </a:rPr>
              <a:t>138.7</a:t>
            </a:r>
            <a:endParaRPr lang="en-US" sz="1100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5476EF5-294A-5236-6552-7ACC315B4E33}"/>
              </a:ext>
            </a:extLst>
          </p:cNvPr>
          <p:cNvGrpSpPr/>
          <p:nvPr/>
        </p:nvGrpSpPr>
        <p:grpSpPr>
          <a:xfrm>
            <a:off x="3129046" y="3734361"/>
            <a:ext cx="739941" cy="560189"/>
            <a:chOff x="9711658" y="3214324"/>
            <a:chExt cx="739941" cy="560189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32F7407-6DCB-38B9-3C3A-C8E2154AF301}"/>
                </a:ext>
              </a:extLst>
            </p:cNvPr>
            <p:cNvSpPr/>
            <p:nvPr/>
          </p:nvSpPr>
          <p:spPr>
            <a:xfrm>
              <a:off x="9711658" y="3527866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EDE47D3-83C1-62E2-7B0B-93D8ED7E3E0D}"/>
                </a:ext>
              </a:extLst>
            </p:cNvPr>
            <p:cNvSpPr/>
            <p:nvPr/>
          </p:nvSpPr>
          <p:spPr>
            <a:xfrm>
              <a:off x="10204952" y="3527866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B725884-E4E9-2545-5CB9-F328291A1E7A}"/>
                </a:ext>
              </a:extLst>
            </p:cNvPr>
            <p:cNvSpPr/>
            <p:nvPr/>
          </p:nvSpPr>
          <p:spPr>
            <a:xfrm>
              <a:off x="9958305" y="3214324"/>
              <a:ext cx="246647" cy="246647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45CF64E-EAC1-AB04-A3A3-7EB1AE0E41E9}"/>
                </a:ext>
              </a:extLst>
            </p:cNvPr>
            <p:cNvCxnSpPr>
              <a:cxnSpLocks/>
              <a:stCxn id="38" idx="7"/>
              <a:endCxn id="40" idx="4"/>
            </p:cNvCxnSpPr>
            <p:nvPr/>
          </p:nvCxnSpPr>
          <p:spPr>
            <a:xfrm flipV="1">
              <a:off x="9922184" y="3460971"/>
              <a:ext cx="159445" cy="103016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3B50DE3B-7F23-D3B8-FE14-D4F80F08CEE1}"/>
                </a:ext>
              </a:extLst>
            </p:cNvPr>
            <p:cNvCxnSpPr>
              <a:cxnSpLocks/>
              <a:stCxn id="40" idx="4"/>
              <a:endCxn id="39" idx="1"/>
            </p:cNvCxnSpPr>
            <p:nvPr/>
          </p:nvCxnSpPr>
          <p:spPr>
            <a:xfrm>
              <a:off x="10081629" y="3460971"/>
              <a:ext cx="159444" cy="103016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2C6959D5-0BF5-6EFF-7C17-93C3555BEB68}"/>
              </a:ext>
            </a:extLst>
          </p:cNvPr>
          <p:cNvSpPr/>
          <p:nvPr/>
        </p:nvSpPr>
        <p:spPr>
          <a:xfrm rot="16200000">
            <a:off x="3452402" y="4291546"/>
            <a:ext cx="103015" cy="246648"/>
          </a:xfrm>
          <a:prstGeom prst="rightArrow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5DAFADC6-0D6B-8929-8E40-44E3AC3A0CDC}"/>
              </a:ext>
            </a:extLst>
          </p:cNvPr>
          <p:cNvSpPr/>
          <p:nvPr/>
        </p:nvSpPr>
        <p:spPr>
          <a:xfrm rot="16200000">
            <a:off x="3454858" y="3491887"/>
            <a:ext cx="103015" cy="246648"/>
          </a:xfrm>
          <a:prstGeom prst="rightArrow">
            <a:avLst/>
          </a:prstGeom>
          <a:solidFill>
            <a:srgbClr val="5482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D76351AF-1A59-DC40-210A-53665158911A}"/>
              </a:ext>
            </a:extLst>
          </p:cNvPr>
          <p:cNvSpPr/>
          <p:nvPr/>
        </p:nvSpPr>
        <p:spPr>
          <a:xfrm>
            <a:off x="5733800" y="3177186"/>
            <a:ext cx="735049" cy="301087"/>
          </a:xfrm>
          <a:prstGeom prst="roundRect">
            <a:avLst>
              <a:gd name="adj" fmla="val 23429"/>
            </a:avLst>
          </a:prstGeom>
          <a:solidFill>
            <a:schemeClr val="accent6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0" dirty="0">
                <a:latin typeface="+mj-lt"/>
              </a:rPr>
              <a:t>141.2</a:t>
            </a:r>
            <a:endParaRPr lang="en-US" sz="1100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1CED862-8161-F6F1-F32D-63072F4EE4CD}"/>
              </a:ext>
            </a:extLst>
          </p:cNvPr>
          <p:cNvGrpSpPr/>
          <p:nvPr/>
        </p:nvGrpSpPr>
        <p:grpSpPr>
          <a:xfrm>
            <a:off x="5728907" y="3730878"/>
            <a:ext cx="739941" cy="560189"/>
            <a:chOff x="9711658" y="3214324"/>
            <a:chExt cx="739941" cy="560189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E1341648-6179-EE2A-614D-99C303C24FFD}"/>
                </a:ext>
              </a:extLst>
            </p:cNvPr>
            <p:cNvSpPr/>
            <p:nvPr/>
          </p:nvSpPr>
          <p:spPr>
            <a:xfrm>
              <a:off x="9711658" y="3527866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EC18080E-EEF1-06FC-FCE2-05571061D96F}"/>
                </a:ext>
              </a:extLst>
            </p:cNvPr>
            <p:cNvSpPr/>
            <p:nvPr/>
          </p:nvSpPr>
          <p:spPr>
            <a:xfrm>
              <a:off x="10204952" y="3527866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D4DABF2-DDE6-2AA9-CC1E-942C2C50042D}"/>
                </a:ext>
              </a:extLst>
            </p:cNvPr>
            <p:cNvSpPr/>
            <p:nvPr/>
          </p:nvSpPr>
          <p:spPr>
            <a:xfrm>
              <a:off x="9958305" y="3214324"/>
              <a:ext cx="246647" cy="246647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452FD11-C221-3F25-6C19-6ED2B3DFD245}"/>
                </a:ext>
              </a:extLst>
            </p:cNvPr>
            <p:cNvCxnSpPr>
              <a:cxnSpLocks/>
              <a:stCxn id="47" idx="7"/>
              <a:endCxn id="49" idx="4"/>
            </p:cNvCxnSpPr>
            <p:nvPr/>
          </p:nvCxnSpPr>
          <p:spPr>
            <a:xfrm flipV="1">
              <a:off x="9922184" y="3460971"/>
              <a:ext cx="159445" cy="103016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95B27A0-B7D3-B16D-D594-AEE9C107D36A}"/>
                </a:ext>
              </a:extLst>
            </p:cNvPr>
            <p:cNvCxnSpPr>
              <a:cxnSpLocks/>
              <a:stCxn id="49" idx="4"/>
              <a:endCxn id="48" idx="1"/>
            </p:cNvCxnSpPr>
            <p:nvPr/>
          </p:nvCxnSpPr>
          <p:spPr>
            <a:xfrm>
              <a:off x="10081629" y="3460971"/>
              <a:ext cx="159444" cy="103016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EB892A8A-BA16-2AA0-0A50-05D2FDCB15A6}"/>
              </a:ext>
            </a:extLst>
          </p:cNvPr>
          <p:cNvSpPr/>
          <p:nvPr/>
        </p:nvSpPr>
        <p:spPr>
          <a:xfrm rot="16200000">
            <a:off x="6052263" y="4288063"/>
            <a:ext cx="103015" cy="246648"/>
          </a:xfrm>
          <a:prstGeom prst="rightArrow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B8215253-FC8A-2172-F12B-773A8EC28643}"/>
              </a:ext>
            </a:extLst>
          </p:cNvPr>
          <p:cNvSpPr/>
          <p:nvPr/>
        </p:nvSpPr>
        <p:spPr>
          <a:xfrm rot="16200000">
            <a:off x="6054719" y="3488404"/>
            <a:ext cx="103015" cy="246648"/>
          </a:xfrm>
          <a:prstGeom prst="rightArrow">
            <a:avLst/>
          </a:prstGeom>
          <a:solidFill>
            <a:srgbClr val="5482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350334BD-2C3E-C3C7-4E39-1252B27B733C}"/>
              </a:ext>
            </a:extLst>
          </p:cNvPr>
          <p:cNvSpPr/>
          <p:nvPr/>
        </p:nvSpPr>
        <p:spPr>
          <a:xfrm>
            <a:off x="8292708" y="3178040"/>
            <a:ext cx="735049" cy="301087"/>
          </a:xfrm>
          <a:prstGeom prst="roundRect">
            <a:avLst>
              <a:gd name="adj" fmla="val 23429"/>
            </a:avLst>
          </a:prstGeom>
          <a:solidFill>
            <a:schemeClr val="accent6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0" dirty="0">
                <a:latin typeface="+mj-lt"/>
              </a:rPr>
              <a:t>139.4</a:t>
            </a:r>
            <a:endParaRPr lang="en-US" sz="1100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D8FDE1A-22EC-D69A-D74A-241F32E10206}"/>
              </a:ext>
            </a:extLst>
          </p:cNvPr>
          <p:cNvGrpSpPr/>
          <p:nvPr/>
        </p:nvGrpSpPr>
        <p:grpSpPr>
          <a:xfrm>
            <a:off x="8287815" y="3731732"/>
            <a:ext cx="739941" cy="560189"/>
            <a:chOff x="9711658" y="3214324"/>
            <a:chExt cx="739941" cy="560189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1155BD1-7028-DC7A-DA28-97AD1C93B6A2}"/>
                </a:ext>
              </a:extLst>
            </p:cNvPr>
            <p:cNvSpPr/>
            <p:nvPr/>
          </p:nvSpPr>
          <p:spPr>
            <a:xfrm>
              <a:off x="9711658" y="3527866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A5A55CE-E5D0-C7E7-0F9B-3DB31F7D48F4}"/>
                </a:ext>
              </a:extLst>
            </p:cNvPr>
            <p:cNvSpPr/>
            <p:nvPr/>
          </p:nvSpPr>
          <p:spPr>
            <a:xfrm>
              <a:off x="10204952" y="3527866"/>
              <a:ext cx="246647" cy="246647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562D84B-D2FC-923D-EB58-C3AC068695E5}"/>
                </a:ext>
              </a:extLst>
            </p:cNvPr>
            <p:cNvSpPr/>
            <p:nvPr/>
          </p:nvSpPr>
          <p:spPr>
            <a:xfrm>
              <a:off x="9958305" y="3214324"/>
              <a:ext cx="246647" cy="246647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CF168131-D13D-80DD-919F-294B735CB792}"/>
                </a:ext>
              </a:extLst>
            </p:cNvPr>
            <p:cNvCxnSpPr>
              <a:cxnSpLocks/>
              <a:stCxn id="56" idx="7"/>
              <a:endCxn id="58" idx="4"/>
            </p:cNvCxnSpPr>
            <p:nvPr/>
          </p:nvCxnSpPr>
          <p:spPr>
            <a:xfrm flipV="1">
              <a:off x="9922184" y="3460971"/>
              <a:ext cx="159445" cy="103016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548DBFE-2475-B4E7-3799-01ADB3943700}"/>
                </a:ext>
              </a:extLst>
            </p:cNvPr>
            <p:cNvCxnSpPr>
              <a:cxnSpLocks/>
              <a:stCxn id="58" idx="4"/>
              <a:endCxn id="57" idx="1"/>
            </p:cNvCxnSpPr>
            <p:nvPr/>
          </p:nvCxnSpPr>
          <p:spPr>
            <a:xfrm>
              <a:off x="10081629" y="3460971"/>
              <a:ext cx="159444" cy="103016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Arrow: Right 72">
            <a:extLst>
              <a:ext uri="{FF2B5EF4-FFF2-40B4-BE49-F238E27FC236}">
                <a16:creationId xmlns:a16="http://schemas.microsoft.com/office/drawing/2014/main" id="{924D91A0-E847-4F0C-AC38-A6194A78628D}"/>
              </a:ext>
            </a:extLst>
          </p:cNvPr>
          <p:cNvSpPr/>
          <p:nvPr/>
        </p:nvSpPr>
        <p:spPr>
          <a:xfrm rot="16200000">
            <a:off x="8611171" y="4288917"/>
            <a:ext cx="103015" cy="246648"/>
          </a:xfrm>
          <a:prstGeom prst="rightArrow">
            <a:avLst/>
          </a:pr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Arrow: Right 73">
            <a:extLst>
              <a:ext uri="{FF2B5EF4-FFF2-40B4-BE49-F238E27FC236}">
                <a16:creationId xmlns:a16="http://schemas.microsoft.com/office/drawing/2014/main" id="{DE9D0B2A-AACA-B813-AF21-3F241D1C5252}"/>
              </a:ext>
            </a:extLst>
          </p:cNvPr>
          <p:cNvSpPr/>
          <p:nvPr/>
        </p:nvSpPr>
        <p:spPr>
          <a:xfrm rot="16200000">
            <a:off x="8613627" y="3489258"/>
            <a:ext cx="103015" cy="246648"/>
          </a:xfrm>
          <a:prstGeom prst="rightArrow">
            <a:avLst/>
          </a:prstGeom>
          <a:solidFill>
            <a:srgbClr val="5482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607268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498A2-A498-4891-BED9-366F5F630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- Forecasting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67844-09FD-47C8-B739-A49290125FF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6" y="908093"/>
            <a:ext cx="4552951" cy="5221539"/>
          </a:xfrm>
        </p:spPr>
        <p:txBody>
          <a:bodyPr/>
          <a:lstStyle/>
          <a:p>
            <a:r>
              <a:rPr lang="en-US" sz="2800" dirty="0"/>
              <a:t>Similar to regression, predict a target that has numeric types</a:t>
            </a:r>
          </a:p>
          <a:p>
            <a:r>
              <a:rPr lang="en-US" dirty="0"/>
              <a:t>However, usually involving a time dimension in the data – future values are predicted based on current and historical data</a:t>
            </a:r>
          </a:p>
          <a:p>
            <a:r>
              <a:rPr lang="en-US" dirty="0"/>
              <a:t>Examples: </a:t>
            </a:r>
          </a:p>
          <a:p>
            <a:pPr lvl="1"/>
            <a:r>
              <a:rPr lang="en-US" dirty="0"/>
              <a:t>Predict future stock prices</a:t>
            </a:r>
          </a:p>
          <a:p>
            <a:pPr lvl="1"/>
            <a:r>
              <a:rPr lang="en-US" dirty="0"/>
              <a:t>Predict future product sales</a:t>
            </a:r>
          </a:p>
          <a:p>
            <a:r>
              <a:rPr lang="en-US" dirty="0"/>
              <a:t>Like regression, this is a supervised learning task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ED63E02-534F-479F-BAAD-1C1ACDBD68EB}"/>
              </a:ext>
            </a:extLst>
          </p:cNvPr>
          <p:cNvGraphicFramePr>
            <a:graphicFrameLocks/>
          </p:cNvGraphicFramePr>
          <p:nvPr/>
        </p:nvGraphicFramePr>
        <p:xfrm>
          <a:off x="6905624" y="556522"/>
          <a:ext cx="45529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4FBA5E1-6A5D-4A76-AB22-B88977EE64CE}"/>
              </a:ext>
            </a:extLst>
          </p:cNvPr>
          <p:cNvCxnSpPr>
            <a:cxnSpLocks/>
          </p:cNvCxnSpPr>
          <p:nvPr/>
        </p:nvCxnSpPr>
        <p:spPr>
          <a:xfrm>
            <a:off x="10871901" y="832419"/>
            <a:ext cx="0" cy="1846142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3FF4AA17-2D53-47F7-9446-FFD6AD866FE2}"/>
              </a:ext>
            </a:extLst>
          </p:cNvPr>
          <p:cNvGraphicFramePr>
            <a:graphicFrameLocks noGrp="1"/>
          </p:cNvGraphicFramePr>
          <p:nvPr/>
        </p:nvGraphicFramePr>
        <p:xfrm>
          <a:off x="5406195" y="3738230"/>
          <a:ext cx="4998850" cy="191580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99770">
                  <a:extLst>
                    <a:ext uri="{9D8B030D-6E8A-4147-A177-3AD203B41FA5}">
                      <a16:colId xmlns:a16="http://schemas.microsoft.com/office/drawing/2014/main" val="3038520021"/>
                    </a:ext>
                  </a:extLst>
                </a:gridCol>
                <a:gridCol w="999770">
                  <a:extLst>
                    <a:ext uri="{9D8B030D-6E8A-4147-A177-3AD203B41FA5}">
                      <a16:colId xmlns:a16="http://schemas.microsoft.com/office/drawing/2014/main" val="4071887601"/>
                    </a:ext>
                  </a:extLst>
                </a:gridCol>
                <a:gridCol w="999770">
                  <a:extLst>
                    <a:ext uri="{9D8B030D-6E8A-4147-A177-3AD203B41FA5}">
                      <a16:colId xmlns:a16="http://schemas.microsoft.com/office/drawing/2014/main" val="231863993"/>
                    </a:ext>
                  </a:extLst>
                </a:gridCol>
                <a:gridCol w="999770">
                  <a:extLst>
                    <a:ext uri="{9D8B030D-6E8A-4147-A177-3AD203B41FA5}">
                      <a16:colId xmlns:a16="http://schemas.microsoft.com/office/drawing/2014/main" val="3207002300"/>
                    </a:ext>
                  </a:extLst>
                </a:gridCol>
                <a:gridCol w="999770">
                  <a:extLst>
                    <a:ext uri="{9D8B030D-6E8A-4147-A177-3AD203B41FA5}">
                      <a16:colId xmlns:a16="http://schemas.microsoft.com/office/drawing/2014/main" val="2415679210"/>
                    </a:ext>
                  </a:extLst>
                </a:gridCol>
              </a:tblGrid>
              <a:tr h="2736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Date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0" marR="7030" marT="70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Open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0" marR="7030" marT="70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High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0" marR="7030" marT="70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Low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0" marR="7030" marT="70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Close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0" marR="7030" marT="7030" marB="0" anchor="ctr"/>
                </a:tc>
                <a:extLst>
                  <a:ext uri="{0D108BD9-81ED-4DB2-BD59-A6C34878D82A}">
                    <a16:rowId xmlns:a16="http://schemas.microsoft.com/office/drawing/2014/main" val="2609230565"/>
                  </a:ext>
                </a:extLst>
              </a:tr>
              <a:tr h="27368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1/4/2022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334.83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326.12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329.01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05722423"/>
                  </a:ext>
                </a:extLst>
              </a:tr>
              <a:tr h="27368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1/5/2022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325.86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326.07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315.98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316.38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29834630"/>
                  </a:ext>
                </a:extLst>
              </a:tr>
              <a:tr h="27368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1/6/2022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318.7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311.49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313.88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49881455"/>
                  </a:ext>
                </a:extLst>
              </a:tr>
              <a:tr h="27368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1/7/2022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316.5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310.09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314.04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41088570"/>
                  </a:ext>
                </a:extLst>
              </a:tr>
              <a:tr h="27368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1/10/2022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309.49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314.72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304.69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314.27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20169070"/>
                  </a:ext>
                </a:extLst>
              </a:tr>
              <a:tr h="27368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1/11/2022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313.38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316.61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309.89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314.98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97867635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6019928-51F3-4FC4-8CBA-CA26C273A365}"/>
              </a:ext>
            </a:extLst>
          </p:cNvPr>
          <p:cNvGraphicFramePr>
            <a:graphicFrameLocks noGrp="1"/>
          </p:cNvGraphicFramePr>
          <p:nvPr/>
        </p:nvGraphicFramePr>
        <p:xfrm>
          <a:off x="11078181" y="3728749"/>
          <a:ext cx="999770" cy="191580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9770">
                  <a:extLst>
                    <a:ext uri="{9D8B030D-6E8A-4147-A177-3AD203B41FA5}">
                      <a16:colId xmlns:a16="http://schemas.microsoft.com/office/drawing/2014/main" val="1441278130"/>
                    </a:ext>
                  </a:extLst>
                </a:gridCol>
              </a:tblGrid>
              <a:tr h="2736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NextClose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0" marR="7030" marT="7030" marB="0" anchor="ctr"/>
                </a:tc>
                <a:extLst>
                  <a:ext uri="{0D108BD9-81ED-4DB2-BD59-A6C34878D82A}">
                    <a16:rowId xmlns:a16="http://schemas.microsoft.com/office/drawing/2014/main" val="684285565"/>
                  </a:ext>
                </a:extLst>
              </a:tr>
              <a:tr h="27368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316.38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8412088"/>
                  </a:ext>
                </a:extLst>
              </a:tr>
              <a:tr h="27368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313.88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5551603"/>
                  </a:ext>
                </a:extLst>
              </a:tr>
              <a:tr h="27368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314.04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97655550"/>
                  </a:ext>
                </a:extLst>
              </a:tr>
              <a:tr h="27368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314.27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20953050"/>
                  </a:ext>
                </a:extLst>
              </a:tr>
              <a:tr h="27368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314.98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29786951"/>
                  </a:ext>
                </a:extLst>
              </a:tr>
              <a:tr h="27368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???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0" marR="7030" marT="7030" marB="0" anchor="b"/>
                </a:tc>
                <a:extLst>
                  <a:ext uri="{0D108BD9-81ED-4DB2-BD59-A6C34878D82A}">
                    <a16:rowId xmlns:a16="http://schemas.microsoft.com/office/drawing/2014/main" val="4287252481"/>
                  </a:ext>
                </a:extLst>
              </a:tr>
            </a:tbl>
          </a:graphicData>
        </a:graphic>
      </p:graphicFrame>
      <p:sp>
        <p:nvSpPr>
          <p:cNvPr id="12" name="Arrow: Right 11">
            <a:extLst>
              <a:ext uri="{FF2B5EF4-FFF2-40B4-BE49-F238E27FC236}">
                <a16:creationId xmlns:a16="http://schemas.microsoft.com/office/drawing/2014/main" id="{4D599CE1-9E71-44B2-B009-A1B4587684F3}"/>
              </a:ext>
            </a:extLst>
          </p:cNvPr>
          <p:cNvSpPr/>
          <p:nvPr/>
        </p:nvSpPr>
        <p:spPr>
          <a:xfrm>
            <a:off x="10659632" y="4485664"/>
            <a:ext cx="163961" cy="42094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48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62B6F-2D03-4831-BC46-37B5415B4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SPY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2AAB6-E8D0-47C6-8056-2444FF05BB0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818453"/>
            <a:ext cx="5606219" cy="5221539"/>
          </a:xfrm>
        </p:spPr>
        <p:txBody>
          <a:bodyPr/>
          <a:lstStyle/>
          <a:p>
            <a:r>
              <a:rPr lang="en-US" dirty="0"/>
              <a:t>We will be using SPY ETF data to demonstrate models in this module</a:t>
            </a:r>
          </a:p>
          <a:p>
            <a:pPr lvl="1"/>
            <a:r>
              <a:rPr lang="en-US" dirty="0"/>
              <a:t>The complete data is from 1993 which is quite long, so we only use data from 2018 - 2023</a:t>
            </a:r>
          </a:p>
          <a:p>
            <a:r>
              <a:rPr lang="en-US" dirty="0"/>
              <a:t>The data has 1509 rows</a:t>
            </a:r>
          </a:p>
          <a:p>
            <a:r>
              <a:rPr lang="en-US" dirty="0"/>
              <a:t>Columns are Date, Open, High, Low, Close, Adj Close, Volume</a:t>
            </a:r>
          </a:p>
          <a:p>
            <a:r>
              <a:rPr lang="en-US" dirty="0"/>
              <a:t>As you can see, it is not apparent where the target is</a:t>
            </a:r>
          </a:p>
          <a:p>
            <a:r>
              <a:rPr lang="en-US" dirty="0"/>
              <a:t>We will need to transform this data to the features – target format before being able to model with it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16DCCE-4F0B-B8DC-2C1F-165A1F229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1637" y="1426802"/>
            <a:ext cx="5199268" cy="319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097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AD6C9-1239-431E-9265-412789DD3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Predicting Next Day Temperature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6365482-BC47-4E6F-8E3C-8571724215E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7150" y="908093"/>
            <a:ext cx="4091533" cy="5221539"/>
          </a:xfrm>
        </p:spPr>
        <p:txBody>
          <a:bodyPr/>
          <a:lstStyle/>
          <a:p>
            <a:r>
              <a:rPr lang="en-US" sz="1800" dirty="0"/>
              <a:t>As can be seen, this data seems to only have feature</a:t>
            </a:r>
          </a:p>
          <a:p>
            <a:pPr lvl="1"/>
            <a:r>
              <a:rPr lang="en-US" sz="1600" dirty="0"/>
              <a:t>It does not make sense to predict any column from the rest, since they are for the same day</a:t>
            </a:r>
          </a:p>
          <a:p>
            <a:pPr lvl="1"/>
            <a:r>
              <a:rPr lang="en-US" sz="1600" dirty="0"/>
              <a:t>We care more about the future prices</a:t>
            </a:r>
            <a:endParaRPr lang="en-US" sz="1800" dirty="0"/>
          </a:p>
          <a:p>
            <a:pPr lvl="1"/>
            <a:r>
              <a:rPr lang="en-US" sz="1600" dirty="0"/>
              <a:t>Date is a timestamp and cannot be used in models directly. </a:t>
            </a:r>
          </a:p>
          <a:p>
            <a:pPr lvl="2"/>
            <a:r>
              <a:rPr lang="en-US" sz="1400" dirty="0"/>
              <a:t>It can be transformed to features such as week, month, quarter, season, holiday, etc. if needed. However, we will not do that in this example</a:t>
            </a:r>
          </a:p>
          <a:p>
            <a:r>
              <a:rPr lang="en-US" sz="1800" dirty="0"/>
              <a:t>We want the data to be in the following format</a:t>
            </a:r>
          </a:p>
          <a:p>
            <a:pPr lvl="1"/>
            <a:r>
              <a:rPr lang="en-US" sz="1600" dirty="0"/>
              <a:t>Features are data until the current day. Days before that are acceptable</a:t>
            </a:r>
          </a:p>
          <a:p>
            <a:pPr lvl="1"/>
            <a:r>
              <a:rPr lang="en-US" sz="1600" dirty="0"/>
              <a:t>Target is any of the next day price. I will use Close</a:t>
            </a:r>
          </a:p>
          <a:p>
            <a:r>
              <a:rPr lang="en-US" sz="2000" dirty="0"/>
              <a:t>How many days in history to include is called a </a:t>
            </a:r>
            <a:r>
              <a:rPr lang="en-US" sz="2000" b="1" dirty="0"/>
              <a:t>window</a:t>
            </a:r>
            <a:r>
              <a:rPr lang="en-US" sz="2000" dirty="0"/>
              <a:t> or </a:t>
            </a:r>
            <a:r>
              <a:rPr lang="en-US" sz="2000" b="1" dirty="0"/>
              <a:t>lag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DB7607-93F0-48B2-8543-AA05649854F8}"/>
              </a:ext>
            </a:extLst>
          </p:cNvPr>
          <p:cNvSpPr txBox="1"/>
          <p:nvPr/>
        </p:nvSpPr>
        <p:spPr>
          <a:xfrm>
            <a:off x="6771672" y="4072804"/>
            <a:ext cx="1003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Features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6B02C3-2FE4-4C8B-A33D-2044389D4FC2}"/>
              </a:ext>
            </a:extLst>
          </p:cNvPr>
          <p:cNvSpPr txBox="1"/>
          <p:nvPr/>
        </p:nvSpPr>
        <p:spPr>
          <a:xfrm>
            <a:off x="11142914" y="4072804"/>
            <a:ext cx="774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Target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E9D9C8B0-7C0B-4CD7-BA01-EFC02E384DEF}"/>
              </a:ext>
            </a:extLst>
          </p:cNvPr>
          <p:cNvSpPr/>
          <p:nvPr/>
        </p:nvSpPr>
        <p:spPr>
          <a:xfrm>
            <a:off x="10431851" y="2906197"/>
            <a:ext cx="300790" cy="3273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CA3076-1DBE-A499-219E-29B50CC007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548" b="79981"/>
          <a:stretch/>
        </p:blipFill>
        <p:spPr>
          <a:xfrm>
            <a:off x="4495801" y="2316461"/>
            <a:ext cx="1905000" cy="14398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76E0F5B-4E28-6FBD-2B3E-F02ADF365D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382" t="26817" r="18930" b="53163"/>
          <a:stretch/>
        </p:blipFill>
        <p:spPr>
          <a:xfrm>
            <a:off x="6453808" y="2316460"/>
            <a:ext cx="1905000" cy="14398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F78800-AAAB-63C8-5620-960973048F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083" r="18548" b="26897"/>
          <a:stretch/>
        </p:blipFill>
        <p:spPr>
          <a:xfrm>
            <a:off x="8414822" y="2268836"/>
            <a:ext cx="1905000" cy="14398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689EC6-5908-4627-1357-8BB3CC6621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0952" r="44836" b="-972"/>
          <a:stretch/>
        </p:blipFill>
        <p:spPr>
          <a:xfrm>
            <a:off x="10844670" y="2335511"/>
            <a:ext cx="1290180" cy="143987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AACA28A-FD06-17BA-F3A5-C174129DAF1C}"/>
              </a:ext>
            </a:extLst>
          </p:cNvPr>
          <p:cNvSpPr/>
          <p:nvPr/>
        </p:nvSpPr>
        <p:spPr>
          <a:xfrm>
            <a:off x="4438650" y="2476500"/>
            <a:ext cx="7696200" cy="32735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0795E6-54EF-75F6-4D77-AE652E758D7B}"/>
              </a:ext>
            </a:extLst>
          </p:cNvPr>
          <p:cNvSpPr txBox="1"/>
          <p:nvPr/>
        </p:nvSpPr>
        <p:spPr>
          <a:xfrm>
            <a:off x="8207538" y="1079676"/>
            <a:ext cx="3072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One row of the processed data</a:t>
            </a:r>
          </a:p>
        </p:txBody>
      </p: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id="{3801704A-1C57-3C0D-E4B0-368E84C7D4CD}"/>
              </a:ext>
            </a:extLst>
          </p:cNvPr>
          <p:cNvCxnSpPr>
            <a:cxnSpLocks/>
            <a:stCxn id="10" idx="0"/>
            <a:endCxn id="11" idx="2"/>
          </p:cNvCxnSpPr>
          <p:nvPr/>
        </p:nvCxnSpPr>
        <p:spPr>
          <a:xfrm rot="5400000" flipH="1" flipV="1">
            <a:off x="8501605" y="1234153"/>
            <a:ext cx="1027492" cy="1457203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31FD238-AD4B-1493-0C42-8F7947A6BE83}"/>
                  </a:ext>
                </a:extLst>
              </p:cNvPr>
              <p:cNvSpPr txBox="1"/>
              <p:nvPr/>
            </p:nvSpPr>
            <p:spPr>
              <a:xfrm>
                <a:off x="10823757" y="3731707"/>
                <a:ext cx="14030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Next day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+1)</m:t>
                    </m:r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31FD238-AD4B-1493-0C42-8F7947A6BE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3757" y="3731707"/>
                <a:ext cx="1403013" cy="307777"/>
              </a:xfrm>
              <a:prstGeom prst="rect">
                <a:avLst/>
              </a:prstGeom>
              <a:blipFill>
                <a:blip r:embed="rId3"/>
                <a:stretch>
                  <a:fillRect l="-870" t="-3922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C3E8E84-A709-3D5E-7453-E7D450CC28FA}"/>
                  </a:ext>
                </a:extLst>
              </p:cNvPr>
              <p:cNvSpPr txBox="1"/>
              <p:nvPr/>
            </p:nvSpPr>
            <p:spPr>
              <a:xfrm>
                <a:off x="8734681" y="3736868"/>
                <a:ext cx="126528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Current day (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400" dirty="0"/>
                  <a:t>)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C3E8E84-A709-3D5E-7453-E7D450CC28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4681" y="3736868"/>
                <a:ext cx="1265283" cy="307777"/>
              </a:xfrm>
              <a:prstGeom prst="rect">
                <a:avLst/>
              </a:prstGeom>
              <a:blipFill>
                <a:blip r:embed="rId4"/>
                <a:stretch>
                  <a:fillRect l="-1449" t="-4000" r="-966" b="-2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F242583-74C5-BD4C-74BE-8A0A8BA54F9C}"/>
                  </a:ext>
                </a:extLst>
              </p:cNvPr>
              <p:cNvSpPr txBox="1"/>
              <p:nvPr/>
            </p:nvSpPr>
            <p:spPr>
              <a:xfrm>
                <a:off x="6582717" y="3730170"/>
                <a:ext cx="164718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Previous day (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1400" dirty="0"/>
                  <a:t>)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F242583-74C5-BD4C-74BE-8A0A8BA54F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2717" y="3730170"/>
                <a:ext cx="1647182" cy="307777"/>
              </a:xfrm>
              <a:prstGeom prst="rect">
                <a:avLst/>
              </a:prstGeom>
              <a:blipFill>
                <a:blip r:embed="rId5"/>
                <a:stretch>
                  <a:fillRect l="-741" t="-4000" r="-741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D700324-0D2B-3FEB-368D-89DE7441A409}"/>
                  </a:ext>
                </a:extLst>
              </p:cNvPr>
              <p:cNvSpPr txBox="1"/>
              <p:nvPr/>
            </p:nvSpPr>
            <p:spPr>
              <a:xfrm>
                <a:off x="4524556" y="3736867"/>
                <a:ext cx="18474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Previous 2 days (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US" sz="1400" dirty="0"/>
                  <a:t>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D700324-0D2B-3FEB-368D-89DE7441A4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4556" y="3736867"/>
                <a:ext cx="1847493" cy="307777"/>
              </a:xfrm>
              <a:prstGeom prst="rect">
                <a:avLst/>
              </a:prstGeom>
              <a:blipFill>
                <a:blip r:embed="rId6"/>
                <a:stretch>
                  <a:fillRect l="-660" t="-4000" r="-330" b="-2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6056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78544-855A-465F-B3F1-9A3A023F9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E3958-63F4-4B2A-9E90-04420F097A8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10734675" cy="5221539"/>
          </a:xfrm>
        </p:spPr>
        <p:txBody>
          <a:bodyPr/>
          <a:lstStyle/>
          <a:p>
            <a:r>
              <a:rPr lang="en-US" dirty="0"/>
              <a:t>After transformation, the data can be modeled like normal regression data</a:t>
            </a:r>
          </a:p>
          <a:p>
            <a:r>
              <a:rPr lang="en-US" dirty="0"/>
              <a:t>However, we usually split train/test by time, not randomly. For example </a:t>
            </a:r>
          </a:p>
          <a:p>
            <a:pPr lvl="1"/>
            <a:r>
              <a:rPr lang="en-US" dirty="0"/>
              <a:t>Data from 2018 to 2022 is used for training and validation</a:t>
            </a:r>
          </a:p>
          <a:p>
            <a:pPr lvl="1"/>
            <a:r>
              <a:rPr lang="en-US" dirty="0"/>
              <a:t>Data in 2023 is for testing</a:t>
            </a:r>
          </a:p>
        </p:txBody>
      </p:sp>
    </p:spTree>
    <p:extLst>
      <p:ext uri="{BB962C8B-B14F-4D97-AF65-F5344CB8AC3E}">
        <p14:creationId xmlns:p14="http://schemas.microsoft.com/office/powerpoint/2010/main" val="4027662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295BD-E922-4270-AE81-FC5917DBF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Window Size and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614ED-E04E-4A37-8F88-C43B3BDB86C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In general, larger window sizes mean going further into history from each current time point, and are potentially better</a:t>
            </a:r>
          </a:p>
          <a:p>
            <a:pPr lvl="1"/>
            <a:r>
              <a:rPr lang="en-US" dirty="0"/>
              <a:t>Depending on the nature of the data, this is not always true</a:t>
            </a:r>
          </a:p>
          <a:p>
            <a:pPr lvl="1"/>
            <a:r>
              <a:rPr lang="en-US" dirty="0"/>
              <a:t>The improvement can also be just marginal compared to the increase in model complexity which makes it not worth to use longer windows</a:t>
            </a:r>
          </a:p>
        </p:txBody>
      </p:sp>
    </p:spTree>
    <p:extLst>
      <p:ext uri="{BB962C8B-B14F-4D97-AF65-F5344CB8AC3E}">
        <p14:creationId xmlns:p14="http://schemas.microsoft.com/office/powerpoint/2010/main" val="1384491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8A851D-1F7E-FC54-CD67-9963EA6DE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Recurrent Neural Networks for Sequential Data</a:t>
            </a:r>
          </a:p>
        </p:txBody>
      </p:sp>
    </p:spTree>
    <p:extLst>
      <p:ext uri="{BB962C8B-B14F-4D97-AF65-F5344CB8AC3E}">
        <p14:creationId xmlns:p14="http://schemas.microsoft.com/office/powerpoint/2010/main" val="2535433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61895D-DA91-5222-23CE-5A1BF0CD2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Data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1BE08A-8F85-F756-5874-676EB02B962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737513"/>
            <a:ext cx="10355263" cy="2378665"/>
          </a:xfrm>
        </p:spPr>
        <p:txBody>
          <a:bodyPr/>
          <a:lstStyle/>
          <a:p>
            <a:r>
              <a:rPr lang="en-US" sz="2000" dirty="0"/>
              <a:t>As discussed in module 6, texts are considered sequential data</a:t>
            </a:r>
          </a:p>
          <a:p>
            <a:r>
              <a:rPr lang="en-US" sz="2000" dirty="0"/>
              <a:t>However, there are different types of sequential data besides texts</a:t>
            </a:r>
          </a:p>
          <a:p>
            <a:r>
              <a:rPr lang="en-US" sz="2000" dirty="0"/>
              <a:t>In general, any data that has an ordered structure can be consider sequential</a:t>
            </a:r>
          </a:p>
          <a:p>
            <a:pPr lvl="1"/>
            <a:r>
              <a:rPr lang="en-US" sz="1800" dirty="0"/>
              <a:t>Ordered structure means that shuffling instances in the data leads to a different data set in the sense that a model will learn differently</a:t>
            </a:r>
          </a:p>
          <a:p>
            <a:pPr lvl="1"/>
            <a:r>
              <a:rPr lang="en-US" sz="1800" dirty="0"/>
              <a:t>We usually call each state in the sequence a “step”. Note that in the below examples, the step column does not belong to the data. It is just for indexing the instances in the data.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ECBD827B-BA53-62D5-F4A8-27CEFAACFCF2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03161" y="3315569"/>
              <a:ext cx="1249782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4891">
                      <a:extLst>
                        <a:ext uri="{9D8B030D-6E8A-4147-A177-3AD203B41FA5}">
                          <a16:colId xmlns:a16="http://schemas.microsoft.com/office/drawing/2014/main" val="2419121015"/>
                        </a:ext>
                      </a:extLst>
                    </a:gridCol>
                    <a:gridCol w="624891">
                      <a:extLst>
                        <a:ext uri="{9D8B030D-6E8A-4147-A177-3AD203B41FA5}">
                          <a16:colId xmlns:a16="http://schemas.microsoft.com/office/drawing/2014/main" val="41510300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𝒔𝒕𝒖𝒅𝒚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𝒔𝒄𝒐𝒓𝒆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283527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85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50272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742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89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5853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11650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7679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ECBD827B-BA53-62D5-F4A8-27CEFAACFCF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53698662"/>
                  </p:ext>
                </p:extLst>
              </p:nvPr>
            </p:nvGraphicFramePr>
            <p:xfrm>
              <a:off x="603161" y="3315569"/>
              <a:ext cx="1249782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4891">
                      <a:extLst>
                        <a:ext uri="{9D8B030D-6E8A-4147-A177-3AD203B41FA5}">
                          <a16:colId xmlns:a16="http://schemas.microsoft.com/office/drawing/2014/main" val="2419121015"/>
                        </a:ext>
                      </a:extLst>
                    </a:gridCol>
                    <a:gridCol w="624891">
                      <a:extLst>
                        <a:ext uri="{9D8B030D-6E8A-4147-A177-3AD203B41FA5}">
                          <a16:colId xmlns:a16="http://schemas.microsoft.com/office/drawing/2014/main" val="41510300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971" t="-1639" r="-104854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971" t="-1639" r="-4854" b="-5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283527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85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50272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742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89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5853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11650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76798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402809EF-8645-206F-A46B-52B49F9DB5EB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347570" y="3315569"/>
              <a:ext cx="1249782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4891">
                      <a:extLst>
                        <a:ext uri="{9D8B030D-6E8A-4147-A177-3AD203B41FA5}">
                          <a16:colId xmlns:a16="http://schemas.microsoft.com/office/drawing/2014/main" val="2419121015"/>
                        </a:ext>
                      </a:extLst>
                    </a:gridCol>
                    <a:gridCol w="624891">
                      <a:extLst>
                        <a:ext uri="{9D8B030D-6E8A-4147-A177-3AD203B41FA5}">
                          <a16:colId xmlns:a16="http://schemas.microsoft.com/office/drawing/2014/main" val="41510300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𝒔𝒕𝒖𝒅𝒚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𝒔𝒄𝒐𝒓𝒆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283527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50272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85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742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5853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11650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89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7679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402809EF-8645-206F-A46B-52B49F9DB5E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57215273"/>
                  </p:ext>
                </p:extLst>
              </p:nvPr>
            </p:nvGraphicFramePr>
            <p:xfrm>
              <a:off x="2347570" y="3315569"/>
              <a:ext cx="1249782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4891">
                      <a:extLst>
                        <a:ext uri="{9D8B030D-6E8A-4147-A177-3AD203B41FA5}">
                          <a16:colId xmlns:a16="http://schemas.microsoft.com/office/drawing/2014/main" val="2419121015"/>
                        </a:ext>
                      </a:extLst>
                    </a:gridCol>
                    <a:gridCol w="624891">
                      <a:extLst>
                        <a:ext uri="{9D8B030D-6E8A-4147-A177-3AD203B41FA5}">
                          <a16:colId xmlns:a16="http://schemas.microsoft.com/office/drawing/2014/main" val="41510300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971" t="-1639" r="-103883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971" t="-1639" r="-3883" b="-5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283527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50272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85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742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5853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11650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89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76798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Equals 7">
            <a:extLst>
              <a:ext uri="{FF2B5EF4-FFF2-40B4-BE49-F238E27FC236}">
                <a16:creationId xmlns:a16="http://schemas.microsoft.com/office/drawing/2014/main" id="{55CCBDA9-09C5-18CF-6C14-85EA8E03AAB1}"/>
              </a:ext>
            </a:extLst>
          </p:cNvPr>
          <p:cNvSpPr/>
          <p:nvPr/>
        </p:nvSpPr>
        <p:spPr>
          <a:xfrm>
            <a:off x="1852943" y="4203538"/>
            <a:ext cx="494627" cy="469232"/>
          </a:xfrm>
          <a:prstGeom prst="mathEqual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EEDBD1-BE75-570A-94D7-33431DEDAB2A}"/>
              </a:ext>
            </a:extLst>
          </p:cNvPr>
          <p:cNvSpPr txBox="1"/>
          <p:nvPr/>
        </p:nvSpPr>
        <p:spPr>
          <a:xfrm>
            <a:off x="945452" y="5647989"/>
            <a:ext cx="2309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Orders do not matter</a:t>
            </a:r>
          </a:p>
          <a:p>
            <a:pPr algn="ctr"/>
            <a:r>
              <a:rPr lang="en-US" dirty="0">
                <a:sym typeface="Wingdings" panose="05000000000000000000" pitchFamily="2" charset="2"/>
              </a:rPr>
              <a:t> Not sequential data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821BACD3-43B2-F107-5C56-39AF40A2ECA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569572" y="3310060"/>
              <a:ext cx="1249782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4891">
                      <a:extLst>
                        <a:ext uri="{9D8B030D-6E8A-4147-A177-3AD203B41FA5}">
                          <a16:colId xmlns:a16="http://schemas.microsoft.com/office/drawing/2014/main" val="2419121015"/>
                        </a:ext>
                      </a:extLst>
                    </a:gridCol>
                    <a:gridCol w="624891">
                      <a:extLst>
                        <a:ext uri="{9D8B030D-6E8A-4147-A177-3AD203B41FA5}">
                          <a16:colId xmlns:a16="http://schemas.microsoft.com/office/drawing/2014/main" val="41510300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𝒔𝒕𝒆𝒑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𝒘𝒐𝒓𝒅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283527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today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50272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742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5853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nice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11650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day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7679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821BACD3-43B2-F107-5C56-39AF40A2ECA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76737462"/>
                  </p:ext>
                </p:extLst>
              </p:nvPr>
            </p:nvGraphicFramePr>
            <p:xfrm>
              <a:off x="4569572" y="3310060"/>
              <a:ext cx="1249782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4891">
                      <a:extLst>
                        <a:ext uri="{9D8B030D-6E8A-4147-A177-3AD203B41FA5}">
                          <a16:colId xmlns:a16="http://schemas.microsoft.com/office/drawing/2014/main" val="2419121015"/>
                        </a:ext>
                      </a:extLst>
                    </a:gridCol>
                    <a:gridCol w="624891">
                      <a:extLst>
                        <a:ext uri="{9D8B030D-6E8A-4147-A177-3AD203B41FA5}">
                          <a16:colId xmlns:a16="http://schemas.microsoft.com/office/drawing/2014/main" val="41510300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971" t="-1639" r="-103883" b="-5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0971" t="-1639" r="-3883" b="-50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283527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today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50272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742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5853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nice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11650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day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76798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D1BBA37E-A548-A02B-2B60-A7A81317E83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313981" y="3310060"/>
              <a:ext cx="1249782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4891">
                      <a:extLst>
                        <a:ext uri="{9D8B030D-6E8A-4147-A177-3AD203B41FA5}">
                          <a16:colId xmlns:a16="http://schemas.microsoft.com/office/drawing/2014/main" val="2419121015"/>
                        </a:ext>
                      </a:extLst>
                    </a:gridCol>
                    <a:gridCol w="624891">
                      <a:extLst>
                        <a:ext uri="{9D8B030D-6E8A-4147-A177-3AD203B41FA5}">
                          <a16:colId xmlns:a16="http://schemas.microsoft.com/office/drawing/2014/main" val="41510300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𝒔𝒕𝒆𝒑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𝒘𝒐𝒓𝒅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283527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50272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today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742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nice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5853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11650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day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7679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D1BBA37E-A548-A02B-2B60-A7A81317E83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17729967"/>
                  </p:ext>
                </p:extLst>
              </p:nvPr>
            </p:nvGraphicFramePr>
            <p:xfrm>
              <a:off x="6313981" y="3310060"/>
              <a:ext cx="1249782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4891">
                      <a:extLst>
                        <a:ext uri="{9D8B030D-6E8A-4147-A177-3AD203B41FA5}">
                          <a16:colId xmlns:a16="http://schemas.microsoft.com/office/drawing/2014/main" val="2419121015"/>
                        </a:ext>
                      </a:extLst>
                    </a:gridCol>
                    <a:gridCol w="624891">
                      <a:extLst>
                        <a:ext uri="{9D8B030D-6E8A-4147-A177-3AD203B41FA5}">
                          <a16:colId xmlns:a16="http://schemas.microsoft.com/office/drawing/2014/main" val="41510300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971" t="-1639" r="-103883" b="-5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971" t="-1639" r="-3883" b="-50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283527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50272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today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742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nice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5853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11650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day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76798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C4377CD1-BB62-B413-9213-F625E596554C}"/>
              </a:ext>
            </a:extLst>
          </p:cNvPr>
          <p:cNvSpPr txBox="1"/>
          <p:nvPr/>
        </p:nvSpPr>
        <p:spPr>
          <a:xfrm>
            <a:off x="5104224" y="5642480"/>
            <a:ext cx="1924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Orders matter</a:t>
            </a:r>
          </a:p>
          <a:p>
            <a:pPr algn="ctr"/>
            <a:r>
              <a:rPr lang="en-US" dirty="0">
                <a:sym typeface="Wingdings" panose="05000000000000000000" pitchFamily="2" charset="2"/>
              </a:rPr>
              <a:t> Sequential data</a:t>
            </a:r>
            <a:endParaRPr lang="en-US" dirty="0"/>
          </a:p>
        </p:txBody>
      </p:sp>
      <p:sp>
        <p:nvSpPr>
          <p:cNvPr id="14" name="Not Equal 13">
            <a:extLst>
              <a:ext uri="{FF2B5EF4-FFF2-40B4-BE49-F238E27FC236}">
                <a16:creationId xmlns:a16="http://schemas.microsoft.com/office/drawing/2014/main" id="{E049AF29-9900-4454-331A-A4D0687FD7A6}"/>
              </a:ext>
            </a:extLst>
          </p:cNvPr>
          <p:cNvSpPr/>
          <p:nvPr/>
        </p:nvSpPr>
        <p:spPr>
          <a:xfrm>
            <a:off x="5819354" y="4203539"/>
            <a:ext cx="494627" cy="469232"/>
          </a:xfrm>
          <a:prstGeom prst="mathNotEqual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ED35F2FB-03E1-0BCF-E1A8-8632B89A415D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8532800" y="3306706"/>
              <a:ext cx="1249782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4891">
                      <a:extLst>
                        <a:ext uri="{9D8B030D-6E8A-4147-A177-3AD203B41FA5}">
                          <a16:colId xmlns:a16="http://schemas.microsoft.com/office/drawing/2014/main" val="2419121015"/>
                        </a:ext>
                      </a:extLst>
                    </a:gridCol>
                    <a:gridCol w="624891">
                      <a:extLst>
                        <a:ext uri="{9D8B030D-6E8A-4147-A177-3AD203B41FA5}">
                          <a16:colId xmlns:a16="http://schemas.microsoft.com/office/drawing/2014/main" val="41510300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𝒔𝒕𝒆𝒑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𝒔𝒂𝒍𝒆𝒔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283527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252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50272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257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742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256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5853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11650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247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7679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ED35F2FB-03E1-0BCF-E1A8-8632B89A415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07161255"/>
                  </p:ext>
                </p:extLst>
              </p:nvPr>
            </p:nvGraphicFramePr>
            <p:xfrm>
              <a:off x="8532800" y="3306706"/>
              <a:ext cx="1249782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4891">
                      <a:extLst>
                        <a:ext uri="{9D8B030D-6E8A-4147-A177-3AD203B41FA5}">
                          <a16:colId xmlns:a16="http://schemas.microsoft.com/office/drawing/2014/main" val="2419121015"/>
                        </a:ext>
                      </a:extLst>
                    </a:gridCol>
                    <a:gridCol w="624891">
                      <a:extLst>
                        <a:ext uri="{9D8B030D-6E8A-4147-A177-3AD203B41FA5}">
                          <a16:colId xmlns:a16="http://schemas.microsoft.com/office/drawing/2014/main" val="41510300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971" t="-1639" r="-103883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971" t="-1639" r="-3883" b="-5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283527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252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50272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257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742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256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5853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11650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247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76798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e 15">
                <a:extLst>
                  <a:ext uri="{FF2B5EF4-FFF2-40B4-BE49-F238E27FC236}">
                    <a16:creationId xmlns:a16="http://schemas.microsoft.com/office/drawing/2014/main" id="{68F85C2E-067F-B94F-0CDB-9E134753D107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0277209" y="3306706"/>
              <a:ext cx="1249782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4891">
                      <a:extLst>
                        <a:ext uri="{9D8B030D-6E8A-4147-A177-3AD203B41FA5}">
                          <a16:colId xmlns:a16="http://schemas.microsoft.com/office/drawing/2014/main" val="2419121015"/>
                        </a:ext>
                      </a:extLst>
                    </a:gridCol>
                    <a:gridCol w="624891">
                      <a:extLst>
                        <a:ext uri="{9D8B030D-6E8A-4147-A177-3AD203B41FA5}">
                          <a16:colId xmlns:a16="http://schemas.microsoft.com/office/drawing/2014/main" val="41510300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𝒔𝒕𝒆𝒑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𝒔𝒂𝒍𝒆𝒔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283527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247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50272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742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252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5853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257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11650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256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7679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e 15">
                <a:extLst>
                  <a:ext uri="{FF2B5EF4-FFF2-40B4-BE49-F238E27FC236}">
                    <a16:creationId xmlns:a16="http://schemas.microsoft.com/office/drawing/2014/main" id="{68F85C2E-067F-B94F-0CDB-9E134753D10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44060281"/>
                  </p:ext>
                </p:extLst>
              </p:nvPr>
            </p:nvGraphicFramePr>
            <p:xfrm>
              <a:off x="10277209" y="3306706"/>
              <a:ext cx="1249782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4891">
                      <a:extLst>
                        <a:ext uri="{9D8B030D-6E8A-4147-A177-3AD203B41FA5}">
                          <a16:colId xmlns:a16="http://schemas.microsoft.com/office/drawing/2014/main" val="2419121015"/>
                        </a:ext>
                      </a:extLst>
                    </a:gridCol>
                    <a:gridCol w="624891">
                      <a:extLst>
                        <a:ext uri="{9D8B030D-6E8A-4147-A177-3AD203B41FA5}">
                          <a16:colId xmlns:a16="http://schemas.microsoft.com/office/drawing/2014/main" val="41510300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971" t="-1639" r="-104854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0971" t="-1639" r="-4854" b="-5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283527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247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50272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742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252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5853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257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11650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256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76798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B419F817-FA7C-14F9-0C23-F49273DECD42}"/>
              </a:ext>
            </a:extLst>
          </p:cNvPr>
          <p:cNvSpPr txBox="1"/>
          <p:nvPr/>
        </p:nvSpPr>
        <p:spPr>
          <a:xfrm>
            <a:off x="9067452" y="5639126"/>
            <a:ext cx="1924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Orders matter</a:t>
            </a:r>
          </a:p>
          <a:p>
            <a:pPr algn="ctr"/>
            <a:r>
              <a:rPr lang="en-US" dirty="0">
                <a:sym typeface="Wingdings" panose="05000000000000000000" pitchFamily="2" charset="2"/>
              </a:rPr>
              <a:t> Sequential data</a:t>
            </a:r>
            <a:endParaRPr lang="en-US" dirty="0"/>
          </a:p>
        </p:txBody>
      </p:sp>
      <p:sp>
        <p:nvSpPr>
          <p:cNvPr id="18" name="Not Equal 17">
            <a:extLst>
              <a:ext uri="{FF2B5EF4-FFF2-40B4-BE49-F238E27FC236}">
                <a16:creationId xmlns:a16="http://schemas.microsoft.com/office/drawing/2014/main" id="{7C069700-5772-252F-5F15-6E23C7C64426}"/>
              </a:ext>
            </a:extLst>
          </p:cNvPr>
          <p:cNvSpPr/>
          <p:nvPr/>
        </p:nvSpPr>
        <p:spPr>
          <a:xfrm>
            <a:off x="9782582" y="4200185"/>
            <a:ext cx="494627" cy="469232"/>
          </a:xfrm>
          <a:prstGeom prst="mathNotEqual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028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DCFB7-DE95-202B-E675-CCAB9487B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Recurrent Neural Networks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E486A4-DA4F-D9F7-A611-F49679E03DB9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33426" y="776122"/>
                <a:ext cx="10858999" cy="5221539"/>
              </a:xfrm>
            </p:spPr>
            <p:txBody>
              <a:bodyPr/>
              <a:lstStyle/>
              <a:p>
                <a:r>
                  <a:rPr lang="en-US" sz="1800" dirty="0"/>
                  <a:t>Transformer models are very recent compared to other AI models</a:t>
                </a:r>
              </a:p>
              <a:p>
                <a:r>
                  <a:rPr lang="en-US" sz="1800" dirty="0"/>
                  <a:t>Before transformers, </a:t>
                </a:r>
                <a:r>
                  <a:rPr lang="en-US" sz="1800" b="1" dirty="0"/>
                  <a:t>Recurrent Neural Network</a:t>
                </a:r>
                <a:r>
                  <a:rPr lang="en-US" sz="1800" dirty="0"/>
                  <a:t> </a:t>
                </a:r>
                <a:r>
                  <a:rPr lang="en-US" sz="1800" b="1" dirty="0"/>
                  <a:t>(RNN)</a:t>
                </a:r>
                <a:r>
                  <a:rPr lang="en-US" sz="1800" dirty="0"/>
                  <a:t> variants are the main tools to handle sequential data</a:t>
                </a:r>
              </a:p>
              <a:p>
                <a:r>
                  <a:rPr lang="en-US" sz="1800" dirty="0"/>
                  <a:t>RNN models have a mechanism to handle the sequential information in sequential data: </a:t>
                </a:r>
                <a:r>
                  <a:rPr lang="en-US" sz="1800" b="1" i="1" dirty="0"/>
                  <a:t>current hidden values are calculated using current inputs and the previous hidden values</a:t>
                </a:r>
              </a:p>
              <a:p>
                <a:r>
                  <a:rPr lang="en-US" sz="1800" dirty="0"/>
                  <a:t>Given a sequence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→…→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1800" dirty="0"/>
                  <a:t>, RNN calculates the hidden values for each step as on the bottom right figure – the hidden values of one step is computed from the current input and the previous hidden values</a:t>
                </a:r>
              </a:p>
              <a:p>
                <a:pPr lvl="1"/>
                <a:r>
                  <a:rPr lang="en-US" sz="1600" dirty="0"/>
                  <a:t>Note that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sz="1600" dirty="0"/>
                  <a:t> input to each step can be a set of multiple features, not just one single value</a:t>
                </a:r>
              </a:p>
              <a:p>
                <a:pPr lvl="1"/>
                <a:r>
                  <a:rPr lang="en-US" sz="1600" dirty="0"/>
                  <a:t>Similarly,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sz="1600" dirty="0"/>
                  <a:t> output for each step can be a set of multiple values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sz="1600" dirty="0"/>
                  <a:t> is equivalent to the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1600" dirty="0"/>
                  <a:t>’s in the regular neural net. People just prefer to use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sz="1600" dirty="0"/>
                  <a:t> in RNN</a:t>
                </a:r>
              </a:p>
              <a:p>
                <a:pPr lvl="1"/>
                <a:r>
                  <a:rPr lang="en-US" sz="1600" dirty="0"/>
                  <a:t>This mechanism allows RNN to utilize information from history if that is important for the current prediction </a:t>
                </a:r>
              </a:p>
              <a:p>
                <a:r>
                  <a:rPr lang="en-US" sz="1800" dirty="0"/>
                  <a:t>How about the target? In RNN, target can be calculated a few different ways</a:t>
                </a:r>
              </a:p>
              <a:p>
                <a:pPr lvl="1"/>
                <a:r>
                  <a:rPr lang="en-US" sz="1600" dirty="0"/>
                  <a:t>For example, one target for the whole sequence, or one target for each step</a:t>
                </a:r>
              </a:p>
              <a:p>
                <a:pPr lvl="1"/>
                <a:r>
                  <a:rPr lang="en-US" sz="1600" dirty="0"/>
                  <a:t>We will discuss the target in specific examples later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E486A4-DA4F-D9F7-A611-F49679E03D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33426" y="776122"/>
                <a:ext cx="10858999" cy="5221539"/>
              </a:xfrm>
              <a:blipFill>
                <a:blip r:embed="rId2"/>
                <a:stretch>
                  <a:fillRect l="-337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9" name="Group 78">
            <a:extLst>
              <a:ext uri="{FF2B5EF4-FFF2-40B4-BE49-F238E27FC236}">
                <a16:creationId xmlns:a16="http://schemas.microsoft.com/office/drawing/2014/main" id="{52B1A5D9-EB95-6E01-5B0B-BA7CC1F75B4B}"/>
              </a:ext>
            </a:extLst>
          </p:cNvPr>
          <p:cNvGrpSpPr/>
          <p:nvPr/>
        </p:nvGrpSpPr>
        <p:grpSpPr>
          <a:xfrm>
            <a:off x="6245391" y="5172351"/>
            <a:ext cx="5495925" cy="1108422"/>
            <a:chOff x="5436270" y="438085"/>
            <a:chExt cx="6487027" cy="130830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3C9CD1D0-24CB-24C3-7081-E594CC59E0A3}"/>
                    </a:ext>
                  </a:extLst>
                </p:cNvPr>
                <p:cNvSpPr/>
                <p:nvPr/>
              </p:nvSpPr>
              <p:spPr>
                <a:xfrm>
                  <a:off x="5436270" y="1259114"/>
                  <a:ext cx="806115" cy="469523"/>
                </a:xfrm>
                <a:prstGeom prst="rect">
                  <a:avLst/>
                </a:prstGeom>
                <a:ln w="38100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3C9CD1D0-24CB-24C3-7081-E594CC59E0A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36270" y="1259114"/>
                  <a:ext cx="806115" cy="46952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38100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6ADD48CE-3BC1-0AF8-90E8-752B637FF743}"/>
                    </a:ext>
                  </a:extLst>
                </p:cNvPr>
                <p:cNvSpPr/>
                <p:nvPr/>
              </p:nvSpPr>
              <p:spPr>
                <a:xfrm>
                  <a:off x="6856497" y="1259113"/>
                  <a:ext cx="806115" cy="469523"/>
                </a:xfrm>
                <a:prstGeom prst="rect">
                  <a:avLst/>
                </a:prstGeom>
                <a:ln w="38100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6ADD48CE-3BC1-0AF8-90E8-752B637FF74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6497" y="1259113"/>
                  <a:ext cx="806115" cy="46952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38100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F5399132-295D-924F-0A55-B2FF13DDFF5B}"/>
                    </a:ext>
                  </a:extLst>
                </p:cNvPr>
                <p:cNvSpPr/>
                <p:nvPr/>
              </p:nvSpPr>
              <p:spPr>
                <a:xfrm>
                  <a:off x="8276726" y="1256933"/>
                  <a:ext cx="806115" cy="469523"/>
                </a:xfrm>
                <a:prstGeom prst="rect">
                  <a:avLst/>
                </a:prstGeom>
                <a:ln w="38100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F5399132-295D-924F-0A55-B2FF13DDFF5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76726" y="1256933"/>
                  <a:ext cx="806115" cy="46952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38100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F003D60B-5C65-6B71-6BC1-5EF0044719C3}"/>
                    </a:ext>
                  </a:extLst>
                </p:cNvPr>
                <p:cNvSpPr/>
                <p:nvPr/>
              </p:nvSpPr>
              <p:spPr>
                <a:xfrm>
                  <a:off x="11117182" y="1259114"/>
                  <a:ext cx="806115" cy="469523"/>
                </a:xfrm>
                <a:prstGeom prst="rect">
                  <a:avLst/>
                </a:prstGeom>
                <a:ln w="38100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F003D60B-5C65-6B71-6BC1-5EF0044719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17182" y="1259114"/>
                  <a:ext cx="806115" cy="469523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38100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828E45D9-A54A-217D-9131-F1AAC06BCA10}"/>
                    </a:ext>
                  </a:extLst>
                </p:cNvPr>
                <p:cNvSpPr/>
                <p:nvPr/>
              </p:nvSpPr>
              <p:spPr>
                <a:xfrm>
                  <a:off x="9696954" y="1276870"/>
                  <a:ext cx="806115" cy="469523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…</m:t>
                        </m:r>
                      </m:oMath>
                    </m:oMathPara>
                  </a14:m>
                  <a:endParaRPr lang="en-US" sz="32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828E45D9-A54A-217D-9131-F1AAC06BCA1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96954" y="1276870"/>
                  <a:ext cx="806115" cy="469523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7F02356E-16E6-FDD7-0FC5-834577E11762}"/>
                    </a:ext>
                  </a:extLst>
                </p:cNvPr>
                <p:cNvSpPr/>
                <p:nvPr/>
              </p:nvSpPr>
              <p:spPr>
                <a:xfrm>
                  <a:off x="5436270" y="438085"/>
                  <a:ext cx="806115" cy="46952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7F02356E-16E6-FDD7-0FC5-834577E1176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36270" y="438085"/>
                  <a:ext cx="806115" cy="469523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4722B18B-D3C0-975F-F61E-E36DB98C8A00}"/>
                    </a:ext>
                  </a:extLst>
                </p:cNvPr>
                <p:cNvSpPr/>
                <p:nvPr/>
              </p:nvSpPr>
              <p:spPr>
                <a:xfrm>
                  <a:off x="6856498" y="438570"/>
                  <a:ext cx="806115" cy="46952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4722B18B-D3C0-975F-F61E-E36DB98C8A0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6498" y="438570"/>
                  <a:ext cx="806115" cy="469523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3E848E4A-E5A0-7BAB-DAA4-EBA62072F85C}"/>
                    </a:ext>
                  </a:extLst>
                </p:cNvPr>
                <p:cNvSpPr/>
                <p:nvPr/>
              </p:nvSpPr>
              <p:spPr>
                <a:xfrm>
                  <a:off x="8276726" y="438570"/>
                  <a:ext cx="806115" cy="46952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3E848E4A-E5A0-7BAB-DAA4-EBA62072F85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76726" y="438570"/>
                  <a:ext cx="806115" cy="469523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BF6CC78F-2E0A-C565-9DC0-E6F37380DB6A}"/>
                    </a:ext>
                  </a:extLst>
                </p:cNvPr>
                <p:cNvSpPr/>
                <p:nvPr/>
              </p:nvSpPr>
              <p:spPr>
                <a:xfrm>
                  <a:off x="11117182" y="438571"/>
                  <a:ext cx="806115" cy="46952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BF6CC78F-2E0A-C565-9DC0-E6F37380DB6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17182" y="438571"/>
                  <a:ext cx="806115" cy="469523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CEE7D96C-CDFD-AFF4-2E3C-7FB07A81DCC5}"/>
                    </a:ext>
                  </a:extLst>
                </p:cNvPr>
                <p:cNvSpPr/>
                <p:nvPr/>
              </p:nvSpPr>
              <p:spPr>
                <a:xfrm>
                  <a:off x="9696954" y="438570"/>
                  <a:ext cx="806115" cy="469523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…</m:t>
                        </m:r>
                      </m:oMath>
                    </m:oMathPara>
                  </a14:m>
                  <a:endParaRPr lang="en-US" sz="32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CEE7D96C-CDFD-AFF4-2E3C-7FB07A81DCC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96954" y="438570"/>
                  <a:ext cx="806115" cy="469523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C860C2C-9DF4-589E-4815-E8CFD621A592}"/>
                </a:ext>
              </a:extLst>
            </p:cNvPr>
            <p:cNvCxnSpPr>
              <a:stCxn id="4" idx="0"/>
              <a:endCxn id="9" idx="2"/>
            </p:cNvCxnSpPr>
            <p:nvPr/>
          </p:nvCxnSpPr>
          <p:spPr>
            <a:xfrm flipV="1">
              <a:off x="5839328" y="907608"/>
              <a:ext cx="0" cy="35150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3C9DB95-C10D-C7C3-CDE1-E811BE53951F}"/>
                </a:ext>
              </a:extLst>
            </p:cNvPr>
            <p:cNvCxnSpPr>
              <a:cxnSpLocks/>
              <a:stCxn id="5" idx="0"/>
              <a:endCxn id="10" idx="2"/>
            </p:cNvCxnSpPr>
            <p:nvPr/>
          </p:nvCxnSpPr>
          <p:spPr>
            <a:xfrm flipV="1">
              <a:off x="7259555" y="908093"/>
              <a:ext cx="0" cy="35102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81FB897B-0F52-4ACB-6905-443B0D6838D5}"/>
                </a:ext>
              </a:extLst>
            </p:cNvPr>
            <p:cNvCxnSpPr>
              <a:cxnSpLocks/>
              <a:stCxn id="6" idx="0"/>
              <a:endCxn id="11" idx="2"/>
            </p:cNvCxnSpPr>
            <p:nvPr/>
          </p:nvCxnSpPr>
          <p:spPr>
            <a:xfrm flipV="1">
              <a:off x="8679784" y="908093"/>
              <a:ext cx="0" cy="34884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81154960-D9AD-3956-CDBB-16268F66D2D7}"/>
                </a:ext>
              </a:extLst>
            </p:cNvPr>
            <p:cNvCxnSpPr>
              <a:cxnSpLocks/>
              <a:stCxn id="7" idx="0"/>
              <a:endCxn id="12" idx="2"/>
            </p:cNvCxnSpPr>
            <p:nvPr/>
          </p:nvCxnSpPr>
          <p:spPr>
            <a:xfrm flipV="1">
              <a:off x="11520240" y="908094"/>
              <a:ext cx="0" cy="35102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26234E45-99A5-E2C3-FF42-9C0025F13FBE}"/>
                </a:ext>
              </a:extLst>
            </p:cNvPr>
            <p:cNvCxnSpPr>
              <a:cxnSpLocks/>
              <a:stCxn id="9" idx="3"/>
              <a:endCxn id="10" idx="1"/>
            </p:cNvCxnSpPr>
            <p:nvPr/>
          </p:nvCxnSpPr>
          <p:spPr>
            <a:xfrm>
              <a:off x="6242385" y="672847"/>
              <a:ext cx="614113" cy="48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3662543E-2BF3-7D91-4DE4-C2AF4160B8BF}"/>
                </a:ext>
              </a:extLst>
            </p:cNvPr>
            <p:cNvCxnSpPr>
              <a:cxnSpLocks/>
              <a:stCxn id="10" idx="3"/>
              <a:endCxn id="11" idx="1"/>
            </p:cNvCxnSpPr>
            <p:nvPr/>
          </p:nvCxnSpPr>
          <p:spPr>
            <a:xfrm>
              <a:off x="7662613" y="673332"/>
              <a:ext cx="61411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DEA7FBE4-922A-A350-E644-1BA507530FA8}"/>
                </a:ext>
              </a:extLst>
            </p:cNvPr>
            <p:cNvCxnSpPr>
              <a:cxnSpLocks/>
              <a:stCxn id="13" idx="3"/>
              <a:endCxn id="12" idx="1"/>
            </p:cNvCxnSpPr>
            <p:nvPr/>
          </p:nvCxnSpPr>
          <p:spPr>
            <a:xfrm>
              <a:off x="10503069" y="673332"/>
              <a:ext cx="614113" cy="1"/>
            </a:xfrm>
            <a:prstGeom prst="straightConnector1">
              <a:avLst/>
            </a:prstGeom>
            <a:ln w="381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FADEDB84-E063-BAE9-3975-4CC9F2841984}"/>
                </a:ext>
              </a:extLst>
            </p:cNvPr>
            <p:cNvCxnSpPr>
              <a:cxnSpLocks/>
              <a:stCxn id="11" idx="3"/>
              <a:endCxn id="13" idx="1"/>
            </p:cNvCxnSpPr>
            <p:nvPr/>
          </p:nvCxnSpPr>
          <p:spPr>
            <a:xfrm>
              <a:off x="9082841" y="673332"/>
              <a:ext cx="614113" cy="0"/>
            </a:xfrm>
            <a:prstGeom prst="straightConnector1">
              <a:avLst/>
            </a:prstGeom>
            <a:ln w="381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D585983D-96E4-D8B5-32D4-07D536ED2F9A}"/>
                  </a:ext>
                </a:extLst>
              </p:cNvPr>
              <p:cNvSpPr txBox="1"/>
              <p:nvPr/>
            </p:nvSpPr>
            <p:spPr>
              <a:xfrm>
                <a:off x="2240376" y="5695998"/>
                <a:ext cx="3927475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lvl="1" indent="0" algn="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sz="1600" dirty="0"/>
                  <a:t>: input to the network at step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1600" dirty="0"/>
              </a:p>
              <a:p>
                <a:pPr marL="457200" lvl="1" indent="0" algn="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sz="1600" dirty="0"/>
                  <a:t>: output of hidden layer at step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D585983D-96E4-D8B5-32D4-07D536ED2F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0376" y="5695998"/>
                <a:ext cx="3927475" cy="584775"/>
              </a:xfrm>
              <a:prstGeom prst="rect">
                <a:avLst/>
              </a:prstGeom>
              <a:blipFill>
                <a:blip r:embed="rId13"/>
                <a:stretch>
                  <a:fillRect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0356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6130</TotalTime>
  <Words>1491</Words>
  <Application>Microsoft Office PowerPoint</Application>
  <PresentationFormat>Widescreen</PresentationFormat>
  <Paragraphs>373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SimSun</vt:lpstr>
      <vt:lpstr>Arial</vt:lpstr>
      <vt:lpstr>Avenir 55 Roman</vt:lpstr>
      <vt:lpstr>Avenir 65 Medium</vt:lpstr>
      <vt:lpstr>Avenir 95 Black</vt:lpstr>
      <vt:lpstr>Calibri</vt:lpstr>
      <vt:lpstr>Cambria Math</vt:lpstr>
      <vt:lpstr>Times New Roman</vt:lpstr>
      <vt:lpstr>Wingdings</vt:lpstr>
      <vt:lpstr>Office Theme</vt:lpstr>
      <vt:lpstr>Forecasting</vt:lpstr>
      <vt:lpstr>Review - Forecasting</vt:lpstr>
      <vt:lpstr>Example: SPY Data</vt:lpstr>
      <vt:lpstr>Predicting Next Day Temperature</vt:lpstr>
      <vt:lpstr>Modeling</vt:lpstr>
      <vt:lpstr>Window Size and Performance</vt:lpstr>
      <vt:lpstr>Recurrent Neural Networks for Sequential Data</vt:lpstr>
      <vt:lpstr>Sequential Data</vt:lpstr>
      <vt:lpstr>Recurrent Neural Networks</vt:lpstr>
      <vt:lpstr>Example with Stock Data</vt:lpstr>
      <vt:lpstr>RNN is Similar to the Regular Neural Network</vt:lpstr>
      <vt:lpstr>RNN Example – Buy/Hold/Sell Stock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Lindy Taylor</dc:creator>
  <cp:lastModifiedBy>Linh Le</cp:lastModifiedBy>
  <cp:revision>193</cp:revision>
  <dcterms:created xsi:type="dcterms:W3CDTF">2019-08-07T15:31:06Z</dcterms:created>
  <dcterms:modified xsi:type="dcterms:W3CDTF">2024-07-15T22:08:17Z</dcterms:modified>
</cp:coreProperties>
</file>