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302" r:id="rId12"/>
    <p:sldId id="295" r:id="rId13"/>
    <p:sldId id="296" r:id="rId14"/>
    <p:sldId id="29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C7"/>
    <a:srgbClr val="65E537"/>
    <a:srgbClr val="B8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57" autoAdjust="0"/>
    <p:restoredTop sz="97049" autoAdjust="0"/>
  </p:normalViewPr>
  <p:slideViewPr>
    <p:cSldViewPr snapToGrid="0" snapToObjects="1">
      <p:cViewPr varScale="1">
        <p:scale>
          <a:sx n="159" d="100"/>
          <a:sy n="159" d="100"/>
        </p:scale>
        <p:origin x="882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109131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3548" y="2703443"/>
            <a:ext cx="4959351" cy="960173"/>
          </a:xfrm>
        </p:spPr>
        <p:txBody>
          <a:bodyPr/>
          <a:lstStyle/>
          <a:p>
            <a:r>
              <a:rPr lang="en-US" dirty="0"/>
              <a:t>Model Tuning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EF371-05D6-4FDB-8E14-7901536C9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FF2BE-A286-4D39-BFBB-3B3A41C0D7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5007071" cy="5221539"/>
          </a:xfrm>
        </p:spPr>
        <p:txBody>
          <a:bodyPr/>
          <a:lstStyle/>
          <a:p>
            <a:r>
              <a:rPr lang="en-US" sz="2400" dirty="0"/>
              <a:t>More complicated models usually can learn more patterns in training data</a:t>
            </a:r>
          </a:p>
          <a:p>
            <a:r>
              <a:rPr lang="en-US" sz="2400" dirty="0"/>
              <a:t>That also means they are more vulnerable to overfitting</a:t>
            </a:r>
          </a:p>
          <a:p>
            <a:r>
              <a:rPr lang="en-US" sz="2400" dirty="0"/>
              <a:t>Regularization is one method to prevent a model from becoming too complicated</a:t>
            </a:r>
          </a:p>
          <a:p>
            <a:r>
              <a:rPr lang="en-US" sz="2400" dirty="0"/>
              <a:t>It prevents the coefficients of a model from becoming too extreme</a:t>
            </a:r>
          </a:p>
          <a:p>
            <a:r>
              <a:rPr lang="en-US" sz="2400" dirty="0"/>
              <a:t>Most models in scikit-learn has a hyperparameter for </a:t>
            </a:r>
            <a:r>
              <a:rPr lang="en-US" sz="2400" b="1" dirty="0"/>
              <a:t>regularization</a:t>
            </a:r>
            <a:r>
              <a:rPr lang="en-US" sz="2400" dirty="0"/>
              <a:t> and needs finetuning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AD891AF-1944-4D2E-BACF-74324B6E9BC8}"/>
              </a:ext>
            </a:extLst>
          </p:cNvPr>
          <p:cNvCxnSpPr>
            <a:cxnSpLocks/>
          </p:cNvCxnSpPr>
          <p:nvPr/>
        </p:nvCxnSpPr>
        <p:spPr>
          <a:xfrm flipV="1">
            <a:off x="7074342" y="506513"/>
            <a:ext cx="0" cy="24058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3CAEC82-6650-4435-B95F-73A749B8DE9D}"/>
              </a:ext>
            </a:extLst>
          </p:cNvPr>
          <p:cNvCxnSpPr>
            <a:cxnSpLocks/>
          </p:cNvCxnSpPr>
          <p:nvPr/>
        </p:nvCxnSpPr>
        <p:spPr>
          <a:xfrm>
            <a:off x="7074342" y="2912361"/>
            <a:ext cx="463561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153C2997-F817-49B3-A968-78D05FC30E58}"/>
              </a:ext>
            </a:extLst>
          </p:cNvPr>
          <p:cNvSpPr/>
          <p:nvPr/>
        </p:nvSpPr>
        <p:spPr>
          <a:xfrm>
            <a:off x="7553736" y="1811530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2F77366-3AF4-44A1-A31A-96014091EEE8}"/>
              </a:ext>
            </a:extLst>
          </p:cNvPr>
          <p:cNvSpPr/>
          <p:nvPr/>
        </p:nvSpPr>
        <p:spPr>
          <a:xfrm>
            <a:off x="7553736" y="2202131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073F61D-E398-45F5-808D-9EE9DEB5D10C}"/>
              </a:ext>
            </a:extLst>
          </p:cNvPr>
          <p:cNvSpPr/>
          <p:nvPr/>
        </p:nvSpPr>
        <p:spPr>
          <a:xfrm>
            <a:off x="8050143" y="2035702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4869231-5ADA-4069-B073-E7C71A984A00}"/>
              </a:ext>
            </a:extLst>
          </p:cNvPr>
          <p:cNvSpPr/>
          <p:nvPr/>
        </p:nvSpPr>
        <p:spPr>
          <a:xfrm>
            <a:off x="8151503" y="1690906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A744EC2-F72B-4AE6-BBEA-DEAC1522CF30}"/>
              </a:ext>
            </a:extLst>
          </p:cNvPr>
          <p:cNvSpPr/>
          <p:nvPr/>
        </p:nvSpPr>
        <p:spPr>
          <a:xfrm>
            <a:off x="8373439" y="1389841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D7639D8-F92B-4A9F-A170-CA9AAFC5DA26}"/>
              </a:ext>
            </a:extLst>
          </p:cNvPr>
          <p:cNvSpPr/>
          <p:nvPr/>
        </p:nvSpPr>
        <p:spPr>
          <a:xfrm>
            <a:off x="8598345" y="1829303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6C02DEA-6A5A-479E-9B1F-97C3C4A711BE}"/>
              </a:ext>
            </a:extLst>
          </p:cNvPr>
          <p:cNvSpPr/>
          <p:nvPr/>
        </p:nvSpPr>
        <p:spPr>
          <a:xfrm>
            <a:off x="8895739" y="1274442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B7E0306-94CE-4CC5-AF4E-87F1076A9DEB}"/>
              </a:ext>
            </a:extLst>
          </p:cNvPr>
          <p:cNvSpPr/>
          <p:nvPr/>
        </p:nvSpPr>
        <p:spPr>
          <a:xfrm>
            <a:off x="8721148" y="1599950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A923A4B-32DD-4D49-A1D4-D3FEA28B22D4}"/>
              </a:ext>
            </a:extLst>
          </p:cNvPr>
          <p:cNvSpPr/>
          <p:nvPr/>
        </p:nvSpPr>
        <p:spPr>
          <a:xfrm>
            <a:off x="9299651" y="1112421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A36F817-62BB-4CDD-A51F-68EB13151619}"/>
              </a:ext>
            </a:extLst>
          </p:cNvPr>
          <p:cNvSpPr/>
          <p:nvPr/>
        </p:nvSpPr>
        <p:spPr>
          <a:xfrm>
            <a:off x="9241948" y="1869229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BE34BE2-7598-4093-954D-5B718ABF4343}"/>
              </a:ext>
            </a:extLst>
          </p:cNvPr>
          <p:cNvSpPr/>
          <p:nvPr/>
        </p:nvSpPr>
        <p:spPr>
          <a:xfrm>
            <a:off x="9459478" y="1477840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57F3BA-47EE-4DB5-A1A3-370449775CA6}"/>
              </a:ext>
            </a:extLst>
          </p:cNvPr>
          <p:cNvSpPr/>
          <p:nvPr/>
        </p:nvSpPr>
        <p:spPr>
          <a:xfrm>
            <a:off x="9574885" y="841613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7CA91F9-C562-4053-8359-444E0CEF7F8F}"/>
              </a:ext>
            </a:extLst>
          </p:cNvPr>
          <p:cNvSpPr/>
          <p:nvPr/>
        </p:nvSpPr>
        <p:spPr>
          <a:xfrm>
            <a:off x="9826415" y="1172387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F0C5DB1-E18C-45C0-9795-07A30C18769C}"/>
              </a:ext>
            </a:extLst>
          </p:cNvPr>
          <p:cNvSpPr/>
          <p:nvPr/>
        </p:nvSpPr>
        <p:spPr>
          <a:xfrm>
            <a:off x="10020244" y="1498545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5BDAD46-5BA3-4730-BA86-4C94181D0D80}"/>
              </a:ext>
            </a:extLst>
          </p:cNvPr>
          <p:cNvSpPr/>
          <p:nvPr/>
        </p:nvSpPr>
        <p:spPr>
          <a:xfrm>
            <a:off x="10242191" y="899312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BE0BAD-C2FC-45C4-BB2E-12DFA32D2124}"/>
              </a:ext>
            </a:extLst>
          </p:cNvPr>
          <p:cNvSpPr/>
          <p:nvPr/>
        </p:nvSpPr>
        <p:spPr>
          <a:xfrm>
            <a:off x="9962540" y="691417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C87720-3CCE-4E12-8BFB-92C50720054D}"/>
              </a:ext>
            </a:extLst>
          </p:cNvPr>
          <p:cNvCxnSpPr>
            <a:cxnSpLocks/>
          </p:cNvCxnSpPr>
          <p:nvPr/>
        </p:nvCxnSpPr>
        <p:spPr>
          <a:xfrm flipV="1">
            <a:off x="7481236" y="613046"/>
            <a:ext cx="4058156" cy="153805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E05A888-52FD-4E6B-B5C6-2836C4A3AAA4}"/>
              </a:ext>
            </a:extLst>
          </p:cNvPr>
          <p:cNvSpPr txBox="1"/>
          <p:nvPr/>
        </p:nvSpPr>
        <p:spPr>
          <a:xfrm>
            <a:off x="11685578" y="265513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E698C5-AE41-4244-B716-B2A21B82A25E}"/>
              </a:ext>
            </a:extLst>
          </p:cNvPr>
          <p:cNvSpPr txBox="1"/>
          <p:nvPr/>
        </p:nvSpPr>
        <p:spPr>
          <a:xfrm>
            <a:off x="6716296" y="3610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y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7896DA8-7B33-4877-B74A-B2FB673F83F8}"/>
              </a:ext>
            </a:extLst>
          </p:cNvPr>
          <p:cNvSpPr/>
          <p:nvPr/>
        </p:nvSpPr>
        <p:spPr>
          <a:xfrm>
            <a:off x="10693480" y="884385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A0A0BF1-1D62-4F7E-9BA6-6A2F69A40505}"/>
              </a:ext>
            </a:extLst>
          </p:cNvPr>
          <p:cNvSpPr/>
          <p:nvPr/>
        </p:nvSpPr>
        <p:spPr>
          <a:xfrm>
            <a:off x="10665366" y="615213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E5BB777-DBE5-4F5C-8CA5-0C6D8E1FCC97}"/>
              </a:ext>
            </a:extLst>
          </p:cNvPr>
          <p:cNvSpPr/>
          <p:nvPr/>
        </p:nvSpPr>
        <p:spPr>
          <a:xfrm>
            <a:off x="11179153" y="883445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424A3A-88C9-4D5E-B1A9-EF436DA0C597}"/>
              </a:ext>
            </a:extLst>
          </p:cNvPr>
          <p:cNvSpPr/>
          <p:nvPr/>
        </p:nvSpPr>
        <p:spPr>
          <a:xfrm>
            <a:off x="11236856" y="472329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97DB07-49C0-43C5-A94B-6AAC1E6220A5}"/>
              </a:ext>
            </a:extLst>
          </p:cNvPr>
          <p:cNvSpPr/>
          <p:nvPr/>
        </p:nvSpPr>
        <p:spPr>
          <a:xfrm>
            <a:off x="10918373" y="1287786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5978E8-BC02-459C-A75C-449160FD74B8}"/>
              </a:ext>
            </a:extLst>
          </p:cNvPr>
          <p:cNvCxnSpPr/>
          <p:nvPr/>
        </p:nvCxnSpPr>
        <p:spPr bwMode="auto">
          <a:xfrm flipV="1">
            <a:off x="10135651" y="368030"/>
            <a:ext cx="0" cy="253548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7D94ABA-1E7D-4D2C-87CA-E7916EA81F7B}"/>
              </a:ext>
            </a:extLst>
          </p:cNvPr>
          <p:cNvSpPr txBox="1"/>
          <p:nvPr/>
        </p:nvSpPr>
        <p:spPr>
          <a:xfrm>
            <a:off x="7828603" y="-37704"/>
            <a:ext cx="159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Training Data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B41761-7DAC-4759-BB1B-FABCA0E6C813}"/>
              </a:ext>
            </a:extLst>
          </p:cNvPr>
          <p:cNvSpPr txBox="1"/>
          <p:nvPr/>
        </p:nvSpPr>
        <p:spPr>
          <a:xfrm>
            <a:off x="10112744" y="-37682"/>
            <a:ext cx="159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Testing Data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C251984-893A-4C14-838E-557D3A80CA4C}"/>
              </a:ext>
            </a:extLst>
          </p:cNvPr>
          <p:cNvCxnSpPr>
            <a:cxnSpLocks/>
          </p:cNvCxnSpPr>
          <p:nvPr/>
        </p:nvCxnSpPr>
        <p:spPr>
          <a:xfrm flipV="1">
            <a:off x="7074342" y="3726931"/>
            <a:ext cx="0" cy="24058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63560AE7-5827-4B8E-B0EC-280E3A7D2726}"/>
              </a:ext>
            </a:extLst>
          </p:cNvPr>
          <p:cNvCxnSpPr>
            <a:cxnSpLocks/>
          </p:cNvCxnSpPr>
          <p:nvPr/>
        </p:nvCxnSpPr>
        <p:spPr>
          <a:xfrm>
            <a:off x="7074342" y="6132779"/>
            <a:ext cx="463561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F41BF9B8-FC2D-44EF-A66B-6EA1E93BB123}"/>
              </a:ext>
            </a:extLst>
          </p:cNvPr>
          <p:cNvSpPr/>
          <p:nvPr/>
        </p:nvSpPr>
        <p:spPr>
          <a:xfrm>
            <a:off x="7553736" y="5031948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36A264A-214F-4367-B24C-67EC9BA4A2FD}"/>
              </a:ext>
            </a:extLst>
          </p:cNvPr>
          <p:cNvSpPr/>
          <p:nvPr/>
        </p:nvSpPr>
        <p:spPr>
          <a:xfrm>
            <a:off x="7553736" y="5422549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EAA7619-ADD3-4C7B-97CE-50448AA0B3F2}"/>
              </a:ext>
            </a:extLst>
          </p:cNvPr>
          <p:cNvSpPr/>
          <p:nvPr/>
        </p:nvSpPr>
        <p:spPr>
          <a:xfrm>
            <a:off x="8050143" y="5256120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5064084-66D7-4739-8D93-41FE16CEAF05}"/>
              </a:ext>
            </a:extLst>
          </p:cNvPr>
          <p:cNvSpPr/>
          <p:nvPr/>
        </p:nvSpPr>
        <p:spPr>
          <a:xfrm>
            <a:off x="8151503" y="4911324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ECF63C5-1343-4265-8211-D240EAF55B1E}"/>
              </a:ext>
            </a:extLst>
          </p:cNvPr>
          <p:cNvSpPr/>
          <p:nvPr/>
        </p:nvSpPr>
        <p:spPr>
          <a:xfrm>
            <a:off x="8373439" y="4610259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A5971AB-08C7-4013-89E1-AC03E7E06403}"/>
              </a:ext>
            </a:extLst>
          </p:cNvPr>
          <p:cNvSpPr/>
          <p:nvPr/>
        </p:nvSpPr>
        <p:spPr>
          <a:xfrm>
            <a:off x="8598345" y="5049721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7BF1FDC-7853-4F9D-9E1D-C98CFF30A5C5}"/>
              </a:ext>
            </a:extLst>
          </p:cNvPr>
          <p:cNvSpPr/>
          <p:nvPr/>
        </p:nvSpPr>
        <p:spPr>
          <a:xfrm>
            <a:off x="8895739" y="4494860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99F2C2F-7721-485F-B797-E729456C0380}"/>
              </a:ext>
            </a:extLst>
          </p:cNvPr>
          <p:cNvSpPr/>
          <p:nvPr/>
        </p:nvSpPr>
        <p:spPr>
          <a:xfrm>
            <a:off x="8721148" y="4820368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6F3D2D9-D864-407B-ADA0-62FBF0FBAC36}"/>
              </a:ext>
            </a:extLst>
          </p:cNvPr>
          <p:cNvSpPr/>
          <p:nvPr/>
        </p:nvSpPr>
        <p:spPr>
          <a:xfrm>
            <a:off x="9299651" y="4332839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D695BFC-72FE-43A6-BAD0-89C040DE0DBC}"/>
              </a:ext>
            </a:extLst>
          </p:cNvPr>
          <p:cNvSpPr/>
          <p:nvPr/>
        </p:nvSpPr>
        <p:spPr>
          <a:xfrm>
            <a:off x="9241948" y="5089647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84D4288-302B-43BD-99CD-6B90EB868D9A}"/>
              </a:ext>
            </a:extLst>
          </p:cNvPr>
          <p:cNvSpPr/>
          <p:nvPr/>
        </p:nvSpPr>
        <p:spPr>
          <a:xfrm>
            <a:off x="9459478" y="4698258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591F27A-C727-419E-9304-8B9211C44DC9}"/>
              </a:ext>
            </a:extLst>
          </p:cNvPr>
          <p:cNvSpPr/>
          <p:nvPr/>
        </p:nvSpPr>
        <p:spPr>
          <a:xfrm>
            <a:off x="9574885" y="4062031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2EECD82-A3E4-4BE9-A8A1-F8FC4CE58808}"/>
              </a:ext>
            </a:extLst>
          </p:cNvPr>
          <p:cNvSpPr/>
          <p:nvPr/>
        </p:nvSpPr>
        <p:spPr>
          <a:xfrm>
            <a:off x="9826415" y="4392805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3AADCAE-C1E4-4FAC-A45F-506B6F043B1E}"/>
              </a:ext>
            </a:extLst>
          </p:cNvPr>
          <p:cNvSpPr/>
          <p:nvPr/>
        </p:nvSpPr>
        <p:spPr>
          <a:xfrm>
            <a:off x="10020244" y="4718963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8E35F8A-4631-493C-BEF6-F3920E1B83F8}"/>
              </a:ext>
            </a:extLst>
          </p:cNvPr>
          <p:cNvSpPr/>
          <p:nvPr/>
        </p:nvSpPr>
        <p:spPr>
          <a:xfrm>
            <a:off x="10242191" y="4119730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EC7F586-0476-427D-905C-D1756512DD65}"/>
              </a:ext>
            </a:extLst>
          </p:cNvPr>
          <p:cNvSpPr/>
          <p:nvPr/>
        </p:nvSpPr>
        <p:spPr>
          <a:xfrm>
            <a:off x="9962540" y="3911835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F343637-ED66-4B4E-8CCB-0BEAD94C5699}"/>
              </a:ext>
            </a:extLst>
          </p:cNvPr>
          <p:cNvSpPr txBox="1"/>
          <p:nvPr/>
        </p:nvSpPr>
        <p:spPr>
          <a:xfrm>
            <a:off x="11651914" y="576700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x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043C8BD-D4A0-4290-AF50-B77AF52434A9}"/>
              </a:ext>
            </a:extLst>
          </p:cNvPr>
          <p:cNvSpPr/>
          <p:nvPr/>
        </p:nvSpPr>
        <p:spPr>
          <a:xfrm>
            <a:off x="10693480" y="4104803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F09CBF44-5D1C-4989-9093-16C089938DE6}"/>
              </a:ext>
            </a:extLst>
          </p:cNvPr>
          <p:cNvSpPr/>
          <p:nvPr/>
        </p:nvSpPr>
        <p:spPr>
          <a:xfrm>
            <a:off x="10665366" y="3835631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6678743-6E45-4D6D-A4CB-DE2D7C2BCEB9}"/>
              </a:ext>
            </a:extLst>
          </p:cNvPr>
          <p:cNvSpPr/>
          <p:nvPr/>
        </p:nvSpPr>
        <p:spPr>
          <a:xfrm>
            <a:off x="11179153" y="4103863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1CEF5D46-3F6F-4A4F-922F-D8FE7472B107}"/>
              </a:ext>
            </a:extLst>
          </p:cNvPr>
          <p:cNvSpPr/>
          <p:nvPr/>
        </p:nvSpPr>
        <p:spPr>
          <a:xfrm>
            <a:off x="11236856" y="3692747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D7D77B3-FE0B-4498-B42E-F05240E786C3}"/>
              </a:ext>
            </a:extLst>
          </p:cNvPr>
          <p:cNvSpPr/>
          <p:nvPr/>
        </p:nvSpPr>
        <p:spPr>
          <a:xfrm>
            <a:off x="10918373" y="4508204"/>
            <a:ext cx="115407" cy="1153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29F1B8A-4DE9-436E-BAF6-60E787CA69AD}"/>
              </a:ext>
            </a:extLst>
          </p:cNvPr>
          <p:cNvCxnSpPr/>
          <p:nvPr/>
        </p:nvCxnSpPr>
        <p:spPr bwMode="auto">
          <a:xfrm flipV="1">
            <a:off x="10135651" y="3588448"/>
            <a:ext cx="0" cy="253548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C29FE023-4FB4-441F-B166-618D8E68D13F}"/>
              </a:ext>
            </a:extLst>
          </p:cNvPr>
          <p:cNvSpPr/>
          <p:nvPr/>
        </p:nvSpPr>
        <p:spPr bwMode="auto">
          <a:xfrm>
            <a:off x="7452969" y="2997883"/>
            <a:ext cx="3206847" cy="2561639"/>
          </a:xfrm>
          <a:custGeom>
            <a:avLst/>
            <a:gdLst>
              <a:gd name="connsiteX0" fmla="*/ 0 w 3454400"/>
              <a:gd name="connsiteY0" fmla="*/ 2937164 h 2937164"/>
              <a:gd name="connsiteX1" fmla="*/ 249382 w 3454400"/>
              <a:gd name="connsiteY1" fmla="*/ 2438400 h 2937164"/>
              <a:gd name="connsiteX2" fmla="*/ 600363 w 3454400"/>
              <a:gd name="connsiteY2" fmla="*/ 2687782 h 2937164"/>
              <a:gd name="connsiteX3" fmla="*/ 1440872 w 3454400"/>
              <a:gd name="connsiteY3" fmla="*/ 1939637 h 2937164"/>
              <a:gd name="connsiteX4" fmla="*/ 1893454 w 3454400"/>
              <a:gd name="connsiteY4" fmla="*/ 2336800 h 2937164"/>
              <a:gd name="connsiteX5" fmla="*/ 2318327 w 3454400"/>
              <a:gd name="connsiteY5" fmla="*/ 1533237 h 2937164"/>
              <a:gd name="connsiteX6" fmla="*/ 2687782 w 3454400"/>
              <a:gd name="connsiteY6" fmla="*/ 1939637 h 2937164"/>
              <a:gd name="connsiteX7" fmla="*/ 3454400 w 3454400"/>
              <a:gd name="connsiteY7" fmla="*/ 0 h 293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54400" h="2937164">
                <a:moveTo>
                  <a:pt x="0" y="2937164"/>
                </a:moveTo>
                <a:cubicBezTo>
                  <a:pt x="74661" y="2708564"/>
                  <a:pt x="149322" y="2479964"/>
                  <a:pt x="249382" y="2438400"/>
                </a:cubicBezTo>
                <a:cubicBezTo>
                  <a:pt x="349442" y="2396836"/>
                  <a:pt x="401781" y="2770909"/>
                  <a:pt x="600363" y="2687782"/>
                </a:cubicBezTo>
                <a:cubicBezTo>
                  <a:pt x="798945" y="2604655"/>
                  <a:pt x="1225357" y="1998134"/>
                  <a:pt x="1440872" y="1939637"/>
                </a:cubicBezTo>
                <a:cubicBezTo>
                  <a:pt x="1656387" y="1881140"/>
                  <a:pt x="1747212" y="2404533"/>
                  <a:pt x="1893454" y="2336800"/>
                </a:cubicBezTo>
                <a:cubicBezTo>
                  <a:pt x="2039696" y="2269067"/>
                  <a:pt x="2185939" y="1599431"/>
                  <a:pt x="2318327" y="1533237"/>
                </a:cubicBezTo>
                <a:cubicBezTo>
                  <a:pt x="2450715" y="1467043"/>
                  <a:pt x="2498437" y="2195176"/>
                  <a:pt x="2687782" y="1939637"/>
                </a:cubicBezTo>
                <a:cubicBezTo>
                  <a:pt x="2877128" y="1684097"/>
                  <a:pt x="3318933" y="330970"/>
                  <a:pt x="3454400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7436AB3-3A7C-44AD-ADEB-986F071CD8DC}"/>
              </a:ext>
            </a:extLst>
          </p:cNvPr>
          <p:cNvSpPr txBox="1"/>
          <p:nvPr/>
        </p:nvSpPr>
        <p:spPr>
          <a:xfrm>
            <a:off x="6716296" y="352156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y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EF7A86C-2BE4-45D7-814F-2DAB17A7D592}"/>
              </a:ext>
            </a:extLst>
          </p:cNvPr>
          <p:cNvSpPr txBox="1"/>
          <p:nvPr/>
        </p:nvSpPr>
        <p:spPr>
          <a:xfrm>
            <a:off x="6228933" y="1525016"/>
            <a:ext cx="974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Simple</a:t>
            </a:r>
          </a:p>
          <a:p>
            <a:r>
              <a:rPr lang="en-US" sz="1400" dirty="0"/>
              <a:t>Model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36110C0-FC1E-448B-A4E4-DA35D25AC709}"/>
              </a:ext>
            </a:extLst>
          </p:cNvPr>
          <p:cNvSpPr txBox="1"/>
          <p:nvPr/>
        </p:nvSpPr>
        <p:spPr>
          <a:xfrm>
            <a:off x="6223684" y="4786990"/>
            <a:ext cx="974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Complex</a:t>
            </a:r>
          </a:p>
          <a:p>
            <a:r>
              <a:rPr lang="en-US" sz="1400" dirty="0"/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12963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EDF3C-B22F-8C55-E29D-349A8941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 Linear Regression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644CC3-0F0E-1406-6C66-3225BB5ED02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The linear regression model in </a:t>
                </a:r>
                <a:r>
                  <a:rPr lang="en-US" dirty="0" err="1"/>
                  <a:t>sklearn</a:t>
                </a:r>
                <a:r>
                  <a:rPr lang="en-US" dirty="0"/>
                  <a:t> by itself does not have option for tuning</a:t>
                </a:r>
              </a:p>
              <a:p>
                <a:r>
                  <a:rPr lang="en-US" dirty="0"/>
                  <a:t>Instead, we used its regularized version </a:t>
                </a:r>
                <a:r>
                  <a:rPr lang="en-US" b="1" dirty="0"/>
                  <a:t>Ridge Regression </a:t>
                </a:r>
                <a:r>
                  <a:rPr lang="en-US" dirty="0"/>
                  <a:t>with a hyperparameter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b="1" dirty="0"/>
                  <a:t> </a:t>
                </a:r>
              </a:p>
              <a:p>
                <a:pPr lvl="1"/>
                <a:r>
                  <a:rPr lang="en-US" dirty="0"/>
                  <a:t>Higher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dirty="0"/>
                  <a:t> means more strictly controlled models</a:t>
                </a:r>
              </a:p>
              <a:p>
                <a:pPr lvl="1"/>
                <a:r>
                  <a:rPr lang="en-US" dirty="0"/>
                  <a:t>Lower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dirty="0"/>
                  <a:t> means less strictly controlled models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dirty="0"/>
                  <a:t> is usually tuned from 0.001 then increment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×10</m:t>
                    </m:r>
                  </m:oMath>
                </a14:m>
                <a:r>
                  <a:rPr lang="en-US" dirty="0"/>
                  <a:t> until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1000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View notebook for example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644CC3-0F0E-1406-6C66-3225BB5ED0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1059" t="-1984" r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4431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919A8-7660-42E1-80F5-E8A6786A7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 Logistic Regression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D3D0A5-8B94-4E49-B257-5DD444ED2998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Very similar to Linear Regression, we need to finetune the hyperparameter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 that controls how strict the regularization is</a:t>
                </a:r>
              </a:p>
              <a:p>
                <a:pPr lvl="1"/>
                <a:r>
                  <a:rPr lang="en-US" dirty="0"/>
                  <a:t>Higher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dirty="0"/>
                  <a:t> means more strictly controlled models</a:t>
                </a:r>
              </a:p>
              <a:p>
                <a:pPr lvl="1"/>
                <a:r>
                  <a:rPr lang="en-US" dirty="0"/>
                  <a:t>Lower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dirty="0"/>
                  <a:t> means less strictly controlled models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dirty="0"/>
                  <a:t> is usually tuned from 0.001 then increment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×10</m:t>
                    </m:r>
                  </m:oMath>
                </a14:m>
                <a:r>
                  <a:rPr lang="en-US" dirty="0"/>
                  <a:t> until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1000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D3D0A5-8B94-4E49-B257-5DD444ED29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1059" t="-1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9780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E4DD2-8F09-496A-BC4B-08966D92B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Tuning for Support Vector Machine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FED7ED-9AFD-4732-9496-AD0E4BBB7FF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33425" y="908093"/>
                <a:ext cx="10887075" cy="5221539"/>
              </a:xfrm>
            </p:spPr>
            <p:txBody>
              <a:bodyPr/>
              <a:lstStyle/>
              <a:p>
                <a:r>
                  <a:rPr lang="en-US" dirty="0"/>
                  <a:t>When using SVM, we have to tune the </a:t>
                </a:r>
                <a:r>
                  <a:rPr lang="en-US" b="1" dirty="0"/>
                  <a:t>kernel type</a:t>
                </a:r>
                <a:r>
                  <a:rPr lang="en-US" dirty="0"/>
                  <a:t>, hyperparameters for the kernel, and the regularization term</a:t>
                </a:r>
              </a:p>
              <a:p>
                <a:pPr lvl="1"/>
                <a:r>
                  <a:rPr lang="en-US" b="1" dirty="0"/>
                  <a:t>kernel</a:t>
                </a:r>
                <a:r>
                  <a:rPr lang="en-US" dirty="0"/>
                  <a:t> – ‘poly’ for Polynomial, ‘</a:t>
                </a:r>
                <a:r>
                  <a:rPr lang="en-US" dirty="0" err="1"/>
                  <a:t>rbf</a:t>
                </a:r>
                <a:r>
                  <a:rPr lang="en-US" dirty="0"/>
                  <a:t>’ for RBF/Gaussian</a:t>
                </a:r>
              </a:p>
              <a:p>
                <a:pPr lvl="2"/>
                <a:r>
                  <a:rPr lang="en-US" dirty="0"/>
                  <a:t>Polynomial kernel: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lvl="2"/>
                <a:r>
                  <a:rPr lang="en-US" dirty="0"/>
                  <a:t>Radial Basis Function (RBF) kernel, or Gaussian kernel: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/>
                <a:r>
                  <a:rPr lang="en-US" b="1" dirty="0"/>
                  <a:t>coef0</a:t>
                </a:r>
                <a:r>
                  <a:rPr lang="en-US" dirty="0"/>
                  <a:t> and </a:t>
                </a:r>
                <a:r>
                  <a:rPr lang="en-US" b="1" dirty="0"/>
                  <a:t>degree</a:t>
                </a:r>
                <a:r>
                  <a:rPr lang="en-US" dirty="0"/>
                  <a:t> for Polynomial kernel</a:t>
                </a:r>
              </a:p>
              <a:p>
                <a:pPr lvl="1"/>
                <a:r>
                  <a:rPr lang="en-US" b="1" dirty="0"/>
                  <a:t>gamma</a:t>
                </a:r>
                <a:r>
                  <a:rPr lang="en-US" dirty="0"/>
                  <a:t> for RBF/Gaussian</a:t>
                </a:r>
              </a:p>
              <a:p>
                <a:pPr lvl="1"/>
                <a:r>
                  <a:rPr lang="en-US" b="1" dirty="0"/>
                  <a:t>C</a:t>
                </a:r>
                <a:r>
                  <a:rPr lang="en-US" dirty="0"/>
                  <a:t> for regularization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FED7ED-9AFD-4732-9496-AD0E4BBB7F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33425" y="908093"/>
                <a:ext cx="10887075" cy="5221539"/>
              </a:xfrm>
              <a:blipFill>
                <a:blip r:embed="rId2"/>
                <a:stretch>
                  <a:fillRect l="-1008" t="-1984" r="-1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4349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303B9-9194-46ED-81F8-7937CF911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Tuning for Decision Tree and Tree Ensembles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5BF0-25AF-4B10-AA8C-5C4A2C7738C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b="1" dirty="0"/>
              <a:t>Main</a:t>
            </a:r>
            <a:r>
              <a:rPr lang="en-US" sz="2400" dirty="0"/>
              <a:t> hyperparameters to be finetuned for a tree:</a:t>
            </a:r>
          </a:p>
          <a:p>
            <a:pPr lvl="1"/>
            <a:r>
              <a:rPr lang="en-US" sz="2000" b="1" i="1" dirty="0" err="1"/>
              <a:t>max_depth</a:t>
            </a:r>
            <a:r>
              <a:rPr lang="en-US" sz="2000" dirty="0"/>
              <a:t>: maximum depth of the tree. The tree on the right has a depth of 3. Depth represents the maximum distance (number of paths) between the root node and a leaf node.</a:t>
            </a:r>
          </a:p>
          <a:p>
            <a:pPr lvl="1"/>
            <a:r>
              <a:rPr lang="en-US" sz="2000" b="1" i="1" dirty="0" err="1"/>
              <a:t>min_samples_split</a:t>
            </a:r>
            <a:r>
              <a:rPr lang="en-US" sz="2000" dirty="0"/>
              <a:t>: minimum number of instances required to split an internal node. For example, if the number of instances ending up in the </a:t>
            </a:r>
            <a:r>
              <a:rPr lang="en-US" sz="2000" dirty="0" err="1"/>
              <a:t>TaxInc</a:t>
            </a:r>
            <a:r>
              <a:rPr lang="en-US" sz="2000" dirty="0"/>
              <a:t> is smaller than the </a:t>
            </a:r>
            <a:r>
              <a:rPr lang="en-US" sz="2000" dirty="0" err="1"/>
              <a:t>min_sample_split</a:t>
            </a:r>
            <a:r>
              <a:rPr lang="en-US" sz="2000" dirty="0"/>
              <a:t>, the node will not be split further</a:t>
            </a:r>
          </a:p>
          <a:p>
            <a:pPr lvl="1"/>
            <a:r>
              <a:rPr lang="en-US" sz="2000" b="1" i="1" dirty="0" err="1"/>
              <a:t>min_samples_leaf</a:t>
            </a:r>
            <a:r>
              <a:rPr lang="en-US" sz="2000" dirty="0"/>
              <a:t>: minimum number of samples required to be at a leaf node. A split point will only be considered if it leaves at least </a:t>
            </a:r>
            <a:r>
              <a:rPr lang="en-US" sz="2000" dirty="0" err="1"/>
              <a:t>min_samples_leaf</a:t>
            </a:r>
            <a:r>
              <a:rPr lang="en-US" sz="2000" dirty="0"/>
              <a:t> training instances in each of the left and right branches. </a:t>
            </a:r>
          </a:p>
          <a:p>
            <a:pPr lvl="1"/>
            <a:r>
              <a:rPr lang="en-US" sz="2000" b="1" i="1" dirty="0" err="1"/>
              <a:t>max_features</a:t>
            </a:r>
            <a:r>
              <a:rPr lang="en-US" sz="2000" dirty="0"/>
              <a:t>: maximum number of features to consider when looking for the best split</a:t>
            </a:r>
          </a:p>
          <a:p>
            <a:pPr lvl="1"/>
            <a:r>
              <a:rPr lang="en-US" sz="2000" b="1" i="1" dirty="0" err="1"/>
              <a:t>max_leaf_nodes</a:t>
            </a:r>
            <a:r>
              <a:rPr lang="en-US" sz="2000" dirty="0"/>
              <a:t>: maximum number of leaf nodes over the whole tree</a:t>
            </a:r>
            <a:endParaRPr lang="en-US" sz="2000" b="1" i="1" dirty="0"/>
          </a:p>
          <a:p>
            <a:r>
              <a:rPr lang="en-US" sz="2400" dirty="0"/>
              <a:t>Random forests and gradient boosting </a:t>
            </a:r>
            <a:r>
              <a:rPr lang="en-US" sz="2400"/>
              <a:t>models have </a:t>
            </a:r>
            <a:r>
              <a:rPr lang="en-US" sz="2400" dirty="0"/>
              <a:t>all hyper-parameters of decision tree, with an additional one:</a:t>
            </a:r>
          </a:p>
          <a:p>
            <a:pPr lvl="1"/>
            <a:r>
              <a:rPr lang="en-US" sz="2000" b="1" dirty="0" err="1"/>
              <a:t>n_estimators</a:t>
            </a:r>
            <a:r>
              <a:rPr lang="en-US" sz="2000" dirty="0"/>
              <a:t>: number of trees to fit</a:t>
            </a:r>
          </a:p>
        </p:txBody>
      </p:sp>
    </p:spTree>
    <p:extLst>
      <p:ext uri="{BB962C8B-B14F-4D97-AF65-F5344CB8AC3E}">
        <p14:creationId xmlns:p14="http://schemas.microsoft.com/office/powerpoint/2010/main" val="349172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664D0-4436-4FA9-94F1-1DE570159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 Revisited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36873-4C48-4B2B-981E-24A033B5EE3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908093"/>
            <a:ext cx="4710864" cy="5221539"/>
          </a:xfrm>
        </p:spPr>
        <p:txBody>
          <a:bodyPr/>
          <a:lstStyle/>
          <a:p>
            <a:r>
              <a:rPr lang="en-US" sz="2400" dirty="0"/>
              <a:t>Recall, a decision tree is a flow-chart-like model</a:t>
            </a:r>
          </a:p>
          <a:p>
            <a:r>
              <a:rPr lang="en-US" sz="2400" dirty="0"/>
              <a:t>To make decision</a:t>
            </a:r>
          </a:p>
          <a:p>
            <a:pPr lvl="1"/>
            <a:r>
              <a:rPr lang="en-US" sz="2000" dirty="0"/>
              <a:t>Start from the root node (the first node with no predecessors – nodes that lead to it)</a:t>
            </a:r>
          </a:p>
          <a:p>
            <a:pPr lvl="1"/>
            <a:r>
              <a:rPr lang="en-US" sz="2000" dirty="0"/>
              <a:t>Apply input data to the branch conditions at each node to reach a leaf node (nodes with no successors – nodes that branch from it)</a:t>
            </a:r>
          </a:p>
          <a:p>
            <a:pPr lvl="1"/>
            <a:r>
              <a:rPr lang="en-US" sz="2000" dirty="0"/>
              <a:t>The label at the leaf node is the predicted value of the target</a:t>
            </a:r>
          </a:p>
          <a:p>
            <a:endParaRPr lang="en-US" sz="2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148A007-5A18-488D-BBC8-73F160536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392" y="330604"/>
            <a:ext cx="6212925" cy="3802979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ED8D832-D9D4-44A8-9011-364588DE384E}"/>
              </a:ext>
            </a:extLst>
          </p:cNvPr>
          <p:cNvCxnSpPr>
            <a:cxnSpLocks/>
          </p:cNvCxnSpPr>
          <p:nvPr/>
        </p:nvCxnSpPr>
        <p:spPr bwMode="auto">
          <a:xfrm flipV="1">
            <a:off x="7324658" y="1387352"/>
            <a:ext cx="1915595" cy="9647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471768D-950E-4FC2-A8EA-AC98175641A3}"/>
              </a:ext>
            </a:extLst>
          </p:cNvPr>
          <p:cNvCxnSpPr>
            <a:cxnSpLocks/>
          </p:cNvCxnSpPr>
          <p:nvPr/>
        </p:nvCxnSpPr>
        <p:spPr bwMode="auto">
          <a:xfrm flipV="1">
            <a:off x="8211269" y="1483825"/>
            <a:ext cx="2057684" cy="76010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F0B2B49-9F14-43FD-AAD3-2F62EE31CAC8}"/>
              </a:ext>
            </a:extLst>
          </p:cNvPr>
          <p:cNvCxnSpPr>
            <a:cxnSpLocks/>
          </p:cNvCxnSpPr>
          <p:nvPr/>
        </p:nvCxnSpPr>
        <p:spPr bwMode="auto">
          <a:xfrm flipV="1">
            <a:off x="8927432" y="1483825"/>
            <a:ext cx="2592805" cy="162032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DE464E5-8A26-4DF3-AAEE-B71B73C7B66D}"/>
              </a:ext>
            </a:extLst>
          </p:cNvPr>
          <p:cNvCxnSpPr/>
          <p:nvPr/>
        </p:nvCxnSpPr>
        <p:spPr>
          <a:xfrm>
            <a:off x="7267074" y="1660358"/>
            <a:ext cx="481263" cy="4451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053560F-2EB8-4CE8-823E-8473D6BA2DCF}"/>
              </a:ext>
            </a:extLst>
          </p:cNvPr>
          <p:cNvCxnSpPr>
            <a:cxnSpLocks/>
          </p:cNvCxnSpPr>
          <p:nvPr/>
        </p:nvCxnSpPr>
        <p:spPr>
          <a:xfrm>
            <a:off x="8211269" y="2406316"/>
            <a:ext cx="415373" cy="5372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3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4B96A-56D7-4A6D-A2DF-B15B94FD7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 Structures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7A6C7-C5B4-49C5-9B28-7B9955210BC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40919" y="818230"/>
            <a:ext cx="10355263" cy="5221539"/>
          </a:xfrm>
        </p:spPr>
        <p:txBody>
          <a:bodyPr/>
          <a:lstStyle/>
          <a:p>
            <a:r>
              <a:rPr lang="en-US" dirty="0"/>
              <a:t>Decision trees are not unique in a training dataset – there are multiple tree structures that can be learned</a:t>
            </a:r>
          </a:p>
          <a:p>
            <a:r>
              <a:rPr lang="en-US" dirty="0"/>
              <a:t>Example: the Breast Cancer data</a:t>
            </a:r>
          </a:p>
          <a:p>
            <a:pPr lvl="1"/>
            <a:r>
              <a:rPr lang="en-US" dirty="0"/>
              <a:t>Input features include Clump Thickness, Uniformity of Cell Size, Uniformity of Cell Shape, Marginal Adhesion, Single Epithelial Cell Size, Bare Nuclei, Bland Chromatin, Normal Nucleoli, Mitoses</a:t>
            </a:r>
          </a:p>
          <a:p>
            <a:pPr lvl="1"/>
            <a:r>
              <a:rPr lang="en-US" dirty="0"/>
              <a:t>Target: binary target, whether the clump is malignant (1) or benign (0)</a:t>
            </a:r>
          </a:p>
          <a:p>
            <a:r>
              <a:rPr lang="en-US" dirty="0"/>
              <a:t>We can build different decision trees on this data to predict if a clump is malignant (1) or benign(0)</a:t>
            </a:r>
          </a:p>
          <a:p>
            <a:r>
              <a:rPr lang="en-US" dirty="0"/>
              <a:t>Examples on next slide</a:t>
            </a:r>
          </a:p>
        </p:txBody>
      </p:sp>
    </p:spTree>
    <p:extLst>
      <p:ext uri="{BB962C8B-B14F-4D97-AF65-F5344CB8AC3E}">
        <p14:creationId xmlns:p14="http://schemas.microsoft.com/office/powerpoint/2010/main" val="3203199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3021C0-174E-45B7-8C41-D315A89C7E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116C2-2A35-4C2F-9AC8-16065DA0C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Different Decision Trees on the same Breast Cancer Data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49B0235-616A-4B2B-869C-962C109AE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190" y="496262"/>
            <a:ext cx="3970426" cy="386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524D881A-FA96-4440-93EB-3F188D4A7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226" y="-58465"/>
            <a:ext cx="3970426" cy="386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CA7F50A1-098E-45DA-8CF9-C25C87A57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573" y="3152065"/>
            <a:ext cx="3970426" cy="386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97667281-F831-4806-A9C5-D70610234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46" y="429242"/>
            <a:ext cx="3970426" cy="386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34C18FE-EC29-4F0C-8F49-D2C1FF6A1A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4036" y="4762896"/>
            <a:ext cx="6172700" cy="1852406"/>
          </a:xfrm>
        </p:spPr>
        <p:txBody>
          <a:bodyPr/>
          <a:lstStyle/>
          <a:p>
            <a:r>
              <a:rPr lang="en-US" sz="2400" dirty="0"/>
              <a:t>Which tree to use?</a:t>
            </a:r>
          </a:p>
          <a:p>
            <a:r>
              <a:rPr lang="en-US" sz="2400" dirty="0"/>
              <a:t>How to choose a best tree for this data?</a:t>
            </a:r>
          </a:p>
        </p:txBody>
      </p:sp>
    </p:spTree>
    <p:extLst>
      <p:ext uri="{BB962C8B-B14F-4D97-AF65-F5344CB8AC3E}">
        <p14:creationId xmlns:p14="http://schemas.microsoft.com/office/powerpoint/2010/main" val="3673243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AF567-D6DB-4695-B542-70AC8A47F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07A8E-54A5-443F-9B97-0B25F2DA86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9163" y="947738"/>
            <a:ext cx="5589170" cy="5221539"/>
          </a:xfrm>
        </p:spPr>
        <p:txBody>
          <a:bodyPr/>
          <a:lstStyle/>
          <a:p>
            <a:r>
              <a:rPr lang="en-US" sz="2400" dirty="0"/>
              <a:t>Are “metadata” of a model</a:t>
            </a:r>
          </a:p>
          <a:p>
            <a:pPr lvl="1"/>
            <a:r>
              <a:rPr lang="en-US" sz="2000" dirty="0"/>
              <a:t>For example: decision tree</a:t>
            </a:r>
          </a:p>
          <a:p>
            <a:pPr lvl="2"/>
            <a:r>
              <a:rPr lang="en-US" sz="1800" dirty="0"/>
              <a:t>Max depth: maximum depth (number of branches from the root node to the furthest leaf node) a tree can form</a:t>
            </a:r>
          </a:p>
          <a:p>
            <a:pPr lvl="2"/>
            <a:r>
              <a:rPr lang="en-US" sz="1800" dirty="0"/>
              <a:t>Minimum samples at split: minimum number of instances at a node for it to be eligible to form a split (have branches)</a:t>
            </a:r>
          </a:p>
          <a:p>
            <a:pPr lvl="2"/>
            <a:r>
              <a:rPr lang="en-US" sz="1800" dirty="0"/>
              <a:t>Minimum samples at leaf: minimum number of instances at a node for it to be eligible to be a leaf node. </a:t>
            </a:r>
          </a:p>
          <a:p>
            <a:r>
              <a:rPr lang="en-US" sz="2400" b="1" dirty="0"/>
              <a:t>Cannot</a:t>
            </a:r>
            <a:r>
              <a:rPr lang="en-US" sz="2400" dirty="0"/>
              <a:t> be learned from data</a:t>
            </a:r>
          </a:p>
          <a:p>
            <a:r>
              <a:rPr lang="en-US" sz="2400" b="1" dirty="0"/>
              <a:t>Heavily</a:t>
            </a:r>
            <a:r>
              <a:rPr lang="en-US" sz="2400" dirty="0"/>
              <a:t> effect a model’s performance. Wrong selection of hyperparameters may lead to </a:t>
            </a:r>
            <a:r>
              <a:rPr lang="en-US" sz="2400" b="1" dirty="0"/>
              <a:t>unusable</a:t>
            </a:r>
            <a:r>
              <a:rPr lang="en-US" sz="2400" dirty="0"/>
              <a:t> models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B53BF6A-DD95-4309-AEE2-2C60A090B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113" y="0"/>
            <a:ext cx="3458912" cy="336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002D917-4E2F-4609-97F3-5E37A51EF78C}"/>
              </a:ext>
            </a:extLst>
          </p:cNvPr>
          <p:cNvCxnSpPr/>
          <p:nvPr/>
        </p:nvCxnSpPr>
        <p:spPr>
          <a:xfrm>
            <a:off x="9439275" y="442626"/>
            <a:ext cx="476250" cy="5051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A25D9F5-3DD6-4266-9D7C-1EC7770F91C1}"/>
              </a:ext>
            </a:extLst>
          </p:cNvPr>
          <p:cNvCxnSpPr>
            <a:cxnSpLocks/>
          </p:cNvCxnSpPr>
          <p:nvPr/>
        </p:nvCxnSpPr>
        <p:spPr>
          <a:xfrm>
            <a:off x="10001250" y="1085850"/>
            <a:ext cx="257175" cy="5143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22C5BEB-3B2A-4A7A-979A-635604A89810}"/>
              </a:ext>
            </a:extLst>
          </p:cNvPr>
          <p:cNvCxnSpPr>
            <a:cxnSpLocks/>
          </p:cNvCxnSpPr>
          <p:nvPr/>
        </p:nvCxnSpPr>
        <p:spPr>
          <a:xfrm>
            <a:off x="10325100" y="1766888"/>
            <a:ext cx="242888" cy="5143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872F6A3-A513-42D1-80B8-04A000EF66D3}"/>
              </a:ext>
            </a:extLst>
          </p:cNvPr>
          <p:cNvCxnSpPr>
            <a:cxnSpLocks/>
          </p:cNvCxnSpPr>
          <p:nvPr/>
        </p:nvCxnSpPr>
        <p:spPr>
          <a:xfrm>
            <a:off x="10639425" y="2424113"/>
            <a:ext cx="247650" cy="52863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11ECDA7-4711-4400-BE1B-EE20E02C7FB4}"/>
              </a:ext>
            </a:extLst>
          </p:cNvPr>
          <p:cNvSpPr txBox="1"/>
          <p:nvPr/>
        </p:nvSpPr>
        <p:spPr>
          <a:xfrm>
            <a:off x="8826019" y="-51768"/>
            <a:ext cx="1159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Root node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14628E-1EA9-43AD-82B8-795338B3C522}"/>
              </a:ext>
            </a:extLst>
          </p:cNvPr>
          <p:cNvSpPr txBox="1"/>
          <p:nvPr/>
        </p:nvSpPr>
        <p:spPr>
          <a:xfrm>
            <a:off x="10639425" y="3059668"/>
            <a:ext cx="141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Furthest Leaf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AC5D9A-1DE1-4325-8E27-07A1482CFDEE}"/>
              </a:ext>
            </a:extLst>
          </p:cNvPr>
          <p:cNvSpPr txBox="1"/>
          <p:nvPr/>
        </p:nvSpPr>
        <p:spPr>
          <a:xfrm>
            <a:off x="10902279" y="1084648"/>
            <a:ext cx="1100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Depth = 4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5E248E0-3A6E-4F84-A0A5-26D8926CE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711" y="3843136"/>
            <a:ext cx="2503168" cy="241496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B44345C-F4DF-4E1D-8562-D69620B3D0AB}"/>
              </a:ext>
            </a:extLst>
          </p:cNvPr>
          <p:cNvSpPr txBox="1"/>
          <p:nvPr/>
        </p:nvSpPr>
        <p:spPr>
          <a:xfrm>
            <a:off x="7951558" y="3978169"/>
            <a:ext cx="20894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Wrong selections of hyperparameters lead to an oversimplified tree with poorer performance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FC23AEE-D87D-4740-9490-9B2D6552E7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6710"/>
          <a:stretch/>
        </p:blipFill>
        <p:spPr>
          <a:xfrm>
            <a:off x="10446544" y="4005982"/>
            <a:ext cx="1638990" cy="57812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ECB1D30-DAC4-421D-971D-98DA8ECB4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8477" y="2629137"/>
            <a:ext cx="2578335" cy="3731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FC8FDDC-6B2B-47DD-B8A9-1DADA0D09C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3595" b="-1050"/>
          <a:stretch/>
        </p:blipFill>
        <p:spPr>
          <a:xfrm>
            <a:off x="9635491" y="4558438"/>
            <a:ext cx="2503168" cy="35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97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FFE42-1FC6-4B55-862C-E4EA70982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3541-FEBA-445E-9A07-F65941A304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734675" cy="5221539"/>
          </a:xfrm>
        </p:spPr>
        <p:txBody>
          <a:bodyPr/>
          <a:lstStyle/>
          <a:p>
            <a:r>
              <a:rPr lang="en-US" sz="2000" dirty="0"/>
              <a:t>The overall idea is to </a:t>
            </a:r>
            <a:r>
              <a:rPr lang="en-US" sz="2000" b="1" dirty="0"/>
              <a:t>train the same model </a:t>
            </a:r>
            <a:r>
              <a:rPr lang="en-US" sz="2000" dirty="0"/>
              <a:t>with </a:t>
            </a:r>
            <a:r>
              <a:rPr lang="en-US" sz="2000" b="1" dirty="0"/>
              <a:t>different values of hyperparameters</a:t>
            </a:r>
            <a:r>
              <a:rPr lang="en-US" sz="2000" dirty="0"/>
              <a:t> and pick one with the </a:t>
            </a:r>
            <a:r>
              <a:rPr lang="en-US" sz="2000" b="1" dirty="0"/>
              <a:t>best</a:t>
            </a:r>
            <a:r>
              <a:rPr lang="en-US" sz="2000" dirty="0"/>
              <a:t> performance</a:t>
            </a:r>
          </a:p>
          <a:p>
            <a:r>
              <a:rPr lang="en-US" sz="2000" dirty="0"/>
              <a:t>Due to the overfitting problem, tuning models using training performances is not ideal</a:t>
            </a:r>
          </a:p>
          <a:p>
            <a:pPr lvl="1"/>
            <a:r>
              <a:rPr lang="en-US" sz="1800" dirty="0"/>
              <a:t>Training performances are not enough to indicate if a model is overfitting or not</a:t>
            </a:r>
          </a:p>
          <a:p>
            <a:pPr lvl="1"/>
            <a:r>
              <a:rPr lang="en-US" sz="1800" dirty="0"/>
              <a:t>Testing data still represents totally new data for final evaluations and should not be used before a model is finalized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800" dirty="0">
                <a:sym typeface="Wingdings" panose="05000000000000000000" pitchFamily="2" charset="2"/>
              </a:rPr>
              <a:t>Further split training data into </a:t>
            </a:r>
            <a:r>
              <a:rPr lang="en-US" sz="1800" b="1" dirty="0">
                <a:sym typeface="Wingdings" panose="05000000000000000000" pitchFamily="2" charset="2"/>
              </a:rPr>
              <a:t>validation</a:t>
            </a:r>
            <a:r>
              <a:rPr lang="en-US" sz="1800" dirty="0">
                <a:sym typeface="Wingdings" panose="05000000000000000000" pitchFamily="2" charset="2"/>
              </a:rPr>
              <a:t> data for tuning models’ hyperparameters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US" sz="1800" dirty="0"/>
          </a:p>
        </p:txBody>
      </p:sp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BD032C3B-5879-42CE-AFCA-9842E18794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472130"/>
              </p:ext>
            </p:extLst>
          </p:nvPr>
        </p:nvGraphicFramePr>
        <p:xfrm>
          <a:off x="3371335" y="3351188"/>
          <a:ext cx="570229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2298">
                  <a:extLst>
                    <a:ext uri="{9D8B030D-6E8A-4147-A177-3AD203B41FA5}">
                      <a16:colId xmlns:a16="http://schemas.microsoft.com/office/drawing/2014/main" val="12601364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181797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5536897C-4104-4EC9-A6BB-889262279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372599"/>
              </p:ext>
            </p:extLst>
          </p:nvPr>
        </p:nvGraphicFramePr>
        <p:xfrm>
          <a:off x="3371335" y="4242963"/>
          <a:ext cx="570229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1532">
                  <a:extLst>
                    <a:ext uri="{9D8B030D-6E8A-4147-A177-3AD203B41FA5}">
                      <a16:colId xmlns:a16="http://schemas.microsoft.com/office/drawing/2014/main" val="1260136486"/>
                    </a:ext>
                  </a:extLst>
                </a:gridCol>
                <a:gridCol w="1900766">
                  <a:extLst>
                    <a:ext uri="{9D8B030D-6E8A-4147-A177-3AD203B41FA5}">
                      <a16:colId xmlns:a16="http://schemas.microsoft.com/office/drawing/2014/main" val="24835042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Training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Testing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181797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C306A9F4-971F-4D22-A8B9-2F8B85D951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949875"/>
              </p:ext>
            </p:extLst>
          </p:nvPr>
        </p:nvGraphicFramePr>
        <p:xfrm>
          <a:off x="3369217" y="5132013"/>
          <a:ext cx="38015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766">
                  <a:extLst>
                    <a:ext uri="{9D8B030D-6E8A-4147-A177-3AD203B41FA5}">
                      <a16:colId xmlns:a16="http://schemas.microsoft.com/office/drawing/2014/main" val="1260136486"/>
                    </a:ext>
                  </a:extLst>
                </a:gridCol>
                <a:gridCol w="1900766">
                  <a:extLst>
                    <a:ext uri="{9D8B030D-6E8A-4147-A177-3AD203B41FA5}">
                      <a16:colId xmlns:a16="http://schemas.microsoft.com/office/drawing/2014/main" val="2869493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Training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Validation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181797"/>
                  </a:ext>
                </a:extLst>
              </a:tr>
            </a:tbl>
          </a:graphicData>
        </a:graphic>
      </p:graphicFrame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5C5D99D-DB48-42D0-8C41-81E4B1368BC4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>
          <a:xfrm>
            <a:off x="6222484" y="3722028"/>
            <a:ext cx="0" cy="520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9238333-F011-4A5F-BF49-33411D7AAC3A}"/>
              </a:ext>
            </a:extLst>
          </p:cNvPr>
          <p:cNvSpPr txBox="1"/>
          <p:nvPr/>
        </p:nvSpPr>
        <p:spPr>
          <a:xfrm>
            <a:off x="6222484" y="3795435"/>
            <a:ext cx="1410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Train/Test Split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D1D7C9D-EF78-4DA3-8852-D7343A90E066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5269983" y="4527359"/>
            <a:ext cx="0" cy="604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BF36FDA3-1397-4B32-ACEA-8BDC9B2EEADF}"/>
              </a:ext>
            </a:extLst>
          </p:cNvPr>
          <p:cNvSpPr txBox="1"/>
          <p:nvPr/>
        </p:nvSpPr>
        <p:spPr>
          <a:xfrm>
            <a:off x="5269983" y="4688242"/>
            <a:ext cx="1911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Train/Validation Split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A1CD0FF-CABA-40EC-A829-86ACF42A304D}"/>
              </a:ext>
            </a:extLst>
          </p:cNvPr>
          <p:cNvSpPr txBox="1"/>
          <p:nvPr/>
        </p:nvSpPr>
        <p:spPr>
          <a:xfrm>
            <a:off x="3187700" y="5555175"/>
            <a:ext cx="200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training models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74A13C7-9739-47FF-8FC7-186AD8717F8C}"/>
              </a:ext>
            </a:extLst>
          </p:cNvPr>
          <p:cNvSpPr txBox="1"/>
          <p:nvPr/>
        </p:nvSpPr>
        <p:spPr>
          <a:xfrm>
            <a:off x="5269983" y="5557504"/>
            <a:ext cx="188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tuning models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5EC21E-AD32-4DAA-86EB-ED5544B95531}"/>
              </a:ext>
            </a:extLst>
          </p:cNvPr>
          <p:cNvSpPr txBox="1"/>
          <p:nvPr/>
        </p:nvSpPr>
        <p:spPr>
          <a:xfrm>
            <a:off x="9098514" y="4237777"/>
            <a:ext cx="306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</a:t>
            </a:r>
            <a:r>
              <a:rPr lang="en-US" b="1" dirty="0"/>
              <a:t>final</a:t>
            </a:r>
            <a:r>
              <a:rPr lang="en-US" dirty="0"/>
              <a:t> evaluations of models</a:t>
            </a:r>
          </a:p>
        </p:txBody>
      </p:sp>
    </p:spTree>
    <p:extLst>
      <p:ext uri="{BB962C8B-B14F-4D97-AF65-F5344CB8AC3E}">
        <p14:creationId xmlns:p14="http://schemas.microsoft.com/office/powerpoint/2010/main" val="2673461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DFD8BFD-752F-4D42-88DE-437912D58540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9079983" y="2239372"/>
            <a:ext cx="0" cy="2609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33B03F5-1E49-4F11-9C20-0FFE39410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109131"/>
            <a:ext cx="5362574" cy="666991"/>
          </a:xfrm>
        </p:spPr>
        <p:txBody>
          <a:bodyPr/>
          <a:lstStyle/>
          <a:p>
            <a:r>
              <a:rPr lang="en-US" sz="2400" dirty="0"/>
              <a:t>Model Tuning with Validation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5A6E5-1D35-4FA2-BA44-EBF1B9773C1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76123"/>
            <a:ext cx="4728526" cy="5353510"/>
          </a:xfrm>
        </p:spPr>
        <p:txBody>
          <a:bodyPr/>
          <a:lstStyle/>
          <a:p>
            <a:r>
              <a:rPr lang="en-US" sz="2400" dirty="0"/>
              <a:t>In general, the process is to train the same models with different hyperparameters with training data</a:t>
            </a:r>
          </a:p>
          <a:p>
            <a:r>
              <a:rPr lang="en-US" sz="2400" dirty="0"/>
              <a:t>Trained models are then scored in validation data</a:t>
            </a:r>
          </a:p>
          <a:p>
            <a:r>
              <a:rPr lang="en-US" sz="2400" dirty="0"/>
              <a:t>The model with the highest validation score is considered the best model and evaluated with testing data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8E6EAE9-EFE7-4A5E-AC21-DC41CCCE8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120410"/>
              </p:ext>
            </p:extLst>
          </p:nvPr>
        </p:nvGraphicFramePr>
        <p:xfrm>
          <a:off x="6228834" y="109131"/>
          <a:ext cx="570229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2298">
                  <a:extLst>
                    <a:ext uri="{9D8B030D-6E8A-4147-A177-3AD203B41FA5}">
                      <a16:colId xmlns:a16="http://schemas.microsoft.com/office/drawing/2014/main" val="12601364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1817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4EA084-A04B-4D5B-9859-B4F2983497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03589"/>
              </p:ext>
            </p:extLst>
          </p:nvPr>
        </p:nvGraphicFramePr>
        <p:xfrm>
          <a:off x="6228834" y="1000906"/>
          <a:ext cx="570229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1532">
                  <a:extLst>
                    <a:ext uri="{9D8B030D-6E8A-4147-A177-3AD203B41FA5}">
                      <a16:colId xmlns:a16="http://schemas.microsoft.com/office/drawing/2014/main" val="1260136486"/>
                    </a:ext>
                  </a:extLst>
                </a:gridCol>
                <a:gridCol w="1900766">
                  <a:extLst>
                    <a:ext uri="{9D8B030D-6E8A-4147-A177-3AD203B41FA5}">
                      <a16:colId xmlns:a16="http://schemas.microsoft.com/office/drawing/2014/main" val="24835042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Training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Testing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18179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762CEC1-F70D-4DD7-868A-6B4D34D00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557240"/>
              </p:ext>
            </p:extLst>
          </p:nvPr>
        </p:nvGraphicFramePr>
        <p:xfrm>
          <a:off x="6226716" y="1889956"/>
          <a:ext cx="38015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766">
                  <a:extLst>
                    <a:ext uri="{9D8B030D-6E8A-4147-A177-3AD203B41FA5}">
                      <a16:colId xmlns:a16="http://schemas.microsoft.com/office/drawing/2014/main" val="1260136486"/>
                    </a:ext>
                  </a:extLst>
                </a:gridCol>
                <a:gridCol w="1900766">
                  <a:extLst>
                    <a:ext uri="{9D8B030D-6E8A-4147-A177-3AD203B41FA5}">
                      <a16:colId xmlns:a16="http://schemas.microsoft.com/office/drawing/2014/main" val="2869493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Training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Validation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181797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D02766C-7247-4BD1-A2BA-EE5018C8DCE8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9079983" y="479971"/>
            <a:ext cx="0" cy="520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3686C03-68A1-4145-A0D5-19575EBC05D4}"/>
              </a:ext>
            </a:extLst>
          </p:cNvPr>
          <p:cNvSpPr txBox="1"/>
          <p:nvPr/>
        </p:nvSpPr>
        <p:spPr>
          <a:xfrm>
            <a:off x="9079983" y="553378"/>
            <a:ext cx="1410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Train/Test Split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6360C8C-2077-4BAA-ABE0-E05CA3AFF4B1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127482" y="1285302"/>
            <a:ext cx="0" cy="604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AF3D16B-F82B-4575-AFAE-139CA57A841D}"/>
              </a:ext>
            </a:extLst>
          </p:cNvPr>
          <p:cNvSpPr txBox="1"/>
          <p:nvPr/>
        </p:nvSpPr>
        <p:spPr>
          <a:xfrm>
            <a:off x="8127482" y="1446185"/>
            <a:ext cx="1911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Train/Validation Split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1308BFE-6A75-4077-9B5B-AE5044E4630F}"/>
              </a:ext>
            </a:extLst>
          </p:cNvPr>
          <p:cNvCxnSpPr>
            <a:cxnSpLocks/>
          </p:cNvCxnSpPr>
          <p:nvPr/>
        </p:nvCxnSpPr>
        <p:spPr>
          <a:xfrm>
            <a:off x="7174984" y="2239372"/>
            <a:ext cx="0" cy="961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E9A37EB-8E31-4C37-9CB3-B41BF21D32BD}"/>
              </a:ext>
            </a:extLst>
          </p:cNvPr>
          <p:cNvSpPr txBox="1"/>
          <p:nvPr/>
        </p:nvSpPr>
        <p:spPr>
          <a:xfrm>
            <a:off x="5767707" y="2475603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Model training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AB4029-A993-4BD8-B6E6-9BCD9FED1BFB}"/>
              </a:ext>
            </a:extLst>
          </p:cNvPr>
          <p:cNvSpPr/>
          <p:nvPr/>
        </p:nvSpPr>
        <p:spPr>
          <a:xfrm>
            <a:off x="7005122" y="3310432"/>
            <a:ext cx="342900" cy="2095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32400AC-45B1-477C-A7CF-162F42064BE5}"/>
              </a:ext>
            </a:extLst>
          </p:cNvPr>
          <p:cNvSpPr/>
          <p:nvPr/>
        </p:nvSpPr>
        <p:spPr>
          <a:xfrm>
            <a:off x="6662222" y="3724770"/>
            <a:ext cx="342900" cy="2095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0F1AD-D45F-4B77-BDE5-EB8A617F727D}"/>
              </a:ext>
            </a:extLst>
          </p:cNvPr>
          <p:cNvSpPr/>
          <p:nvPr/>
        </p:nvSpPr>
        <p:spPr>
          <a:xfrm>
            <a:off x="7005122" y="4522505"/>
            <a:ext cx="342900" cy="2095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FA1B193-74D4-4287-9AFC-16041FA524CD}"/>
              </a:ext>
            </a:extLst>
          </p:cNvPr>
          <p:cNvSpPr/>
          <p:nvPr/>
        </p:nvSpPr>
        <p:spPr>
          <a:xfrm>
            <a:off x="6662222" y="4936547"/>
            <a:ext cx="342900" cy="2095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7F67385-C33F-4E70-87DC-A25C90E98244}"/>
              </a:ext>
            </a:extLst>
          </p:cNvPr>
          <p:cNvSpPr/>
          <p:nvPr/>
        </p:nvSpPr>
        <p:spPr>
          <a:xfrm>
            <a:off x="7348022" y="3718742"/>
            <a:ext cx="342900" cy="2095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C95765-B70E-4770-B310-8B2F93E3BD53}"/>
              </a:ext>
            </a:extLst>
          </p:cNvPr>
          <p:cNvSpPr/>
          <p:nvPr/>
        </p:nvSpPr>
        <p:spPr>
          <a:xfrm>
            <a:off x="7348023" y="4936547"/>
            <a:ext cx="342900" cy="2095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9EE65F4-4DB7-472F-9478-5CAEC62EC6F9}"/>
              </a:ext>
            </a:extLst>
          </p:cNvPr>
          <p:cNvSpPr/>
          <p:nvPr/>
        </p:nvSpPr>
        <p:spPr>
          <a:xfrm>
            <a:off x="7686159" y="5350589"/>
            <a:ext cx="342900" cy="2095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018353-9EA8-4225-ADFE-ADAF44DA9D40}"/>
              </a:ext>
            </a:extLst>
          </p:cNvPr>
          <p:cNvSpPr/>
          <p:nvPr/>
        </p:nvSpPr>
        <p:spPr>
          <a:xfrm>
            <a:off x="7005123" y="5352231"/>
            <a:ext cx="342900" cy="2095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4F4021-8461-45B4-8C94-A7E4060151A6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 flipH="1">
            <a:off x="6833672" y="3519982"/>
            <a:ext cx="342900" cy="204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287C0F-5ED2-40BB-86D5-7F9E0E8D6D45}"/>
              </a:ext>
            </a:extLst>
          </p:cNvPr>
          <p:cNvCxnSpPr>
            <a:cxnSpLocks/>
            <a:stCxn id="13" idx="2"/>
            <a:endCxn id="17" idx="0"/>
          </p:cNvCxnSpPr>
          <p:nvPr/>
        </p:nvCxnSpPr>
        <p:spPr>
          <a:xfrm>
            <a:off x="7176572" y="3519982"/>
            <a:ext cx="342900" cy="198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8E20DF7-211A-4033-A37C-5703875B07E5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>
            <a:off x="7176572" y="4732055"/>
            <a:ext cx="342901" cy="204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676FC0C-330F-4299-875D-0549E337A95E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 flipH="1">
            <a:off x="6833672" y="4732055"/>
            <a:ext cx="342900" cy="204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8A0B72A-28B2-4A63-9A57-2068F096BDC6}"/>
              </a:ext>
            </a:extLst>
          </p:cNvPr>
          <p:cNvCxnSpPr>
            <a:cxnSpLocks/>
            <a:stCxn id="18" idx="2"/>
            <a:endCxn id="20" idx="0"/>
          </p:cNvCxnSpPr>
          <p:nvPr/>
        </p:nvCxnSpPr>
        <p:spPr>
          <a:xfrm flipH="1">
            <a:off x="7176573" y="5146097"/>
            <a:ext cx="342900" cy="206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A2EE366-35DC-4FB3-B5CF-63D6391FC7EC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7519473" y="5146097"/>
            <a:ext cx="338136" cy="204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33E1517-4D9C-4AAA-A4A8-3D96615CACE9}"/>
              </a:ext>
            </a:extLst>
          </p:cNvPr>
          <p:cNvSpPr txBox="1"/>
          <p:nvPr/>
        </p:nvSpPr>
        <p:spPr>
          <a:xfrm>
            <a:off x="6729691" y="3944918"/>
            <a:ext cx="890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Model 1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7A47F0-9AFF-4FA0-AF76-37B547397945}"/>
              </a:ext>
            </a:extLst>
          </p:cNvPr>
          <p:cNvSpPr txBox="1"/>
          <p:nvPr/>
        </p:nvSpPr>
        <p:spPr>
          <a:xfrm>
            <a:off x="6743463" y="5567038"/>
            <a:ext cx="890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Model 2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3418FA-1E63-4771-8176-5864CD37E644}"/>
              </a:ext>
            </a:extLst>
          </p:cNvPr>
          <p:cNvSpPr txBox="1"/>
          <p:nvPr/>
        </p:nvSpPr>
        <p:spPr>
          <a:xfrm>
            <a:off x="6763309" y="5729456"/>
            <a:ext cx="890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…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5EE15B0-CC32-4455-A7D7-D05B6384B4FC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9079983" y="2239372"/>
            <a:ext cx="0" cy="1230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2BA0001-C1B8-4F9E-90E1-9002D1E4A247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7785931" y="3639512"/>
            <a:ext cx="848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7D2E4EA-FD17-42B6-9C23-9DFCCFDC55FD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7785931" y="5018228"/>
            <a:ext cx="848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500866F-0A5D-4B8F-9861-38135A698492}"/>
              </a:ext>
            </a:extLst>
          </p:cNvPr>
          <p:cNvCxnSpPr>
            <a:cxnSpLocks/>
          </p:cNvCxnSpPr>
          <p:nvPr/>
        </p:nvCxnSpPr>
        <p:spPr>
          <a:xfrm>
            <a:off x="9079983" y="2127250"/>
            <a:ext cx="0" cy="3838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67F2003-6C24-466B-91E0-5F8F93432E63}"/>
              </a:ext>
            </a:extLst>
          </p:cNvPr>
          <p:cNvSpPr txBox="1"/>
          <p:nvPr/>
        </p:nvSpPr>
        <p:spPr>
          <a:xfrm>
            <a:off x="8634690" y="4848951"/>
            <a:ext cx="89058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Score 2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C1AE186-D75C-4AF3-A0AB-B8463F352ABD}"/>
              </a:ext>
            </a:extLst>
          </p:cNvPr>
          <p:cNvSpPr txBox="1"/>
          <p:nvPr/>
        </p:nvSpPr>
        <p:spPr>
          <a:xfrm>
            <a:off x="8634690" y="5747356"/>
            <a:ext cx="890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D44B61-F7A2-4722-A3A0-83BA59CB08F6}"/>
              </a:ext>
            </a:extLst>
          </p:cNvPr>
          <p:cNvSpPr txBox="1"/>
          <p:nvPr/>
        </p:nvSpPr>
        <p:spPr>
          <a:xfrm>
            <a:off x="8634690" y="3470235"/>
            <a:ext cx="89058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Score 1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22F342A-D063-41D1-8236-93DD51812DEC}"/>
              </a:ext>
            </a:extLst>
          </p:cNvPr>
          <p:cNvCxnSpPr>
            <a:cxnSpLocks/>
            <a:stCxn id="49" idx="3"/>
            <a:endCxn id="60" idx="1"/>
          </p:cNvCxnSpPr>
          <p:nvPr/>
        </p:nvCxnSpPr>
        <p:spPr>
          <a:xfrm>
            <a:off x="9525276" y="5018228"/>
            <a:ext cx="972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9F7E840-CD5C-4540-AE57-0BCC07F4527D}"/>
              </a:ext>
            </a:extLst>
          </p:cNvPr>
          <p:cNvSpPr txBox="1"/>
          <p:nvPr/>
        </p:nvSpPr>
        <p:spPr>
          <a:xfrm>
            <a:off x="10498079" y="4725840"/>
            <a:ext cx="10804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Final Evaluation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FC02B53-743F-4B76-8A83-ABA3AEF349D2}"/>
              </a:ext>
            </a:extLst>
          </p:cNvPr>
          <p:cNvCxnSpPr>
            <a:cxnSpLocks/>
            <a:endCxn id="60" idx="0"/>
          </p:cNvCxnSpPr>
          <p:nvPr/>
        </p:nvCxnSpPr>
        <p:spPr>
          <a:xfrm>
            <a:off x="11026942" y="1382333"/>
            <a:ext cx="11343" cy="3343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888F7FA-5780-4353-93F8-44AC6485A628}"/>
              </a:ext>
            </a:extLst>
          </p:cNvPr>
          <p:cNvSpPr/>
          <p:nvPr/>
        </p:nvSpPr>
        <p:spPr>
          <a:xfrm>
            <a:off x="5428692" y="1750613"/>
            <a:ext cx="4728526" cy="450413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400" dirty="0">
                <a:solidFill>
                  <a:schemeClr val="tx1"/>
                </a:solidFill>
              </a:rPr>
              <a:t>Model Tuning</a:t>
            </a:r>
          </a:p>
        </p:txBody>
      </p:sp>
    </p:spTree>
    <p:extLst>
      <p:ext uri="{BB962C8B-B14F-4D97-AF65-F5344CB8AC3E}">
        <p14:creationId xmlns:p14="http://schemas.microsoft.com/office/powerpoint/2010/main" val="64840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57862-28A2-4926-82C1-1AD6B28D9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5" y="116710"/>
            <a:ext cx="10515600" cy="666991"/>
          </a:xfrm>
        </p:spPr>
        <p:txBody>
          <a:bodyPr/>
          <a:lstStyle/>
          <a:p>
            <a:r>
              <a:rPr lang="en-US" dirty="0"/>
              <a:t>K-Fold Cross-Validation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37D8AA-6A37-4DD4-9FA9-EFB511EC3F7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176213" y="926502"/>
                <a:ext cx="3914775" cy="5221539"/>
              </a:xfrm>
            </p:spPr>
            <p:txBody>
              <a:bodyPr/>
              <a:lstStyle/>
              <a:p>
                <a:r>
                  <a:rPr lang="en-US" sz="2000" dirty="0"/>
                  <a:t>A single train/validation split could be too random which leads to unreliable comparisons and tuning</a:t>
                </a:r>
              </a:p>
              <a:p>
                <a:r>
                  <a:rPr lang="en-US" sz="2000" dirty="0"/>
                  <a:t>A more reliable way is to use </a:t>
                </a:r>
                <a:r>
                  <a:rPr lang="en-US" sz="2000" b="1" dirty="0"/>
                  <a:t>k-fold cross-validation</a:t>
                </a:r>
              </a:p>
              <a:p>
                <a:pPr lvl="1"/>
                <a:r>
                  <a:rPr lang="en-US" sz="1800" dirty="0"/>
                  <a:t>In short, a dataset is randomly split into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800" dirty="0"/>
                  <a:t> subsets</a:t>
                </a:r>
              </a:p>
              <a:p>
                <a:pPr lvl="1"/>
                <a:r>
                  <a:rPr lang="en-US" sz="1800" dirty="0"/>
                  <a:t>The tuning process is performed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800" dirty="0"/>
                  <a:t> times, each with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1800" dirty="0"/>
                  <a:t> subsets for training and one subset for validating</a:t>
                </a:r>
              </a:p>
              <a:p>
                <a:pPr lvl="1"/>
                <a:r>
                  <a:rPr lang="en-US" sz="1800" dirty="0"/>
                  <a:t>Each validation round results in one performance value. The overall performance is averaged over all validation rounds 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37D8AA-6A37-4DD4-9FA9-EFB511EC3F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176213" y="926502"/>
                <a:ext cx="3914775" cy="5221539"/>
              </a:xfrm>
              <a:blipFill>
                <a:blip r:embed="rId2"/>
                <a:stretch>
                  <a:fillRect l="-1402" t="-1284" r="-1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8E04DFD-E615-4D16-8AC5-A20D58937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368452"/>
              </p:ext>
            </p:extLst>
          </p:nvPr>
        </p:nvGraphicFramePr>
        <p:xfrm>
          <a:off x="5702691" y="2257574"/>
          <a:ext cx="974725" cy="148336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1884620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380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31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980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960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FDB5BF3-2A8D-42EB-B69F-C200C62BDD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921109"/>
              </p:ext>
            </p:extLst>
          </p:nvPr>
        </p:nvGraphicFramePr>
        <p:xfrm>
          <a:off x="4239016" y="2257574"/>
          <a:ext cx="974725" cy="148336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1884620971"/>
                    </a:ext>
                  </a:extLst>
                </a:gridCol>
              </a:tblGrid>
              <a:tr h="148336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All</a:t>
                      </a:r>
                    </a:p>
                    <a:p>
                      <a:pPr algn="ctr"/>
                      <a:r>
                        <a:rPr lang="en-US" dirty="0"/>
                        <a:t>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638056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8E1617F-446A-4C9D-B37A-73189DFF3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646961"/>
              </p:ext>
            </p:extLst>
          </p:nvPr>
        </p:nvGraphicFramePr>
        <p:xfrm>
          <a:off x="7166366" y="204591"/>
          <a:ext cx="974725" cy="111252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371231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172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708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68543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80879D8-5767-4027-B5AC-75E97D5E0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920923"/>
              </p:ext>
            </p:extLst>
          </p:nvPr>
        </p:nvGraphicFramePr>
        <p:xfrm>
          <a:off x="8380803" y="575431"/>
          <a:ext cx="974725" cy="37084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2133945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4398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7095A7-D397-4DBE-BAB6-354E67D487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094706"/>
              </p:ext>
            </p:extLst>
          </p:nvPr>
        </p:nvGraphicFramePr>
        <p:xfrm>
          <a:off x="7166366" y="1701314"/>
          <a:ext cx="974725" cy="111252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371231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172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708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68543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63A3FF2-596A-48C6-AFE0-076F39D1D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597061"/>
              </p:ext>
            </p:extLst>
          </p:nvPr>
        </p:nvGraphicFramePr>
        <p:xfrm>
          <a:off x="8380803" y="2072154"/>
          <a:ext cx="974725" cy="37084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2133945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439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A7B33F0-48AA-40DC-A593-9DDA88DAF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619679"/>
              </p:ext>
            </p:extLst>
          </p:nvPr>
        </p:nvGraphicFramePr>
        <p:xfrm>
          <a:off x="7166366" y="3198037"/>
          <a:ext cx="974725" cy="111252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371231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172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708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685434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AFB8C60-C01A-49F8-B01C-5C628D509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630430"/>
              </p:ext>
            </p:extLst>
          </p:nvPr>
        </p:nvGraphicFramePr>
        <p:xfrm>
          <a:off x="8380803" y="3568877"/>
          <a:ext cx="974725" cy="37084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2133945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4398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2B59751-3ECD-4317-B0D8-A3632DA4F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570242"/>
              </p:ext>
            </p:extLst>
          </p:nvPr>
        </p:nvGraphicFramePr>
        <p:xfrm>
          <a:off x="7166366" y="4694760"/>
          <a:ext cx="974725" cy="111252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371231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172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708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685434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A868527-0917-41BD-83C9-B6CBAD55B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567309"/>
              </p:ext>
            </p:extLst>
          </p:nvPr>
        </p:nvGraphicFramePr>
        <p:xfrm>
          <a:off x="8380803" y="5065600"/>
          <a:ext cx="974725" cy="37084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974725">
                  <a:extLst>
                    <a:ext uri="{9D8B030D-6E8A-4147-A177-3AD203B41FA5}">
                      <a16:colId xmlns:a16="http://schemas.microsoft.com/office/drawing/2014/main" val="2133945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subset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439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3778FE2-8F58-4A26-90C6-786CC09D7BAC}"/>
              </a:ext>
            </a:extLst>
          </p:cNvPr>
          <p:cNvSpPr txBox="1"/>
          <p:nvPr/>
        </p:nvSpPr>
        <p:spPr>
          <a:xfrm>
            <a:off x="5702690" y="3754297"/>
            <a:ext cx="974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Random split into 4 subsets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DB4D8B-9EBC-4027-85B5-2BF986FA9A77}"/>
              </a:ext>
            </a:extLst>
          </p:cNvPr>
          <p:cNvSpPr txBox="1"/>
          <p:nvPr/>
        </p:nvSpPr>
        <p:spPr>
          <a:xfrm>
            <a:off x="7166365" y="5807280"/>
            <a:ext cx="974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Training</a:t>
            </a:r>
          </a:p>
          <a:p>
            <a:r>
              <a:rPr lang="en-US" sz="1400" dirty="0"/>
              <a:t>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1B01CE-D37A-47E5-B7B6-F7BCB7B87D43}"/>
              </a:ext>
            </a:extLst>
          </p:cNvPr>
          <p:cNvSpPr txBox="1"/>
          <p:nvPr/>
        </p:nvSpPr>
        <p:spPr>
          <a:xfrm>
            <a:off x="8380803" y="5810232"/>
            <a:ext cx="974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Validation</a:t>
            </a:r>
          </a:p>
          <a:p>
            <a:r>
              <a:rPr lang="en-US" sz="1400" dirty="0"/>
              <a:t>Data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AF04D9AA-54A8-4F3C-91B3-345F6FB5831F}"/>
              </a:ext>
            </a:extLst>
          </p:cNvPr>
          <p:cNvSpPr/>
          <p:nvPr/>
        </p:nvSpPr>
        <p:spPr>
          <a:xfrm>
            <a:off x="5367728" y="2807152"/>
            <a:ext cx="212725" cy="38420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A4CB6B7A-95C9-4FD8-9FCD-C71B45466A17}"/>
              </a:ext>
            </a:extLst>
          </p:cNvPr>
          <p:cNvSpPr/>
          <p:nvPr/>
        </p:nvSpPr>
        <p:spPr>
          <a:xfrm>
            <a:off x="6826643" y="2807152"/>
            <a:ext cx="212725" cy="38420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AB0B1C3-31BC-4EC3-A379-8E95DA0FDE0A}"/>
                  </a:ext>
                </a:extLst>
              </p:cNvPr>
              <p:cNvSpPr txBox="1"/>
              <p:nvPr/>
            </p:nvSpPr>
            <p:spPr>
              <a:xfrm>
                <a:off x="9842292" y="622351"/>
                <a:ext cx="931473" cy="27699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𝐴𝑐𝑐𝑢𝑟𝑎𝑐</m:t>
                      </m:r>
                      <m:sSub>
                        <m:sSubPr>
                          <m:ctrlPr>
                            <a:rPr lang="en-US" sz="1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AB0B1C3-31BC-4EC3-A379-8E95DA0FD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2292" y="622351"/>
                <a:ext cx="931473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310C638-DB02-4141-A9D3-76019FA20B6B}"/>
                  </a:ext>
                </a:extLst>
              </p:cNvPr>
              <p:cNvSpPr txBox="1"/>
              <p:nvPr/>
            </p:nvSpPr>
            <p:spPr>
              <a:xfrm>
                <a:off x="9842293" y="2119074"/>
                <a:ext cx="931473" cy="27699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𝐴𝑐𝑐𝑢𝑟𝑎𝑐</m:t>
                      </m:r>
                      <m:sSub>
                        <m:sSubPr>
                          <m:ctrlPr>
                            <a:rPr lang="en-US" sz="1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310C638-DB02-4141-A9D3-76019FA20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2293" y="2119074"/>
                <a:ext cx="931473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B4EE792-985B-4FE8-8B46-BD9C998B0A81}"/>
                  </a:ext>
                </a:extLst>
              </p:cNvPr>
              <p:cNvSpPr txBox="1"/>
              <p:nvPr/>
            </p:nvSpPr>
            <p:spPr>
              <a:xfrm>
                <a:off x="9842291" y="3615797"/>
                <a:ext cx="931473" cy="27699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𝐴𝑐𝑐𝑢𝑟𝑎𝑐</m:t>
                      </m:r>
                      <m:sSub>
                        <m:sSubPr>
                          <m:ctrlPr>
                            <a:rPr lang="en-US" sz="1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B4EE792-985B-4FE8-8B46-BD9C998B0A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2291" y="3615797"/>
                <a:ext cx="931473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23E0630-3D14-444E-99A7-D51247F9EB80}"/>
                  </a:ext>
                </a:extLst>
              </p:cNvPr>
              <p:cNvSpPr txBox="1"/>
              <p:nvPr/>
            </p:nvSpPr>
            <p:spPr>
              <a:xfrm>
                <a:off x="9842293" y="5112520"/>
                <a:ext cx="931473" cy="27699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𝐴𝑐𝑐𝑢𝑟𝑎𝑐</m:t>
                      </m:r>
                      <m:sSub>
                        <m:sSubPr>
                          <m:ctrlPr>
                            <a:rPr lang="en-US" sz="12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23E0630-3D14-444E-99A7-D51247F9EB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2293" y="5112520"/>
                <a:ext cx="931473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3C21F3F-D568-4D6E-8711-4A4238A876C8}"/>
                  </a:ext>
                </a:extLst>
              </p:cNvPr>
              <p:cNvSpPr txBox="1"/>
              <p:nvPr/>
            </p:nvSpPr>
            <p:spPr>
              <a:xfrm>
                <a:off x="11260531" y="2860753"/>
                <a:ext cx="814710" cy="27699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dirty="0" smtClean="0">
                        <a:latin typeface="Cambria Math" panose="02040503050406030204" pitchFamily="18" charset="0"/>
                      </a:rPr>
                      <m:t>𝐴𝑐𝑐𝑢𝑟𝑎𝑐</m:t>
                    </m:r>
                  </m:oMath>
                </a14:m>
                <a:r>
                  <a:rPr lang="en-US" sz="1200" dirty="0"/>
                  <a:t>y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3C21F3F-D568-4D6E-8711-4A4238A87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0531" y="2860753"/>
                <a:ext cx="814710" cy="276999"/>
              </a:xfrm>
              <a:prstGeom prst="rect">
                <a:avLst/>
              </a:prstGeom>
              <a:blipFill>
                <a:blip r:embed="rId7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A331E5EB-09D4-417B-B276-C391DE15D2F6}"/>
              </a:ext>
            </a:extLst>
          </p:cNvPr>
          <p:cNvSpPr txBox="1"/>
          <p:nvPr/>
        </p:nvSpPr>
        <p:spPr>
          <a:xfrm>
            <a:off x="9799039" y="5810232"/>
            <a:ext cx="974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Validation</a:t>
            </a:r>
          </a:p>
          <a:p>
            <a:r>
              <a:rPr lang="en-US" sz="1400" dirty="0"/>
              <a:t>Accuracy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14F9A1-3EDE-4DFA-9BAB-B75726CDF20F}"/>
              </a:ext>
            </a:extLst>
          </p:cNvPr>
          <p:cNvSpPr txBox="1"/>
          <p:nvPr/>
        </p:nvSpPr>
        <p:spPr>
          <a:xfrm>
            <a:off x="11026674" y="1758764"/>
            <a:ext cx="974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Averaging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18932F-20A3-44E3-AA75-68CF97EA1960}"/>
              </a:ext>
            </a:extLst>
          </p:cNvPr>
          <p:cNvCxnSpPr>
            <a:cxnSpLocks/>
            <a:stCxn id="11" idx="3"/>
            <a:endCxn id="23" idx="1"/>
          </p:cNvCxnSpPr>
          <p:nvPr/>
        </p:nvCxnSpPr>
        <p:spPr>
          <a:xfrm>
            <a:off x="9355528" y="760851"/>
            <a:ext cx="4867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701B1FE-85C3-4238-8A75-5A11A5CDAF79}"/>
              </a:ext>
            </a:extLst>
          </p:cNvPr>
          <p:cNvCxnSpPr>
            <a:cxnSpLocks/>
            <a:stCxn id="13" idx="3"/>
            <a:endCxn id="24" idx="1"/>
          </p:cNvCxnSpPr>
          <p:nvPr/>
        </p:nvCxnSpPr>
        <p:spPr>
          <a:xfrm>
            <a:off x="9355528" y="2257574"/>
            <a:ext cx="4867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A8324FB-A0EB-4143-89FE-4555B3A57399}"/>
              </a:ext>
            </a:extLst>
          </p:cNvPr>
          <p:cNvCxnSpPr>
            <a:cxnSpLocks/>
            <a:stCxn id="15" idx="3"/>
            <a:endCxn id="25" idx="1"/>
          </p:cNvCxnSpPr>
          <p:nvPr/>
        </p:nvCxnSpPr>
        <p:spPr>
          <a:xfrm>
            <a:off x="9355528" y="3754297"/>
            <a:ext cx="4867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1A6936F-40A9-40BB-AE1D-F5FC0F2C1633}"/>
              </a:ext>
            </a:extLst>
          </p:cNvPr>
          <p:cNvCxnSpPr>
            <a:cxnSpLocks/>
            <a:stCxn id="17" idx="3"/>
            <a:endCxn id="26" idx="1"/>
          </p:cNvCxnSpPr>
          <p:nvPr/>
        </p:nvCxnSpPr>
        <p:spPr>
          <a:xfrm>
            <a:off x="9355528" y="5251020"/>
            <a:ext cx="4867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0410EFD-C8F3-4CB3-917E-EEEE6A27C91C}"/>
              </a:ext>
            </a:extLst>
          </p:cNvPr>
          <p:cNvCxnSpPr>
            <a:cxnSpLocks/>
            <a:stCxn id="23" idx="3"/>
            <a:endCxn id="27" idx="1"/>
          </p:cNvCxnSpPr>
          <p:nvPr/>
        </p:nvCxnSpPr>
        <p:spPr>
          <a:xfrm>
            <a:off x="10773765" y="760851"/>
            <a:ext cx="486766" cy="223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682D825-189F-42A9-A3EE-6B2D08173758}"/>
              </a:ext>
            </a:extLst>
          </p:cNvPr>
          <p:cNvCxnSpPr>
            <a:cxnSpLocks/>
            <a:stCxn id="24" idx="3"/>
            <a:endCxn id="27" idx="1"/>
          </p:cNvCxnSpPr>
          <p:nvPr/>
        </p:nvCxnSpPr>
        <p:spPr>
          <a:xfrm>
            <a:off x="10773766" y="2257574"/>
            <a:ext cx="486765" cy="741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A4104CB-6649-4878-9612-726E675AC5C6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 flipV="1">
            <a:off x="10773764" y="2999253"/>
            <a:ext cx="486767" cy="755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79F816A-4133-41D2-8C93-1303DF6FA60F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 flipV="1">
            <a:off x="10773766" y="2999253"/>
            <a:ext cx="486765" cy="2251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ACBBA3B-B85E-43C6-ADE4-D437EA8C3B85}"/>
              </a:ext>
            </a:extLst>
          </p:cNvPr>
          <p:cNvSpPr txBox="1"/>
          <p:nvPr/>
        </p:nvSpPr>
        <p:spPr>
          <a:xfrm>
            <a:off x="11217275" y="5810232"/>
            <a:ext cx="974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4-Fold</a:t>
            </a:r>
          </a:p>
          <a:p>
            <a:r>
              <a:rPr lang="en-US" sz="1400" dirty="0"/>
              <a:t>Accuracy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CF31144-5773-4138-86DB-1E63B820934D}"/>
              </a:ext>
            </a:extLst>
          </p:cNvPr>
          <p:cNvSpPr txBox="1"/>
          <p:nvPr/>
        </p:nvSpPr>
        <p:spPr>
          <a:xfrm>
            <a:off x="8953539" y="73188"/>
            <a:ext cx="1290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Model training and validation</a:t>
            </a:r>
          </a:p>
        </p:txBody>
      </p:sp>
    </p:spTree>
    <p:extLst>
      <p:ext uri="{BB962C8B-B14F-4D97-AF65-F5344CB8AC3E}">
        <p14:creationId xmlns:p14="http://schemas.microsoft.com/office/powerpoint/2010/main" val="3055516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B0992-01C9-43FC-B996-4BF400AAB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68FEE-32DA-4663-A2BC-C214E5B2E39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4765675" cy="5221539"/>
          </a:xfrm>
        </p:spPr>
        <p:txBody>
          <a:bodyPr/>
          <a:lstStyle/>
          <a:p>
            <a:r>
              <a:rPr lang="en-US" sz="2400" dirty="0"/>
              <a:t>Usually, a model has more than one hyperparameter that needs tuning. In a grid search, each hyperparameter is provided with a list of values</a:t>
            </a:r>
          </a:p>
          <a:p>
            <a:r>
              <a:rPr lang="en-US" sz="2400" dirty="0"/>
              <a:t>Each set of hyperparameter values then form a model to be tested and validated</a:t>
            </a:r>
          </a:p>
          <a:p>
            <a:r>
              <a:rPr lang="en-US" sz="2400" dirty="0"/>
              <a:t>The hyperparameter set that yields the highest validation score is considered the best one and is selected to apply on testing data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8D0B964-B598-4811-9A83-2D2F6514E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66741"/>
              </p:ext>
            </p:extLst>
          </p:nvPr>
        </p:nvGraphicFramePr>
        <p:xfrm>
          <a:off x="6149977" y="2849572"/>
          <a:ext cx="2047875" cy="741680"/>
        </p:xfrm>
        <a:graphic>
          <a:graphicData uri="http://schemas.openxmlformats.org/drawingml/2006/table">
            <a:tbl>
              <a:tblPr bandRow="1">
                <a:tableStyleId>{8FD4443E-F989-4FC4-A0C8-D5A2AF1F390B}</a:tableStyleId>
              </a:tblPr>
              <a:tblGrid>
                <a:gridCol w="1501775">
                  <a:extLst>
                    <a:ext uri="{9D8B030D-6E8A-4147-A177-3AD203B41FA5}">
                      <a16:colId xmlns:a16="http://schemas.microsoft.com/office/drawing/2014/main" val="170146871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1055834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5, 7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18431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5B43CB3-6B50-4CBB-B409-AB3E550FDB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857398"/>
              </p:ext>
            </p:extLst>
          </p:nvPr>
        </p:nvGraphicFramePr>
        <p:xfrm>
          <a:off x="8950327" y="1357322"/>
          <a:ext cx="2047875" cy="741680"/>
        </p:xfrm>
        <a:graphic>
          <a:graphicData uri="http://schemas.openxmlformats.org/drawingml/2006/table">
            <a:tbl>
              <a:tblPr bandRow="1">
                <a:tableStyleId>{8FD4443E-F989-4FC4-A0C8-D5A2AF1F390B}</a:tableStyleId>
              </a:tblPr>
              <a:tblGrid>
                <a:gridCol w="1501775">
                  <a:extLst>
                    <a:ext uri="{9D8B030D-6E8A-4147-A177-3AD203B41FA5}">
                      <a16:colId xmlns:a16="http://schemas.microsoft.com/office/drawing/2014/main" val="170146871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1055834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184310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273C12CA-C2B5-4288-94EA-770672C7F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244970"/>
              </p:ext>
            </p:extLst>
          </p:nvPr>
        </p:nvGraphicFramePr>
        <p:xfrm>
          <a:off x="8950326" y="2356504"/>
          <a:ext cx="2047875" cy="741680"/>
        </p:xfrm>
        <a:graphic>
          <a:graphicData uri="http://schemas.openxmlformats.org/drawingml/2006/table">
            <a:tbl>
              <a:tblPr bandRow="1">
                <a:tableStyleId>{8FD4443E-F989-4FC4-A0C8-D5A2AF1F390B}</a:tableStyleId>
              </a:tblPr>
              <a:tblGrid>
                <a:gridCol w="1501775">
                  <a:extLst>
                    <a:ext uri="{9D8B030D-6E8A-4147-A177-3AD203B41FA5}">
                      <a16:colId xmlns:a16="http://schemas.microsoft.com/office/drawing/2014/main" val="170146871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1055834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184310"/>
                  </a:ext>
                </a:extLst>
              </a:tr>
            </a:tbl>
          </a:graphicData>
        </a:graphic>
      </p:graphicFrame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A468C527-0640-4961-8396-1C3AB57C91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05136"/>
              </p:ext>
            </p:extLst>
          </p:nvPr>
        </p:nvGraphicFramePr>
        <p:xfrm>
          <a:off x="8950325" y="3361728"/>
          <a:ext cx="2047875" cy="741680"/>
        </p:xfrm>
        <a:graphic>
          <a:graphicData uri="http://schemas.openxmlformats.org/drawingml/2006/table">
            <a:tbl>
              <a:tblPr bandRow="1">
                <a:tableStyleId>{8FD4443E-F989-4FC4-A0C8-D5A2AF1F390B}</a:tableStyleId>
              </a:tblPr>
              <a:tblGrid>
                <a:gridCol w="1501775">
                  <a:extLst>
                    <a:ext uri="{9D8B030D-6E8A-4147-A177-3AD203B41FA5}">
                      <a16:colId xmlns:a16="http://schemas.microsoft.com/office/drawing/2014/main" val="170146871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1055834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184310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F7265304-8CFD-4809-92B9-31C4ED28D6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833961"/>
              </p:ext>
            </p:extLst>
          </p:nvPr>
        </p:nvGraphicFramePr>
        <p:xfrm>
          <a:off x="8950324" y="4365682"/>
          <a:ext cx="2047875" cy="741680"/>
        </p:xfrm>
        <a:graphic>
          <a:graphicData uri="http://schemas.openxmlformats.org/drawingml/2006/table">
            <a:tbl>
              <a:tblPr bandRow="1">
                <a:tableStyleId>{8FD4443E-F989-4FC4-A0C8-D5A2AF1F390B}</a:tableStyleId>
              </a:tblPr>
              <a:tblGrid>
                <a:gridCol w="1501775">
                  <a:extLst>
                    <a:ext uri="{9D8B030D-6E8A-4147-A177-3AD203B41FA5}">
                      <a16:colId xmlns:a16="http://schemas.microsoft.com/office/drawing/2014/main" val="170146871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1055834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18431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AEDBA7-E058-4B94-A0F0-44A5346671C8}"/>
              </a:ext>
            </a:extLst>
          </p:cNvPr>
          <p:cNvSpPr txBox="1"/>
          <p:nvPr/>
        </p:nvSpPr>
        <p:spPr>
          <a:xfrm>
            <a:off x="6149977" y="3613534"/>
            <a:ext cx="179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Hyperparameter</a:t>
            </a:r>
          </a:p>
          <a:p>
            <a:r>
              <a:rPr lang="en-US" sz="1600" dirty="0"/>
              <a:t>Grid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946F81-4504-42FA-8393-B970B3D7EC1C}"/>
              </a:ext>
            </a:extLst>
          </p:cNvPr>
          <p:cNvSpPr txBox="1"/>
          <p:nvPr/>
        </p:nvSpPr>
        <p:spPr>
          <a:xfrm>
            <a:off x="8950327" y="5131724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Model to validate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7BD2FF7-C3B6-478C-873D-FCA929046C38}"/>
              </a:ext>
            </a:extLst>
          </p:cNvPr>
          <p:cNvSpPr/>
          <p:nvPr/>
        </p:nvSpPr>
        <p:spPr>
          <a:xfrm>
            <a:off x="8467726" y="3028310"/>
            <a:ext cx="212725" cy="38420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78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5081</TotalTime>
  <Words>1245</Words>
  <Application>Microsoft Office PowerPoint</Application>
  <PresentationFormat>Widescreen</PresentationFormat>
  <Paragraphs>182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Avenir 55 Roman</vt:lpstr>
      <vt:lpstr>Avenir 65 Medium</vt:lpstr>
      <vt:lpstr>Avenir 95 Black</vt:lpstr>
      <vt:lpstr>Calibri</vt:lpstr>
      <vt:lpstr>Cambria Math</vt:lpstr>
      <vt:lpstr>Palatino Linotype</vt:lpstr>
      <vt:lpstr>Times New Roman</vt:lpstr>
      <vt:lpstr>Wingdings</vt:lpstr>
      <vt:lpstr>Office Theme</vt:lpstr>
      <vt:lpstr>Model Tuning</vt:lpstr>
      <vt:lpstr>Decision Tree Revisited</vt:lpstr>
      <vt:lpstr>Decision Tree Structures </vt:lpstr>
      <vt:lpstr>Different Decision Trees on the same Breast Cancer Data</vt:lpstr>
      <vt:lpstr>Hyperparameters</vt:lpstr>
      <vt:lpstr>Model Tuning</vt:lpstr>
      <vt:lpstr>Model Tuning with Validation Data</vt:lpstr>
      <vt:lpstr>K-Fold Cross-Validation</vt:lpstr>
      <vt:lpstr>Grid Search</vt:lpstr>
      <vt:lpstr>Regularization</vt:lpstr>
      <vt:lpstr>Tuning Linear Regression</vt:lpstr>
      <vt:lpstr>Tuning Logistic Regression</vt:lpstr>
      <vt:lpstr>Model Tuning for Support Vector Machine</vt:lpstr>
      <vt:lpstr>Model Tuning for Decision Tree and Tree Ensembles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170</cp:revision>
  <dcterms:created xsi:type="dcterms:W3CDTF">2019-08-07T15:31:06Z</dcterms:created>
  <dcterms:modified xsi:type="dcterms:W3CDTF">2024-01-01T19:13:55Z</dcterms:modified>
</cp:coreProperties>
</file>