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32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31" r:id="rId13"/>
    <p:sldId id="332" r:id="rId14"/>
    <p:sldId id="334" r:id="rId15"/>
    <p:sldId id="336" r:id="rId16"/>
    <p:sldId id="33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5B9BD5"/>
    <a:srgbClr val="4472C4"/>
    <a:srgbClr val="FFE699"/>
    <a:srgbClr val="FFD966"/>
    <a:srgbClr val="B85C5C"/>
    <a:srgbClr val="457AC7"/>
    <a:srgbClr val="65E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62" autoAdjust="0"/>
    <p:restoredTop sz="74368" autoAdjust="0"/>
  </p:normalViewPr>
  <p:slideViewPr>
    <p:cSldViewPr snapToGrid="0" snapToObjects="1">
      <p:cViewPr varScale="1">
        <p:scale>
          <a:sx n="159" d="100"/>
          <a:sy n="159" d="100"/>
        </p:scale>
        <p:origin x="900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78D4-8830-4043-9064-E6BE46C06313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DDA2-D307-7D41-8A9B-9D02DEE48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3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C5C32C3-0E38-EF40-8753-699E473F0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7BE0D8-E95C-3C4B-A373-FA77AFB95C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3549" y="2703443"/>
            <a:ext cx="4660900" cy="677395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DA1688-B217-4843-B0D0-29E1D2028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3549" y="3546735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356227-D7D4-F943-AFB2-F20F8B42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17" y="1983144"/>
            <a:ext cx="2853911" cy="289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9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D5093F-A64D-6A42-8920-D62D4FA40C4E}"/>
              </a:ext>
            </a:extLst>
          </p:cNvPr>
          <p:cNvGrpSpPr/>
          <p:nvPr userDrawn="1"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42E0DC-41C4-5D4E-9365-D4101A18F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C13913-2F32-2343-B64C-251CB51EA2C7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DDACB2-B58B-F64A-B55E-70FEB45037B1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4A6396A-6CC8-EE41-8B23-9407CDA8FD3F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4DCAAE-06D4-1C42-A8CE-0E38F73143D0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F89AB1-B31C-E448-B85A-7845F94BB1BB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rgbClr val="FFC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F5AD75-B71E-D94B-A05C-66D485089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0916" y="1320514"/>
              <a:ext cx="650162" cy="43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CDAB06-B996-2747-B5EA-CA07085E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70916" y="5143800"/>
              <a:ext cx="650162" cy="433441"/>
            </a:xfrm>
            <a:prstGeom prst="rect">
              <a:avLst/>
            </a:prstGeom>
          </p:spPr>
        </p:pic>
      </p:grp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E663CB2-1E13-F842-839B-5A8CD0A85A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4569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3246C5-2D29-F946-B2F7-3B9C84905703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E2E98-8D1A-CD4B-B1A9-88632EBA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BB83C3-3C45-0841-A413-09852839C40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FDDB52-74F4-BD45-9465-8A1053479EC4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CEBF5-ADAA-7B46-9038-529B9CAD1C0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772748-8129-DF4A-8381-C7C56673891E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E82D3-A127-8949-B1E6-B259F329C874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B4B2D7-120C-C34A-B84F-EA07D8F4A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0855" y="1305854"/>
              <a:ext cx="690281" cy="4601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279F7D-5F09-5A4A-BBE3-A178B7A3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50855" y="5128560"/>
              <a:ext cx="690281" cy="460187"/>
            </a:xfrm>
            <a:prstGeom prst="rect">
              <a:avLst/>
            </a:prstGeom>
          </p:spPr>
        </p:pic>
      </p:grp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4F3A9B5-49EA-D54B-89B9-093CE6BD84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218187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5A00D-820B-394B-BB34-47EBF2AB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71227B-224F-8845-985A-7D474CAE570C}"/>
              </a:ext>
            </a:extLst>
          </p:cNvPr>
          <p:cNvSpPr/>
          <p:nvPr/>
        </p:nvSpPr>
        <p:spPr>
          <a:xfrm>
            <a:off x="-1" y="2958419"/>
            <a:ext cx="12192001" cy="941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3FC234-CE84-CE4A-AEC5-3D8F75B4E49C}"/>
              </a:ext>
            </a:extLst>
          </p:cNvPr>
          <p:cNvSpPr txBox="1"/>
          <p:nvPr/>
        </p:nvSpPr>
        <p:spPr>
          <a:xfrm>
            <a:off x="1822703" y="3210350"/>
            <a:ext cx="85465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475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8D1FCC-C828-5245-A412-37087985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335" y="963303"/>
            <a:ext cx="2887330" cy="2925572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54ED87-0658-414E-9715-03B964241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5550" y="5448601"/>
            <a:ext cx="4660900" cy="4460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Title2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A2028A-6C2D-9540-910F-711B608C5F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5550" y="5961363"/>
            <a:ext cx="4660900" cy="3502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Date2</a:t>
            </a:r>
          </a:p>
        </p:txBody>
      </p:sp>
    </p:spTree>
    <p:extLst>
      <p:ext uri="{BB962C8B-B14F-4D97-AF65-F5344CB8AC3E}">
        <p14:creationId xmlns:p14="http://schemas.microsoft.com/office/powerpoint/2010/main" val="30313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FA6151DA-0E50-3747-B88F-29F646B3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425" y="109131"/>
            <a:ext cx="10515600" cy="666991"/>
          </a:xfrm>
          <a:prstGeom prst="rect">
            <a:avLst/>
          </a:prstGeom>
        </p:spPr>
        <p:txBody>
          <a:bodyPr/>
          <a:lstStyle>
            <a:lvl1pPr>
              <a:defRPr sz="32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8378D0F-E7EF-4A4B-83B1-DE98788093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355263" cy="5221539"/>
          </a:xfrm>
          <a:prstGeom prst="rect">
            <a:avLst/>
          </a:prstGeom>
        </p:spPr>
        <p:txBody>
          <a:bodyPr/>
          <a:lstStyle>
            <a:lvl1pPr>
              <a:buClr>
                <a:srgbClr val="F7BF32"/>
              </a:buClr>
              <a:defRPr b="0" i="0">
                <a:latin typeface="Avenir 65 Medium" panose="02000503020000020003" pitchFamily="2" charset="0"/>
              </a:defRPr>
            </a:lvl1pPr>
            <a:lvl2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2pPr>
            <a:lvl3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3pPr>
            <a:lvl4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4pPr>
            <a:lvl5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0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39A8CB0-9A70-A144-93B6-FBAF6A78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59C787-850A-E94C-BE82-DEF54263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05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4AF910-3B45-C642-BA40-7F26C292CBB7}"/>
              </a:ext>
            </a:extLst>
          </p:cNvPr>
          <p:cNvGrpSpPr/>
          <p:nvPr userDrawn="1"/>
        </p:nvGrpSpPr>
        <p:grpSpPr>
          <a:xfrm>
            <a:off x="0" y="0"/>
            <a:ext cx="6143872" cy="6858000"/>
            <a:chOff x="0" y="0"/>
            <a:chExt cx="6143872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89D864-D3E3-854A-9727-A7FA3A3C3175}"/>
                </a:ext>
              </a:extLst>
            </p:cNvPr>
            <p:cNvSpPr/>
            <p:nvPr/>
          </p:nvSpPr>
          <p:spPr>
            <a:xfrm>
              <a:off x="5617345" y="0"/>
              <a:ext cx="526527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8ED27C-6546-2A4D-8DF8-81E2F1D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000"/>
            <a:stretch/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1061A9F-A15E-C64A-9549-79374FACE1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833" y="3229691"/>
            <a:ext cx="4702175" cy="3986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What We’ll Cover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FA52A49-6633-E54F-9E51-57323147E9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1833" y="1128199"/>
            <a:ext cx="4704334" cy="45646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  <a:defRPr sz="1800" b="0" i="0"/>
            </a:lvl2pPr>
          </a:lstStyle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6207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6B76FD-EBC2-924F-90F9-5FBB8B224E6C}"/>
              </a:ext>
            </a:extLst>
          </p:cNvPr>
          <p:cNvSpPr/>
          <p:nvPr/>
        </p:nvSpPr>
        <p:spPr>
          <a:xfrm>
            <a:off x="-1" y="6224584"/>
            <a:ext cx="12192001" cy="260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431-1C59-AA44-82EC-D02845A98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324" r="1434" b="242"/>
          <a:stretch/>
        </p:blipFill>
        <p:spPr>
          <a:xfrm>
            <a:off x="0" y="6279639"/>
            <a:ext cx="12192000" cy="57836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6176D2-EEF6-1043-9E18-99A5E6FB1DED}"/>
              </a:ext>
            </a:extLst>
          </p:cNvPr>
          <p:cNvCxnSpPr>
            <a:cxnSpLocks/>
          </p:cNvCxnSpPr>
          <p:nvPr/>
        </p:nvCxnSpPr>
        <p:spPr>
          <a:xfrm>
            <a:off x="-13856" y="1260574"/>
            <a:ext cx="6096001" cy="0"/>
          </a:xfrm>
          <a:prstGeom prst="line">
            <a:avLst/>
          </a:prstGeom>
          <a:ln w="28575">
            <a:solidFill>
              <a:srgbClr val="FFC6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75B1AC-CF2D-704D-8913-3B88C08C39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083" y="600075"/>
            <a:ext cx="5680075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Title7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360B5A-D265-7849-A437-ACE53640BB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083" y="1752600"/>
            <a:ext cx="4257675" cy="33528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C629"/>
              </a:buClr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lang="en-US" sz="1500" b="1" dirty="0">
                <a:latin typeface="Avenir 95 Black" panose="02000503020000020003" pitchFamily="2" charset="0"/>
              </a:rPr>
              <a:t>Points:</a:t>
            </a:r>
          </a:p>
          <a:p>
            <a:endParaRPr lang="en-US" sz="1500" dirty="0">
              <a:latin typeface="Avenir 65 Medium" panose="02000503020000020003" pitchFamily="2" charset="0"/>
            </a:endParaRP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1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2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venir 65 Medium" panose="02000503020000020003" pitchFamily="2" charset="0"/>
            </a:endParaRPr>
          </a:p>
          <a:p>
            <a:r>
              <a:rPr lang="en-US" sz="1500" dirty="0">
                <a:latin typeface="Avenir 65 Medium" panose="02000503020000020003" pitchFamily="2" charset="0"/>
              </a:rPr>
              <a:t>Reinforce main points/message here with copy to explain to the consumer.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874033-E928-1743-85FB-DC29CB426C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99667" y="1593184"/>
            <a:ext cx="4794250" cy="389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0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475F388-1957-4E42-8C71-14A16B93040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CAAC-46AE-3343-8F9A-CD4DDA203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FE7ACE-CBBD-CE4F-9899-20F39A6A454D}"/>
                </a:ext>
              </a:extLst>
            </p:cNvPr>
            <p:cNvCxnSpPr/>
            <p:nvPr/>
          </p:nvCxnSpPr>
          <p:spPr>
            <a:xfrm>
              <a:off x="3169919" y="3857735"/>
              <a:ext cx="585216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210CA93-A5F0-FC40-A24C-216D908FFE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Title1</a:t>
            </a:r>
          </a:p>
        </p:txBody>
      </p:sp>
    </p:spTree>
    <p:extLst>
      <p:ext uri="{BB962C8B-B14F-4D97-AF65-F5344CB8AC3E}">
        <p14:creationId xmlns:p14="http://schemas.microsoft.com/office/powerpoint/2010/main" val="23017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C8967C-5DE1-8542-B6F8-DE583745C775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91AB2-125E-C949-8DAC-F09226535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t="19272"/>
            <a:stretch/>
          </p:blipFill>
          <p:spPr>
            <a:xfrm>
              <a:off x="0" y="-1"/>
              <a:ext cx="12192000" cy="68580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6F952A-A865-544A-B2DA-A32AF5762272}"/>
                </a:ext>
              </a:extLst>
            </p:cNvPr>
            <p:cNvCxnSpPr/>
            <p:nvPr/>
          </p:nvCxnSpPr>
          <p:spPr>
            <a:xfrm>
              <a:off x="3672840" y="3857735"/>
              <a:ext cx="484632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DF5D72F-CC3C-2B4E-B192-FF761F67C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Title2</a:t>
            </a:r>
          </a:p>
        </p:txBody>
      </p:sp>
    </p:spTree>
    <p:extLst>
      <p:ext uri="{BB962C8B-B14F-4D97-AF65-F5344CB8AC3E}">
        <p14:creationId xmlns:p14="http://schemas.microsoft.com/office/powerpoint/2010/main" val="3089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6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7" r:id="rId3"/>
    <p:sldLayoutId id="2147483668" r:id="rId4"/>
    <p:sldLayoutId id="2147483669" r:id="rId5"/>
    <p:sldLayoutId id="2147483658" r:id="rId6"/>
    <p:sldLayoutId id="2147483665" r:id="rId7"/>
    <p:sldLayoutId id="2147483660" r:id="rId8"/>
    <p:sldLayoutId id="2147483661" r:id="rId9"/>
    <p:sldLayoutId id="2147483663" r:id="rId10"/>
    <p:sldLayoutId id="2147483664" r:id="rId11"/>
    <p:sldLayoutId id="214748366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62DE74-A72F-FA43-9FDB-0477AE57C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6995" y="2703443"/>
            <a:ext cx="4922377" cy="960173"/>
          </a:xfrm>
        </p:spPr>
        <p:txBody>
          <a:bodyPr/>
          <a:lstStyle/>
          <a:p>
            <a:r>
              <a:rPr lang="en-US" dirty="0"/>
              <a:t>Transformers for </a:t>
            </a:r>
            <a:br>
              <a:rPr lang="en-US" dirty="0"/>
            </a:br>
            <a:r>
              <a:rPr lang="en-US" dirty="0"/>
              <a:t>Text Data</a:t>
            </a:r>
          </a:p>
        </p:txBody>
      </p:sp>
    </p:spTree>
    <p:extLst>
      <p:ext uri="{BB962C8B-B14F-4D97-AF65-F5344CB8AC3E}">
        <p14:creationId xmlns:p14="http://schemas.microsoft.com/office/powerpoint/2010/main" val="1871725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F8D9C-B3E5-2131-DE07-61B1D1B34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Autoregressive Text Generation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D55B8-CEC3-844B-70C6-87560D28ED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Means to </a:t>
            </a:r>
            <a:r>
              <a:rPr lang="en-US" b="1" dirty="0"/>
              <a:t>continuously feed the input sequence and current output sequence</a:t>
            </a:r>
            <a:r>
              <a:rPr lang="en-US" dirty="0"/>
              <a:t> to the model to </a:t>
            </a:r>
            <a:r>
              <a:rPr lang="en-US" b="1" dirty="0"/>
              <a:t>obtain the next token of the output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624AB1-A653-C50B-07A7-78EBCBB68FC5}"/>
              </a:ext>
            </a:extLst>
          </p:cNvPr>
          <p:cNvSpPr/>
          <p:nvPr/>
        </p:nvSpPr>
        <p:spPr>
          <a:xfrm>
            <a:off x="351000" y="5127315"/>
            <a:ext cx="2538101" cy="410198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B5DD00-185B-F324-1846-7B612557DECD}"/>
              </a:ext>
            </a:extLst>
          </p:cNvPr>
          <p:cNvSpPr/>
          <p:nvPr/>
        </p:nvSpPr>
        <p:spPr>
          <a:xfrm>
            <a:off x="351000" y="3015447"/>
            <a:ext cx="2538101" cy="410198"/>
          </a:xfrm>
          <a:prstGeom prst="rect">
            <a:avLst/>
          </a:prstGeom>
          <a:solidFill>
            <a:srgbClr val="00B0F0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latin typeface="Consolas" panose="020B06090202040302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89E769-CB3B-0B52-E6C8-5307604B3C5E}"/>
              </a:ext>
            </a:extLst>
          </p:cNvPr>
          <p:cNvSpPr/>
          <p:nvPr/>
        </p:nvSpPr>
        <p:spPr>
          <a:xfrm>
            <a:off x="351000" y="3856344"/>
            <a:ext cx="2538101" cy="83832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Seq2Seq Transformer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3F401A-EEFF-8389-2D69-5718E9527F20}"/>
              </a:ext>
            </a:extLst>
          </p:cNvPr>
          <p:cNvSpPr txBox="1"/>
          <p:nvPr/>
        </p:nvSpPr>
        <p:spPr>
          <a:xfrm>
            <a:off x="776759" y="5556639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Input sequence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A616-E715-A2D3-AB90-68AAEFC42FEB}"/>
              </a:ext>
            </a:extLst>
          </p:cNvPr>
          <p:cNvSpPr txBox="1"/>
          <p:nvPr/>
        </p:nvSpPr>
        <p:spPr>
          <a:xfrm>
            <a:off x="317435" y="2635116"/>
            <a:ext cx="257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Current</a:t>
            </a:r>
            <a:r>
              <a:rPr lang="en-US" b="1" dirty="0"/>
              <a:t> output sequence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86724208-9516-9829-6FFC-5D37B23D0710}"/>
              </a:ext>
            </a:extLst>
          </p:cNvPr>
          <p:cNvCxnSpPr>
            <a:cxnSpLocks/>
            <a:stCxn id="21" idx="0"/>
            <a:endCxn id="27" idx="1"/>
          </p:cNvCxnSpPr>
          <p:nvPr/>
        </p:nvCxnSpPr>
        <p:spPr>
          <a:xfrm rot="5400000" flipH="1" flipV="1">
            <a:off x="3471461" y="3294872"/>
            <a:ext cx="855342" cy="695731"/>
          </a:xfrm>
          <a:prstGeom prst="bentConnector2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D4BB55C-8042-82F7-6ADB-4AB44F749BDF}"/>
              </a:ext>
            </a:extLst>
          </p:cNvPr>
          <p:cNvCxnSpPr>
            <a:cxnSpLocks/>
            <a:stCxn id="4" idx="0"/>
            <a:endCxn id="6" idx="2"/>
          </p:cNvCxnSpPr>
          <p:nvPr/>
        </p:nvCxnSpPr>
        <p:spPr>
          <a:xfrm flipV="1">
            <a:off x="1620051" y="4694671"/>
            <a:ext cx="0" cy="43264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B613301-ECA1-11CA-92A3-43AE6DCD18A7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1620051" y="3425645"/>
            <a:ext cx="0" cy="430699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2DF2C0F-80E5-1860-0D00-108C3D6F2934}"/>
              </a:ext>
            </a:extLst>
          </p:cNvPr>
          <p:cNvSpPr/>
          <p:nvPr/>
        </p:nvSpPr>
        <p:spPr>
          <a:xfrm>
            <a:off x="3157404" y="4070408"/>
            <a:ext cx="787726" cy="41019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nsolas" panose="020B0609020204030204" pitchFamily="49" charset="0"/>
              </a:rPr>
              <a:t>I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3B86473-D950-8C91-7E7E-847F55CCF334}"/>
              </a:ext>
            </a:extLst>
          </p:cNvPr>
          <p:cNvCxnSpPr>
            <a:cxnSpLocks/>
            <a:stCxn id="6" idx="3"/>
            <a:endCxn id="21" idx="1"/>
          </p:cNvCxnSpPr>
          <p:nvPr/>
        </p:nvCxnSpPr>
        <p:spPr>
          <a:xfrm>
            <a:off x="2889101" y="4275508"/>
            <a:ext cx="268303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52462362-1D06-CFF4-3E74-9B6E9FEB41E3}"/>
              </a:ext>
            </a:extLst>
          </p:cNvPr>
          <p:cNvSpPr/>
          <p:nvPr/>
        </p:nvSpPr>
        <p:spPr>
          <a:xfrm>
            <a:off x="4246998" y="5121835"/>
            <a:ext cx="2538101" cy="410198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426BB75-EE46-BEA8-A968-B8947813559A}"/>
              </a:ext>
            </a:extLst>
          </p:cNvPr>
          <p:cNvSpPr/>
          <p:nvPr/>
        </p:nvSpPr>
        <p:spPr>
          <a:xfrm>
            <a:off x="4246998" y="3009967"/>
            <a:ext cx="2538101" cy="410198"/>
          </a:xfrm>
          <a:prstGeom prst="rect">
            <a:avLst/>
          </a:prstGeom>
          <a:solidFill>
            <a:srgbClr val="00B0F0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I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07432F3-9D67-459D-1966-D8934790BCAF}"/>
              </a:ext>
            </a:extLst>
          </p:cNvPr>
          <p:cNvSpPr/>
          <p:nvPr/>
        </p:nvSpPr>
        <p:spPr>
          <a:xfrm>
            <a:off x="4246998" y="3850864"/>
            <a:ext cx="2538101" cy="83832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Seq2Seq Transformer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B9A0E9-31A8-A0BB-BDB7-311DF89142D8}"/>
              </a:ext>
            </a:extLst>
          </p:cNvPr>
          <p:cNvSpPr txBox="1"/>
          <p:nvPr/>
        </p:nvSpPr>
        <p:spPr>
          <a:xfrm>
            <a:off x="4672757" y="5551159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Input sequence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C6CF44-0313-2AF5-497F-28B0620569B9}"/>
              </a:ext>
            </a:extLst>
          </p:cNvPr>
          <p:cNvSpPr txBox="1"/>
          <p:nvPr/>
        </p:nvSpPr>
        <p:spPr>
          <a:xfrm>
            <a:off x="4213433" y="2629636"/>
            <a:ext cx="257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Current</a:t>
            </a:r>
            <a:r>
              <a:rPr lang="en-US" b="1" dirty="0"/>
              <a:t> output sequence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A3A8AA4-DBFA-6B79-000B-FD8E936F088B}"/>
              </a:ext>
            </a:extLst>
          </p:cNvPr>
          <p:cNvCxnSpPr>
            <a:cxnSpLocks/>
            <a:stCxn id="26" idx="0"/>
            <a:endCxn id="28" idx="2"/>
          </p:cNvCxnSpPr>
          <p:nvPr/>
        </p:nvCxnSpPr>
        <p:spPr>
          <a:xfrm flipV="1">
            <a:off x="5516049" y="4689191"/>
            <a:ext cx="0" cy="43264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D832099-1087-4A12-6FC5-4F0354F4F39F}"/>
              </a:ext>
            </a:extLst>
          </p:cNvPr>
          <p:cNvCxnSpPr>
            <a:cxnSpLocks/>
            <a:stCxn id="27" idx="2"/>
            <a:endCxn id="28" idx="0"/>
          </p:cNvCxnSpPr>
          <p:nvPr/>
        </p:nvCxnSpPr>
        <p:spPr>
          <a:xfrm>
            <a:off x="5516049" y="3420165"/>
            <a:ext cx="0" cy="430699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676DF88A-A2BE-1AE0-5779-47AEDFD3EEB4}"/>
              </a:ext>
            </a:extLst>
          </p:cNvPr>
          <p:cNvCxnSpPr>
            <a:cxnSpLocks/>
            <a:stCxn id="43" idx="0"/>
            <a:endCxn id="46" idx="1"/>
          </p:cNvCxnSpPr>
          <p:nvPr/>
        </p:nvCxnSpPr>
        <p:spPr>
          <a:xfrm rot="5400000" flipH="1" flipV="1">
            <a:off x="7389097" y="3296549"/>
            <a:ext cx="841026" cy="695731"/>
          </a:xfrm>
          <a:prstGeom prst="bentConnector2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8C72FB3-BC89-9C51-7BC1-D053AEA5F246}"/>
              </a:ext>
            </a:extLst>
          </p:cNvPr>
          <p:cNvSpPr/>
          <p:nvPr/>
        </p:nvSpPr>
        <p:spPr>
          <a:xfrm>
            <a:off x="7067882" y="4064927"/>
            <a:ext cx="787726" cy="41019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nsolas" panose="020B0609020204030204" pitchFamily="49" charset="0"/>
              </a:rPr>
              <a:t>am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055669E-768D-B377-C8AB-601ABE0A5AB1}"/>
              </a:ext>
            </a:extLst>
          </p:cNvPr>
          <p:cNvCxnSpPr>
            <a:cxnSpLocks/>
            <a:stCxn id="28" idx="3"/>
            <a:endCxn id="43" idx="1"/>
          </p:cNvCxnSpPr>
          <p:nvPr/>
        </p:nvCxnSpPr>
        <p:spPr>
          <a:xfrm flipV="1">
            <a:off x="6785099" y="4270027"/>
            <a:ext cx="282783" cy="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8D9C836A-6448-0C40-2BA7-A2750FF6094E}"/>
              </a:ext>
            </a:extLst>
          </p:cNvPr>
          <p:cNvSpPr/>
          <p:nvPr/>
        </p:nvSpPr>
        <p:spPr>
          <a:xfrm>
            <a:off x="8157476" y="5130670"/>
            <a:ext cx="2538101" cy="410198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E47AFE4-C4CB-E5F5-F72D-72EE2EB2A706}"/>
              </a:ext>
            </a:extLst>
          </p:cNvPr>
          <p:cNvSpPr/>
          <p:nvPr/>
        </p:nvSpPr>
        <p:spPr>
          <a:xfrm>
            <a:off x="8157476" y="3018802"/>
            <a:ext cx="2538101" cy="410198"/>
          </a:xfrm>
          <a:prstGeom prst="rect">
            <a:avLst/>
          </a:prstGeom>
          <a:solidFill>
            <a:srgbClr val="00B0F0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I 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am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C855090-B10D-9732-F161-CEB30940351C}"/>
              </a:ext>
            </a:extLst>
          </p:cNvPr>
          <p:cNvSpPr/>
          <p:nvPr/>
        </p:nvSpPr>
        <p:spPr>
          <a:xfrm>
            <a:off x="8157476" y="3859699"/>
            <a:ext cx="2538101" cy="83832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Seq2Seq Transformer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09F914-EE51-4865-7391-589E60A1E105}"/>
              </a:ext>
            </a:extLst>
          </p:cNvPr>
          <p:cNvSpPr txBox="1"/>
          <p:nvPr/>
        </p:nvSpPr>
        <p:spPr>
          <a:xfrm>
            <a:off x="8583235" y="5559994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Input sequence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691248A-F618-11A5-AED6-83E43B3E316F}"/>
              </a:ext>
            </a:extLst>
          </p:cNvPr>
          <p:cNvSpPr txBox="1"/>
          <p:nvPr/>
        </p:nvSpPr>
        <p:spPr>
          <a:xfrm>
            <a:off x="8123911" y="2638471"/>
            <a:ext cx="257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Current</a:t>
            </a:r>
            <a:r>
              <a:rPr lang="en-US" b="1" dirty="0"/>
              <a:t> output sequence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83D42BC-05B0-2BDA-7FD8-E8763339E5C2}"/>
              </a:ext>
            </a:extLst>
          </p:cNvPr>
          <p:cNvCxnSpPr>
            <a:cxnSpLocks/>
            <a:stCxn id="45" idx="0"/>
            <a:endCxn id="47" idx="2"/>
          </p:cNvCxnSpPr>
          <p:nvPr/>
        </p:nvCxnSpPr>
        <p:spPr>
          <a:xfrm flipV="1">
            <a:off x="9426527" y="4698026"/>
            <a:ext cx="0" cy="43264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BCD3AE5-DD34-73E9-6DB9-B24755B5437D}"/>
              </a:ext>
            </a:extLst>
          </p:cNvPr>
          <p:cNvCxnSpPr>
            <a:cxnSpLocks/>
            <a:stCxn id="46" idx="2"/>
            <a:endCxn id="47" idx="0"/>
          </p:cNvCxnSpPr>
          <p:nvPr/>
        </p:nvCxnSpPr>
        <p:spPr>
          <a:xfrm>
            <a:off x="9426527" y="3429000"/>
            <a:ext cx="0" cy="430699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34DAAAE-55E6-AD24-BE61-474930547D28}"/>
              </a:ext>
            </a:extLst>
          </p:cNvPr>
          <p:cNvSpPr/>
          <p:nvPr/>
        </p:nvSpPr>
        <p:spPr>
          <a:xfrm>
            <a:off x="10977608" y="4073269"/>
            <a:ext cx="787726" cy="41019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nsolas" panose="020B0609020204030204" pitchFamily="49" charset="0"/>
              </a:rPr>
              <a:t>okay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B7607B6-3E25-7E46-8A12-FCD3E4CA4F79}"/>
              </a:ext>
            </a:extLst>
          </p:cNvPr>
          <p:cNvCxnSpPr>
            <a:cxnSpLocks/>
            <a:stCxn id="47" idx="3"/>
            <a:endCxn id="56" idx="1"/>
          </p:cNvCxnSpPr>
          <p:nvPr/>
        </p:nvCxnSpPr>
        <p:spPr>
          <a:xfrm flipV="1">
            <a:off x="10695577" y="4278369"/>
            <a:ext cx="282031" cy="49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EC9E398-F628-C87C-746C-E4BF3913188D}"/>
              </a:ext>
            </a:extLst>
          </p:cNvPr>
          <p:cNvSpPr txBox="1"/>
          <p:nvPr/>
        </p:nvSpPr>
        <p:spPr>
          <a:xfrm>
            <a:off x="11744856" y="3417097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25223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21" grpId="0" animBg="1"/>
      <p:bldP spid="26" grpId="0" animBg="1"/>
      <p:bldP spid="27" grpId="0" animBg="1"/>
      <p:bldP spid="28" grpId="0" animBg="1"/>
      <p:bldP spid="29" grpId="0"/>
      <p:bldP spid="30" grpId="0"/>
      <p:bldP spid="43" grpId="0" animBg="1"/>
      <p:bldP spid="45" grpId="0" animBg="1"/>
      <p:bldP spid="46" grpId="0" animBg="1"/>
      <p:bldP spid="47" grpId="0" animBg="1"/>
      <p:bldP spid="48" grpId="0"/>
      <p:bldP spid="49" grpId="0"/>
      <p:bldP spid="56" grpId="0" animBg="1"/>
      <p:bldP spid="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336BE-460E-3077-CFBC-DCC641568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the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3515A7-6E80-3A58-84F3-E4D67227F1E4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sz="2400" dirty="0"/>
                  <a:t>One common way is to train the model with pairs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𝑖𝑛𝑝𝑢𝑡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𝑠𝑒𝑞𝑢𝑒𝑛𝑐𝑒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𝑡𝑎𝑟𝑔𝑒𝑡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𝑠𝑒𝑞𝑢𝑒𝑛𝑐𝑒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This is similar to supervised learning</a:t>
                </a:r>
              </a:p>
              <a:p>
                <a:r>
                  <a:rPr lang="en-US" sz="2400" dirty="0"/>
                  <a:t>The model try to predict the target sequence as accurate as possible</a:t>
                </a:r>
              </a:p>
              <a:p>
                <a:r>
                  <a:rPr lang="en-US" sz="2400" dirty="0"/>
                  <a:t>Application in text summarization, text paraphrase, question answer, etc.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3515A7-6E80-3A58-84F3-E4D67227F1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765" t="-1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D3523DE2-30E3-870D-6806-AF448A1CC502}"/>
              </a:ext>
            </a:extLst>
          </p:cNvPr>
          <p:cNvSpPr/>
          <p:nvPr/>
        </p:nvSpPr>
        <p:spPr>
          <a:xfrm>
            <a:off x="2939558" y="5516427"/>
            <a:ext cx="2538101" cy="410198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01E11C-521C-769D-0A61-108272B2531F}"/>
              </a:ext>
            </a:extLst>
          </p:cNvPr>
          <p:cNvSpPr/>
          <p:nvPr/>
        </p:nvSpPr>
        <p:spPr>
          <a:xfrm>
            <a:off x="7014122" y="3734550"/>
            <a:ext cx="2538101" cy="410198"/>
          </a:xfrm>
          <a:prstGeom prst="rect">
            <a:avLst/>
          </a:prstGeom>
          <a:solidFill>
            <a:srgbClr val="00B0F0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Hi, I am good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8392D8-20A6-C49F-F568-43CABCF25860}"/>
              </a:ext>
            </a:extLst>
          </p:cNvPr>
          <p:cNvSpPr/>
          <p:nvPr/>
        </p:nvSpPr>
        <p:spPr>
          <a:xfrm>
            <a:off x="7014122" y="4514080"/>
            <a:ext cx="2538101" cy="83832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Seq2Seq Transformer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1999D59B-C18A-3514-1A13-2291601A775A}"/>
              </a:ext>
            </a:extLst>
          </p:cNvPr>
          <p:cNvCxnSpPr>
            <a:cxnSpLocks/>
            <a:stCxn id="4" idx="3"/>
            <a:endCxn id="6" idx="2"/>
          </p:cNvCxnSpPr>
          <p:nvPr/>
        </p:nvCxnSpPr>
        <p:spPr>
          <a:xfrm flipV="1">
            <a:off x="5477659" y="5352407"/>
            <a:ext cx="2805514" cy="369119"/>
          </a:xfrm>
          <a:prstGeom prst="bentConnector2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78F5AAA-5E83-6414-0B29-C4B96D4F547F}"/>
              </a:ext>
            </a:extLst>
          </p:cNvPr>
          <p:cNvSpPr txBox="1"/>
          <p:nvPr/>
        </p:nvSpPr>
        <p:spPr>
          <a:xfrm>
            <a:off x="3382100" y="5949907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Input sequence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4D83EBB-B679-A4D0-2206-491760EFC6DB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flipV="1">
            <a:off x="8283173" y="4144748"/>
            <a:ext cx="0" cy="36933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6A15C008-62EB-C76C-EA0A-567B3669E42C}"/>
              </a:ext>
            </a:extLst>
          </p:cNvPr>
          <p:cNvSpPr/>
          <p:nvPr/>
        </p:nvSpPr>
        <p:spPr>
          <a:xfrm>
            <a:off x="2939557" y="3734550"/>
            <a:ext cx="2538101" cy="410198"/>
          </a:xfrm>
          <a:prstGeom prst="rect">
            <a:avLst/>
          </a:prstGeom>
          <a:solidFill>
            <a:srgbClr val="00B0F0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I am well, thanks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494A16-4DD4-60D7-5313-BB4EA16D5013}"/>
              </a:ext>
            </a:extLst>
          </p:cNvPr>
          <p:cNvCxnSpPr>
            <a:stCxn id="20" idx="2"/>
            <a:endCxn id="4" idx="0"/>
          </p:cNvCxnSpPr>
          <p:nvPr/>
        </p:nvCxnSpPr>
        <p:spPr>
          <a:xfrm>
            <a:off x="4208608" y="4144748"/>
            <a:ext cx="1" cy="137167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713B159-9E9A-E82D-4087-8389270CAE9F}"/>
              </a:ext>
            </a:extLst>
          </p:cNvPr>
          <p:cNvSpPr txBox="1"/>
          <p:nvPr/>
        </p:nvSpPr>
        <p:spPr>
          <a:xfrm>
            <a:off x="3342921" y="3365218"/>
            <a:ext cx="173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Target sequence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FFC3EF-D995-5A55-4D71-40E2BDEB2368}"/>
              </a:ext>
            </a:extLst>
          </p:cNvPr>
          <p:cNvSpPr txBox="1"/>
          <p:nvPr/>
        </p:nvSpPr>
        <p:spPr>
          <a:xfrm>
            <a:off x="7257378" y="3365218"/>
            <a:ext cx="2051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Predicted sequence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9E28D43-7DFA-B231-3A30-22525E1035F3}"/>
              </a:ext>
            </a:extLst>
          </p:cNvPr>
          <p:cNvCxnSpPr>
            <a:cxnSpLocks/>
            <a:stCxn id="5" idx="1"/>
            <a:endCxn id="20" idx="3"/>
          </p:cNvCxnSpPr>
          <p:nvPr/>
        </p:nvCxnSpPr>
        <p:spPr>
          <a:xfrm flipH="1">
            <a:off x="5477658" y="3939649"/>
            <a:ext cx="1536464" cy="0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34F9D34-CCAB-4810-DC11-298FB2F5591F}"/>
              </a:ext>
            </a:extLst>
          </p:cNvPr>
          <p:cNvSpPr txBox="1"/>
          <p:nvPr/>
        </p:nvSpPr>
        <p:spPr>
          <a:xfrm>
            <a:off x="5681472" y="3625795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approximate</a:t>
            </a:r>
          </a:p>
        </p:txBody>
      </p:sp>
    </p:spTree>
    <p:extLst>
      <p:ext uri="{BB962C8B-B14F-4D97-AF65-F5344CB8AC3E}">
        <p14:creationId xmlns:p14="http://schemas.microsoft.com/office/powerpoint/2010/main" val="159098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9EA1A-401C-5BAC-C263-896E1D487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340552"/>
            <a:ext cx="10515600" cy="666991"/>
          </a:xfrm>
        </p:spPr>
        <p:txBody>
          <a:bodyPr/>
          <a:lstStyle/>
          <a:p>
            <a:r>
              <a:rPr lang="en-US" dirty="0"/>
              <a:t>Text Classification and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96C3A-B191-5411-B1C1-03DD9E93E00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6" y="1020935"/>
            <a:ext cx="7619726" cy="5221539"/>
          </a:xfrm>
        </p:spPr>
        <p:txBody>
          <a:bodyPr/>
          <a:lstStyle/>
          <a:p>
            <a:r>
              <a:rPr lang="en-US" sz="2400" b="1" dirty="0"/>
              <a:t>Text classification </a:t>
            </a:r>
            <a:r>
              <a:rPr lang="en-US" sz="2400" dirty="0"/>
              <a:t>–</a:t>
            </a:r>
            <a:r>
              <a:rPr lang="en-US" sz="2400" b="1" dirty="0"/>
              <a:t> </a:t>
            </a:r>
            <a:r>
              <a:rPr lang="en-US" sz="2400" dirty="0"/>
              <a:t>input is text, the prediction target is categorical</a:t>
            </a:r>
          </a:p>
          <a:p>
            <a:pPr lvl="1"/>
            <a:r>
              <a:rPr lang="en-US" sz="2200" dirty="0"/>
              <a:t>Spam detection: if a text is spam or not</a:t>
            </a:r>
          </a:p>
          <a:p>
            <a:pPr lvl="1"/>
            <a:r>
              <a:rPr lang="en-US" sz="2200" dirty="0"/>
              <a:t>Sentiment analysis: if a text is positive or negative</a:t>
            </a:r>
          </a:p>
          <a:p>
            <a:r>
              <a:rPr lang="en-US" sz="2400" b="1" dirty="0"/>
              <a:t>Text regression</a:t>
            </a:r>
            <a:r>
              <a:rPr lang="en-US" sz="2400" dirty="0"/>
              <a:t> – input is text, the prediction target is numerical</a:t>
            </a:r>
          </a:p>
          <a:p>
            <a:pPr lvl="1"/>
            <a:r>
              <a:rPr lang="en-US" sz="2200" dirty="0"/>
              <a:t>Sentiment analysis: Score of a review</a:t>
            </a:r>
          </a:p>
          <a:p>
            <a:pPr lvl="2"/>
            <a:endParaRPr lang="en-US" sz="16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E65AA6-C5A5-E848-E05C-A1FDE9984C82}"/>
              </a:ext>
            </a:extLst>
          </p:cNvPr>
          <p:cNvGrpSpPr/>
          <p:nvPr/>
        </p:nvGrpSpPr>
        <p:grpSpPr>
          <a:xfrm>
            <a:off x="8655390" y="1020935"/>
            <a:ext cx="3226184" cy="2115517"/>
            <a:chOff x="6432263" y="273670"/>
            <a:chExt cx="4564345" cy="299299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D92082-3818-763C-0AFE-B935D3A3C17A}"/>
                </a:ext>
              </a:extLst>
            </p:cNvPr>
            <p:cNvSpPr/>
            <p:nvPr/>
          </p:nvSpPr>
          <p:spPr>
            <a:xfrm>
              <a:off x="6432263" y="451205"/>
              <a:ext cx="4556422" cy="267899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pic>
          <p:nvPicPr>
            <p:cNvPr id="10" name="Graphic 9" descr="Tag outline">
              <a:extLst>
                <a:ext uri="{FF2B5EF4-FFF2-40B4-BE49-F238E27FC236}">
                  <a16:creationId xmlns:a16="http://schemas.microsoft.com/office/drawing/2014/main" id="{0A7EF387-0AAC-E0B9-68E3-CA5075FEF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8749348">
              <a:off x="9773824" y="1465230"/>
              <a:ext cx="1222784" cy="1222784"/>
            </a:xfrm>
            <a:prstGeom prst="rect">
              <a:avLst/>
            </a:prstGeom>
          </p:spPr>
        </p:pic>
        <p:sp>
          <p:nvSpPr>
            <p:cNvPr id="11" name="Speech Bubble: Rectangle with Corners Rounded 10">
              <a:extLst>
                <a:ext uri="{FF2B5EF4-FFF2-40B4-BE49-F238E27FC236}">
                  <a16:creationId xmlns:a16="http://schemas.microsoft.com/office/drawing/2014/main" id="{02CC0538-C164-9F73-F433-E494C8926C47}"/>
                </a:ext>
              </a:extLst>
            </p:cNvPr>
            <p:cNvSpPr/>
            <p:nvPr/>
          </p:nvSpPr>
          <p:spPr>
            <a:xfrm>
              <a:off x="6724502" y="649450"/>
              <a:ext cx="3014529" cy="585902"/>
            </a:xfrm>
            <a:prstGeom prst="wedgeRoundRectCallout">
              <a:avLst>
                <a:gd name="adj1" fmla="val -55418"/>
                <a:gd name="adj2" fmla="val 43453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 err="1">
                  <a:solidFill>
                    <a:schemeClr val="tx1"/>
                  </a:solidFill>
                </a:rPr>
                <a:t>i`ve</a:t>
              </a:r>
              <a:r>
                <a:rPr lang="en-US" sz="800" dirty="0">
                  <a:solidFill>
                    <a:schemeClr val="tx1"/>
                  </a:solidFill>
                </a:rPr>
                <a:t> been sick for the past few days  and thus, my hair looks </a:t>
              </a:r>
              <a:r>
                <a:rPr lang="en-US" sz="800" dirty="0" err="1">
                  <a:solidFill>
                    <a:schemeClr val="tx1"/>
                  </a:solidFill>
                </a:rPr>
                <a:t>wierd</a:t>
              </a:r>
              <a:r>
                <a:rPr lang="en-US" sz="800" dirty="0">
                  <a:solidFill>
                    <a:schemeClr val="tx1"/>
                  </a:solidFill>
                </a:rPr>
                <a:t>.  if </a:t>
              </a:r>
              <a:r>
                <a:rPr lang="en-US" sz="800" dirty="0" err="1">
                  <a:solidFill>
                    <a:schemeClr val="tx1"/>
                  </a:solidFill>
                </a:rPr>
                <a:t>i</a:t>
              </a:r>
              <a:r>
                <a:rPr lang="en-US" sz="800" dirty="0">
                  <a:solidFill>
                    <a:schemeClr val="tx1"/>
                  </a:solidFill>
                </a:rPr>
                <a:t> </a:t>
              </a:r>
              <a:r>
                <a:rPr lang="en-US" sz="800" dirty="0" err="1">
                  <a:solidFill>
                    <a:schemeClr val="tx1"/>
                  </a:solidFill>
                </a:rPr>
                <a:t>didnt</a:t>
              </a:r>
              <a:r>
                <a:rPr lang="en-US" sz="800" dirty="0">
                  <a:solidFill>
                    <a:schemeClr val="tx1"/>
                  </a:solidFill>
                </a:rPr>
                <a:t> have a hat on it would look terrible</a:t>
              </a:r>
            </a:p>
          </p:txBody>
        </p:sp>
        <p:sp>
          <p:nvSpPr>
            <p:cNvPr id="12" name="Speech Bubble: Rectangle with Corners Rounded 11">
              <a:extLst>
                <a:ext uri="{FF2B5EF4-FFF2-40B4-BE49-F238E27FC236}">
                  <a16:creationId xmlns:a16="http://schemas.microsoft.com/office/drawing/2014/main" id="{88E42D65-FA3E-6740-0DD3-6AEA3597442F}"/>
                </a:ext>
              </a:extLst>
            </p:cNvPr>
            <p:cNvSpPr/>
            <p:nvPr/>
          </p:nvSpPr>
          <p:spPr>
            <a:xfrm>
              <a:off x="6724501" y="1333271"/>
              <a:ext cx="3014529" cy="517272"/>
            </a:xfrm>
            <a:prstGeom prst="wedgeRoundRectCallout">
              <a:avLst>
                <a:gd name="adj1" fmla="val -55418"/>
                <a:gd name="adj2" fmla="val 43453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</a:rPr>
                <a:t>Playing Ghost Online is really interesting. The new updates are Kirin pet and </a:t>
              </a:r>
              <a:r>
                <a:rPr lang="en-US" sz="800" dirty="0" err="1">
                  <a:solidFill>
                    <a:schemeClr val="tx1"/>
                  </a:solidFill>
                </a:rPr>
                <a:t>Metamorph</a:t>
              </a:r>
              <a:r>
                <a:rPr lang="en-US" sz="800" dirty="0">
                  <a:solidFill>
                    <a:schemeClr val="tx1"/>
                  </a:solidFill>
                </a:rPr>
                <a:t> for third job.  Can`t wait to have a dragon pet</a:t>
              </a:r>
            </a:p>
          </p:txBody>
        </p:sp>
        <p:sp>
          <p:nvSpPr>
            <p:cNvPr id="13" name="Speech Bubble: Rectangle with Corners Rounded 12">
              <a:extLst>
                <a:ext uri="{FF2B5EF4-FFF2-40B4-BE49-F238E27FC236}">
                  <a16:creationId xmlns:a16="http://schemas.microsoft.com/office/drawing/2014/main" id="{4EF6039D-A098-E46F-EDA3-351FDCA36126}"/>
                </a:ext>
              </a:extLst>
            </p:cNvPr>
            <p:cNvSpPr/>
            <p:nvPr/>
          </p:nvSpPr>
          <p:spPr>
            <a:xfrm>
              <a:off x="6724502" y="2295210"/>
              <a:ext cx="3014529" cy="432628"/>
            </a:xfrm>
            <a:prstGeom prst="wedgeRoundRectCallout">
              <a:avLst>
                <a:gd name="adj1" fmla="val -55418"/>
                <a:gd name="adj2" fmla="val 43453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</a:rPr>
                <a:t>He`s awesome... Have you worked with him before? He`s a good friend.</a:t>
              </a:r>
            </a:p>
          </p:txBody>
        </p:sp>
        <p:sp>
          <p:nvSpPr>
            <p:cNvPr id="14" name="Speech Bubble: Rectangle with Corners Rounded 13">
              <a:extLst>
                <a:ext uri="{FF2B5EF4-FFF2-40B4-BE49-F238E27FC236}">
                  <a16:creationId xmlns:a16="http://schemas.microsoft.com/office/drawing/2014/main" id="{C671D847-B122-3A83-115E-DA122C2C9CDF}"/>
                </a:ext>
              </a:extLst>
            </p:cNvPr>
            <p:cNvSpPr/>
            <p:nvPr/>
          </p:nvSpPr>
          <p:spPr>
            <a:xfrm>
              <a:off x="6724502" y="1935066"/>
              <a:ext cx="3014529" cy="276999"/>
            </a:xfrm>
            <a:prstGeom prst="wedgeRoundRectCallout">
              <a:avLst>
                <a:gd name="adj1" fmla="val -55418"/>
                <a:gd name="adj2" fmla="val 43453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 dirty="0">
                  <a:solidFill>
                    <a:schemeClr val="tx1"/>
                  </a:solidFill>
                </a:rPr>
                <a:t> oh Marly, I`m so sorry!!  I hope you find her soon!! </a:t>
              </a:r>
            </a:p>
          </p:txBody>
        </p:sp>
        <p:pic>
          <p:nvPicPr>
            <p:cNvPr id="15" name="Graphic 14" descr="Tag outline">
              <a:extLst>
                <a:ext uri="{FF2B5EF4-FFF2-40B4-BE49-F238E27FC236}">
                  <a16:creationId xmlns:a16="http://schemas.microsoft.com/office/drawing/2014/main" id="{21A3C532-8539-DCFF-425F-567AEA447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8540785">
              <a:off x="9756287" y="273670"/>
              <a:ext cx="1222784" cy="122278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91A908-FF20-C15F-66B7-7858D0B4E660}"/>
                </a:ext>
              </a:extLst>
            </p:cNvPr>
            <p:cNvSpPr txBox="1"/>
            <p:nvPr/>
          </p:nvSpPr>
          <p:spPr>
            <a:xfrm rot="21279864">
              <a:off x="10275849" y="685155"/>
              <a:ext cx="424550" cy="370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-3</a:t>
              </a:r>
            </a:p>
          </p:txBody>
        </p:sp>
        <p:pic>
          <p:nvPicPr>
            <p:cNvPr id="17" name="Graphic 16" descr="Tag outline">
              <a:extLst>
                <a:ext uri="{FF2B5EF4-FFF2-40B4-BE49-F238E27FC236}">
                  <a16:creationId xmlns:a16="http://schemas.microsoft.com/office/drawing/2014/main" id="{3E52D0AE-F1D7-0AD4-1600-A5455278B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8234624">
              <a:off x="9758508" y="910229"/>
              <a:ext cx="1222784" cy="1222784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2007275-DFB2-0C00-05FC-7DF83F55447D}"/>
                </a:ext>
              </a:extLst>
            </p:cNvPr>
            <p:cNvSpPr txBox="1"/>
            <p:nvPr/>
          </p:nvSpPr>
          <p:spPr>
            <a:xfrm rot="20916531">
              <a:off x="10274297" y="1306019"/>
              <a:ext cx="363319" cy="370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5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F0401A9-C9A4-477C-8085-F9860B4165CC}"/>
                </a:ext>
              </a:extLst>
            </p:cNvPr>
            <p:cNvSpPr txBox="1"/>
            <p:nvPr/>
          </p:nvSpPr>
          <p:spPr>
            <a:xfrm rot="21436998">
              <a:off x="10251580" y="1903543"/>
              <a:ext cx="424550" cy="370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-2</a:t>
              </a:r>
            </a:p>
          </p:txBody>
        </p:sp>
        <p:pic>
          <p:nvPicPr>
            <p:cNvPr id="20" name="Graphic 19" descr="Tag outline">
              <a:extLst>
                <a:ext uri="{FF2B5EF4-FFF2-40B4-BE49-F238E27FC236}">
                  <a16:creationId xmlns:a16="http://schemas.microsoft.com/office/drawing/2014/main" id="{A054F36C-CD7C-D22D-CAA2-B237DAEA4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9542008">
              <a:off x="9756286" y="2043881"/>
              <a:ext cx="1222784" cy="1222784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5EAA63-251F-C6B1-8B5B-91EFC983D859}"/>
                </a:ext>
              </a:extLst>
            </p:cNvPr>
            <p:cNvSpPr txBox="1"/>
            <p:nvPr/>
          </p:nvSpPr>
          <p:spPr>
            <a:xfrm rot="610955">
              <a:off x="10264660" y="2482193"/>
              <a:ext cx="363319" cy="370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3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60E124E-9CBA-7D66-8B5A-FAA1614E5B4F}"/>
              </a:ext>
            </a:extLst>
          </p:cNvPr>
          <p:cNvGrpSpPr/>
          <p:nvPr/>
        </p:nvGrpSpPr>
        <p:grpSpPr>
          <a:xfrm>
            <a:off x="8655390" y="3137958"/>
            <a:ext cx="3226186" cy="2115517"/>
            <a:chOff x="8655390" y="2148710"/>
            <a:chExt cx="3226186" cy="211551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B63D163-0B43-F319-5817-19AA0B3931AB}"/>
                </a:ext>
              </a:extLst>
            </p:cNvPr>
            <p:cNvSpPr/>
            <p:nvPr/>
          </p:nvSpPr>
          <p:spPr>
            <a:xfrm>
              <a:off x="8655390" y="2274196"/>
              <a:ext cx="3220583" cy="189357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pic>
          <p:nvPicPr>
            <p:cNvPr id="6" name="Graphic 5" descr="Tag outline">
              <a:extLst>
                <a:ext uri="{FF2B5EF4-FFF2-40B4-BE49-F238E27FC236}">
                  <a16:creationId xmlns:a16="http://schemas.microsoft.com/office/drawing/2014/main" id="{8D5FF56B-6837-6D05-C41F-46D0FAFC4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8749348">
              <a:off x="11017284" y="2990932"/>
              <a:ext cx="864292" cy="864292"/>
            </a:xfrm>
            <a:prstGeom prst="rect">
              <a:avLst/>
            </a:prstGeom>
          </p:spPr>
        </p:pic>
        <p:sp>
          <p:nvSpPr>
            <p:cNvPr id="7" name="Speech Bubble: Rectangle with Corners Rounded 6">
              <a:extLst>
                <a:ext uri="{FF2B5EF4-FFF2-40B4-BE49-F238E27FC236}">
                  <a16:creationId xmlns:a16="http://schemas.microsoft.com/office/drawing/2014/main" id="{BD3EAEAA-DA74-8C71-0C8A-4FFE2A500A53}"/>
                </a:ext>
              </a:extLst>
            </p:cNvPr>
            <p:cNvSpPr/>
            <p:nvPr/>
          </p:nvSpPr>
          <p:spPr>
            <a:xfrm>
              <a:off x="8861951" y="2414320"/>
              <a:ext cx="2130738" cy="414129"/>
            </a:xfrm>
            <a:prstGeom prst="wedgeRoundRectCallout">
              <a:avLst>
                <a:gd name="adj1" fmla="val -55418"/>
                <a:gd name="adj2" fmla="val 43453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</a:rPr>
                <a:t>I’m happy with this transition. I’ll make the best of it. Thank you very much for the opportunity</a:t>
              </a:r>
            </a:p>
          </p:txBody>
        </p:sp>
        <p:sp>
          <p:nvSpPr>
            <p:cNvPr id="22" name="Speech Bubble: Rectangle with Corners Rounded 21">
              <a:extLst>
                <a:ext uri="{FF2B5EF4-FFF2-40B4-BE49-F238E27FC236}">
                  <a16:creationId xmlns:a16="http://schemas.microsoft.com/office/drawing/2014/main" id="{24FBEB90-29A5-04EC-D21A-3BB13D43BA14}"/>
                </a:ext>
              </a:extLst>
            </p:cNvPr>
            <p:cNvSpPr/>
            <p:nvPr/>
          </p:nvSpPr>
          <p:spPr>
            <a:xfrm>
              <a:off x="8861950" y="2897660"/>
              <a:ext cx="2130738" cy="365620"/>
            </a:xfrm>
            <a:prstGeom prst="wedgeRoundRectCallout">
              <a:avLst>
                <a:gd name="adj1" fmla="val -55418"/>
                <a:gd name="adj2" fmla="val 43453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</a:rPr>
                <a:t>I am very disappointed. You did not meet the deadline. You did not communicate throughout the whole task. Nothing to say.</a:t>
              </a:r>
            </a:p>
          </p:txBody>
        </p:sp>
        <p:sp>
          <p:nvSpPr>
            <p:cNvPr id="23" name="Speech Bubble: Rectangle with Corners Rounded 22">
              <a:extLst>
                <a:ext uri="{FF2B5EF4-FFF2-40B4-BE49-F238E27FC236}">
                  <a16:creationId xmlns:a16="http://schemas.microsoft.com/office/drawing/2014/main" id="{1FA1E344-2D6F-8683-595D-91795D2F5DDB}"/>
                </a:ext>
              </a:extLst>
            </p:cNvPr>
            <p:cNvSpPr/>
            <p:nvPr/>
          </p:nvSpPr>
          <p:spPr>
            <a:xfrm>
              <a:off x="8861951" y="3577580"/>
              <a:ext cx="2130738" cy="305791"/>
            </a:xfrm>
            <a:prstGeom prst="wedgeRoundRectCallout">
              <a:avLst>
                <a:gd name="adj1" fmla="val -55418"/>
                <a:gd name="adj2" fmla="val 43453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</a:rPr>
                <a:t>The new place is okay. Not particularly good but nothing bad either.</a:t>
              </a:r>
            </a:p>
          </p:txBody>
        </p:sp>
        <p:sp>
          <p:nvSpPr>
            <p:cNvPr id="24" name="Speech Bubble: Rectangle with Corners Rounded 23">
              <a:extLst>
                <a:ext uri="{FF2B5EF4-FFF2-40B4-BE49-F238E27FC236}">
                  <a16:creationId xmlns:a16="http://schemas.microsoft.com/office/drawing/2014/main" id="{C248E1A8-7F9A-0C88-464E-11D5999757A2}"/>
                </a:ext>
              </a:extLst>
            </p:cNvPr>
            <p:cNvSpPr/>
            <p:nvPr/>
          </p:nvSpPr>
          <p:spPr>
            <a:xfrm>
              <a:off x="8861951" y="3323023"/>
              <a:ext cx="2130738" cy="195789"/>
            </a:xfrm>
            <a:prstGeom prst="wedgeRoundRectCallout">
              <a:avLst>
                <a:gd name="adj1" fmla="val -55418"/>
                <a:gd name="adj2" fmla="val 43453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 dirty="0">
                  <a:solidFill>
                    <a:schemeClr val="tx1"/>
                  </a:solidFill>
                </a:rPr>
                <a:t>That’s all you can say??? After what you’ve done???</a:t>
              </a:r>
            </a:p>
          </p:txBody>
        </p:sp>
        <p:pic>
          <p:nvPicPr>
            <p:cNvPr id="25" name="Graphic 24" descr="Tag outline">
              <a:extLst>
                <a:ext uri="{FF2B5EF4-FFF2-40B4-BE49-F238E27FC236}">
                  <a16:creationId xmlns:a16="http://schemas.microsoft.com/office/drawing/2014/main" id="{3E6BBEE1-B51E-7EDC-A462-32716B06E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8540785">
              <a:off x="11004886" y="2148710"/>
              <a:ext cx="864292" cy="864292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1C4B6B2-F7C1-B262-8DD2-D982740A6288}"/>
                </a:ext>
              </a:extLst>
            </p:cNvPr>
            <p:cNvSpPr txBox="1"/>
            <p:nvPr/>
          </p:nvSpPr>
          <p:spPr>
            <a:xfrm rot="21279864">
              <a:off x="11372124" y="238569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+</a:t>
              </a:r>
              <a:endParaRPr lang="en-US" sz="1100" b="1" dirty="0"/>
            </a:p>
          </p:txBody>
        </p:sp>
        <p:pic>
          <p:nvPicPr>
            <p:cNvPr id="27" name="Graphic 26" descr="Tag outline">
              <a:extLst>
                <a:ext uri="{FF2B5EF4-FFF2-40B4-BE49-F238E27FC236}">
                  <a16:creationId xmlns:a16="http://schemas.microsoft.com/office/drawing/2014/main" id="{F000C106-83BC-B4DF-1A82-83F6D9AF2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8234624">
              <a:off x="11006456" y="2598644"/>
              <a:ext cx="864292" cy="864292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3627591-040B-2BF7-36A9-99F48E7E348A}"/>
                </a:ext>
              </a:extLst>
            </p:cNvPr>
            <p:cNvSpPr txBox="1"/>
            <p:nvPr/>
          </p:nvSpPr>
          <p:spPr>
            <a:xfrm rot="20916531">
              <a:off x="11359806" y="2778372"/>
              <a:ext cx="279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-</a:t>
              </a:r>
              <a:endParaRPr lang="en-US" sz="1100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47F531B-A779-A333-A0BC-890E3FD8786C}"/>
                </a:ext>
              </a:extLst>
            </p:cNvPr>
            <p:cNvSpPr txBox="1"/>
            <p:nvPr/>
          </p:nvSpPr>
          <p:spPr>
            <a:xfrm rot="21436998">
              <a:off x="11371396" y="3175442"/>
              <a:ext cx="279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-</a:t>
              </a:r>
              <a:endParaRPr lang="en-US" sz="1100" b="1" dirty="0"/>
            </a:p>
          </p:txBody>
        </p:sp>
        <p:pic>
          <p:nvPicPr>
            <p:cNvPr id="30" name="Graphic 29" descr="Tag outline">
              <a:extLst>
                <a:ext uri="{FF2B5EF4-FFF2-40B4-BE49-F238E27FC236}">
                  <a16:creationId xmlns:a16="http://schemas.microsoft.com/office/drawing/2014/main" id="{0427DCB7-794F-1278-39B6-4929B2532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9542008">
              <a:off x="11004885" y="3399935"/>
              <a:ext cx="864292" cy="86429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B24B08E9-3003-8D81-3830-F43DB11424AC}"/>
                    </a:ext>
                  </a:extLst>
                </p:cNvPr>
                <p:cNvSpPr txBox="1"/>
                <p:nvPr/>
              </p:nvSpPr>
              <p:spPr>
                <a:xfrm rot="610955">
                  <a:off x="11312920" y="3686661"/>
                  <a:ext cx="35939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B24B08E9-3003-8D81-3830-F43DB11424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610955">
                  <a:off x="11312920" y="3686661"/>
                  <a:ext cx="359394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6973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2A4BA-3CBB-9A6A-BFF1-C329505BE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109131"/>
            <a:ext cx="6518261" cy="666991"/>
          </a:xfrm>
        </p:spPr>
        <p:txBody>
          <a:bodyPr/>
          <a:lstStyle/>
          <a:p>
            <a:r>
              <a:rPr lang="en-US" dirty="0"/>
              <a:t>General Supervised Text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09B61-BCFC-599F-BAE0-333BCAE545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6" y="908093"/>
            <a:ext cx="5957932" cy="5221539"/>
          </a:xfrm>
        </p:spPr>
        <p:txBody>
          <a:bodyPr/>
          <a:lstStyle/>
          <a:p>
            <a:r>
              <a:rPr lang="en-US" sz="2400" dirty="0"/>
              <a:t>Fairly similar to the transformer model, however without the decoder</a:t>
            </a:r>
          </a:p>
          <a:p>
            <a:pPr lvl="1"/>
            <a:r>
              <a:rPr lang="en-US" sz="2000" dirty="0"/>
              <a:t>Because the target is now a single label, not a sequence</a:t>
            </a:r>
          </a:p>
          <a:p>
            <a:r>
              <a:rPr lang="en-US" sz="2400" dirty="0"/>
              <a:t>Input texts still go through </a:t>
            </a:r>
          </a:p>
          <a:p>
            <a:pPr lvl="1"/>
            <a:r>
              <a:rPr lang="en-US" sz="2000" dirty="0"/>
              <a:t>Tokenization</a:t>
            </a:r>
          </a:p>
          <a:p>
            <a:pPr lvl="1"/>
            <a:r>
              <a:rPr lang="en-US" sz="2000" dirty="0"/>
              <a:t>Embedding (at token level)</a:t>
            </a:r>
          </a:p>
          <a:p>
            <a:pPr lvl="1"/>
            <a:r>
              <a:rPr lang="en-US" sz="2000" dirty="0"/>
              <a:t>Positional encoding</a:t>
            </a:r>
          </a:p>
          <a:p>
            <a:pPr lvl="1"/>
            <a:r>
              <a:rPr lang="en-US" sz="2000" dirty="0"/>
              <a:t>Self-Attention</a:t>
            </a:r>
          </a:p>
          <a:p>
            <a:pPr lvl="1"/>
            <a:r>
              <a:rPr lang="en-US" sz="2000" dirty="0"/>
              <a:t>Feed-forward</a:t>
            </a:r>
          </a:p>
          <a:p>
            <a:r>
              <a:rPr lang="en-US" sz="2400" dirty="0"/>
              <a:t>Then, the whole network is trained to predict the labels as accurate as possible</a:t>
            </a:r>
          </a:p>
          <a:p>
            <a:pPr lvl="1"/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4EADAA-7191-6E14-ACC1-84367366E343}"/>
              </a:ext>
            </a:extLst>
          </p:cNvPr>
          <p:cNvSpPr/>
          <p:nvPr/>
        </p:nvSpPr>
        <p:spPr>
          <a:xfrm>
            <a:off x="8503332" y="5901260"/>
            <a:ext cx="2538101" cy="334831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1D29E7C-19FB-AE3F-4809-1306A039E752}"/>
              </a:ext>
            </a:extLst>
          </p:cNvPr>
          <p:cNvGrpSpPr/>
          <p:nvPr/>
        </p:nvGrpSpPr>
        <p:grpSpPr>
          <a:xfrm>
            <a:off x="7809653" y="5237785"/>
            <a:ext cx="3925457" cy="277451"/>
            <a:chOff x="6551687" y="773274"/>
            <a:chExt cx="5843899" cy="41304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8876201-E57C-9484-88A7-55AB8271C89A}"/>
                </a:ext>
              </a:extLst>
            </p:cNvPr>
            <p:cNvSpPr/>
            <p:nvPr/>
          </p:nvSpPr>
          <p:spPr>
            <a:xfrm>
              <a:off x="6551687" y="776122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343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729972E-642F-9684-1C23-958EA0398D11}"/>
                </a:ext>
              </a:extLst>
            </p:cNvPr>
            <p:cNvSpPr/>
            <p:nvPr/>
          </p:nvSpPr>
          <p:spPr>
            <a:xfrm>
              <a:off x="7580031" y="776122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15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7B032B1-A614-18C7-515B-6418B37AECC3}"/>
                </a:ext>
              </a:extLst>
            </p:cNvPr>
            <p:cNvSpPr/>
            <p:nvPr/>
          </p:nvSpPr>
          <p:spPr>
            <a:xfrm>
              <a:off x="8608375" y="774698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421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B46485C-3421-40E0-92F6-C6EA75B43936}"/>
                </a:ext>
              </a:extLst>
            </p:cNvPr>
            <p:cNvSpPr/>
            <p:nvPr/>
          </p:nvSpPr>
          <p:spPr>
            <a:xfrm>
              <a:off x="9636719" y="774698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112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428569-9F57-9984-A6C8-C5CAA22AF331}"/>
                </a:ext>
              </a:extLst>
            </p:cNvPr>
            <p:cNvSpPr/>
            <p:nvPr/>
          </p:nvSpPr>
          <p:spPr>
            <a:xfrm>
              <a:off x="10665063" y="773274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612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779E91B-6764-1A10-004B-1109B3125375}"/>
                </a:ext>
              </a:extLst>
            </p:cNvPr>
            <p:cNvSpPr/>
            <p:nvPr/>
          </p:nvSpPr>
          <p:spPr>
            <a:xfrm>
              <a:off x="11693407" y="776122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24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4E59A1A-BF7B-5D50-4994-41E92BDB1528}"/>
                </a:ext>
              </a:extLst>
            </p:cNvPr>
            <p:cNvCxnSpPr>
              <a:stCxn id="6" idx="3"/>
              <a:endCxn id="8" idx="1"/>
            </p:cNvCxnSpPr>
            <p:nvPr/>
          </p:nvCxnSpPr>
          <p:spPr>
            <a:xfrm>
              <a:off x="7253866" y="981221"/>
              <a:ext cx="32616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CA0C456-ADBB-DA94-D6B7-A728BF994F3F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flipV="1">
              <a:off x="8282210" y="979797"/>
              <a:ext cx="326165" cy="142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A81DDE0-3697-1214-08CC-C533CBD66E0C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>
              <a:off x="9310554" y="979797"/>
              <a:ext cx="32616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5F50DCE-89D1-7B05-91D4-FA4553547BBD}"/>
                </a:ext>
              </a:extLst>
            </p:cNvPr>
            <p:cNvCxnSpPr>
              <a:cxnSpLocks/>
              <a:stCxn id="10" idx="3"/>
              <a:endCxn id="11" idx="1"/>
            </p:cNvCxnSpPr>
            <p:nvPr/>
          </p:nvCxnSpPr>
          <p:spPr>
            <a:xfrm flipV="1">
              <a:off x="10338898" y="978373"/>
              <a:ext cx="326165" cy="142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8B0308E-D3DE-D15C-317E-2E35C425E239}"/>
                </a:ext>
              </a:extLst>
            </p:cNvPr>
            <p:cNvCxnSpPr>
              <a:cxnSpLocks/>
              <a:stCxn id="11" idx="3"/>
              <a:endCxn id="12" idx="1"/>
            </p:cNvCxnSpPr>
            <p:nvPr/>
          </p:nvCxnSpPr>
          <p:spPr>
            <a:xfrm>
              <a:off x="11367242" y="978373"/>
              <a:ext cx="326165" cy="284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1" name="Table 34">
            <a:extLst>
              <a:ext uri="{FF2B5EF4-FFF2-40B4-BE49-F238E27FC236}">
                <a16:creationId xmlns:a16="http://schemas.microsoft.com/office/drawing/2014/main" id="{A6C5070E-760B-DADF-39D0-112666AF1C63}"/>
              </a:ext>
            </a:extLst>
          </p:cNvPr>
          <p:cNvGraphicFramePr>
            <a:graphicFrameLocks noGrp="1"/>
          </p:cNvGraphicFramePr>
          <p:nvPr/>
        </p:nvGraphicFramePr>
        <p:xfrm>
          <a:off x="7809653" y="4154500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0.92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0.14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B67AA871-AA50-3C70-2F50-0B4567248C04}"/>
              </a:ext>
            </a:extLst>
          </p:cNvPr>
          <p:cNvGraphicFramePr>
            <a:graphicFrameLocks noGrp="1"/>
          </p:cNvGraphicFramePr>
          <p:nvPr/>
        </p:nvGraphicFramePr>
        <p:xfrm>
          <a:off x="8503332" y="4154499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0.74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0.32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4C15B512-0BB0-68DA-A9D6-5DB281A7950A}"/>
              </a:ext>
            </a:extLst>
          </p:cNvPr>
          <p:cNvGraphicFramePr>
            <a:graphicFrameLocks noGrp="1"/>
          </p:cNvGraphicFramePr>
          <p:nvPr/>
        </p:nvGraphicFramePr>
        <p:xfrm>
          <a:off x="9197811" y="4157661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0.52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0.14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4A15C5C-4EE2-7DC9-9AF5-B714A58DC29B}"/>
              </a:ext>
            </a:extLst>
          </p:cNvPr>
          <p:cNvGraphicFramePr>
            <a:graphicFrameLocks noGrp="1"/>
          </p:cNvGraphicFramePr>
          <p:nvPr/>
        </p:nvGraphicFramePr>
        <p:xfrm>
          <a:off x="9878468" y="4154498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0.13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0.16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943E785E-4796-FBCB-0A2E-6231C783E393}"/>
              </a:ext>
            </a:extLst>
          </p:cNvPr>
          <p:cNvGraphicFramePr>
            <a:graphicFrameLocks noGrp="1"/>
          </p:cNvGraphicFramePr>
          <p:nvPr/>
        </p:nvGraphicFramePr>
        <p:xfrm>
          <a:off x="10572685" y="4157661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0.75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0.16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4B56C207-F4AB-9DDF-D754-B0592B134702}"/>
              </a:ext>
            </a:extLst>
          </p:cNvPr>
          <p:cNvGraphicFramePr>
            <a:graphicFrameLocks noGrp="1"/>
          </p:cNvGraphicFramePr>
          <p:nvPr/>
        </p:nvGraphicFramePr>
        <p:xfrm>
          <a:off x="11247702" y="4154497"/>
          <a:ext cx="487408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8740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Consolas" panose="020B0609020204030204" pitchFamily="49" charset="0"/>
                        </a:rPr>
                        <a:t>0.32</a:t>
                      </a:r>
                    </a:p>
                  </a:txBody>
                  <a:tcPr marL="52405" marR="52405" marT="26203" marB="26203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Consolas" panose="020B0609020204030204" pitchFamily="49" charset="0"/>
                        </a:rPr>
                        <a:t>0.28</a:t>
                      </a:r>
                    </a:p>
                  </a:txBody>
                  <a:tcPr marL="52405" marR="52405" marT="26203" marB="26203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2405" marR="52405" marT="26203" marB="26203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689642D-DCDE-EB5D-2A85-EC1353EEFB0A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 flipV="1">
            <a:off x="8281320" y="4495114"/>
            <a:ext cx="222012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F7EB423-EDDC-25A3-1C25-BB8782D65EE9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>
            <a:off x="8974999" y="4495114"/>
            <a:ext cx="222812" cy="31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EE9914E-3207-B2F8-6889-2F546F23B8C1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 flipV="1">
            <a:off x="9669478" y="4495113"/>
            <a:ext cx="208990" cy="31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7FAC149-C19A-F591-8D07-122073C1B0DF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>
            <a:off x="10350135" y="4495113"/>
            <a:ext cx="222550" cy="31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65E4876-BC3B-558B-8F6A-6654479C22D9}"/>
              </a:ext>
            </a:extLst>
          </p:cNvPr>
          <p:cNvCxnSpPr>
            <a:cxnSpLocks/>
            <a:stCxn id="25" idx="3"/>
            <a:endCxn id="26" idx="1"/>
          </p:cNvCxnSpPr>
          <p:nvPr/>
        </p:nvCxnSpPr>
        <p:spPr>
          <a:xfrm flipV="1">
            <a:off x="11044352" y="4495112"/>
            <a:ext cx="203350" cy="31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3" name="Table 34">
            <a:extLst>
              <a:ext uri="{FF2B5EF4-FFF2-40B4-BE49-F238E27FC236}">
                <a16:creationId xmlns:a16="http://schemas.microsoft.com/office/drawing/2014/main" id="{9F069338-F3EA-EA21-0CD8-2C9D1FC95052}"/>
              </a:ext>
            </a:extLst>
          </p:cNvPr>
          <p:cNvGraphicFramePr>
            <a:graphicFrameLocks noGrp="1"/>
          </p:cNvGraphicFramePr>
          <p:nvPr/>
        </p:nvGraphicFramePr>
        <p:xfrm>
          <a:off x="7809653" y="2998564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FFDAF-FA72-0261-934F-EF469E3ADEC8}"/>
              </a:ext>
            </a:extLst>
          </p:cNvPr>
          <p:cNvGraphicFramePr>
            <a:graphicFrameLocks noGrp="1"/>
          </p:cNvGraphicFramePr>
          <p:nvPr/>
        </p:nvGraphicFramePr>
        <p:xfrm>
          <a:off x="8503332" y="2998563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384AA417-1DC5-1C04-B055-9ED31AB915C5}"/>
              </a:ext>
            </a:extLst>
          </p:cNvPr>
          <p:cNvGraphicFramePr>
            <a:graphicFrameLocks noGrp="1"/>
          </p:cNvGraphicFramePr>
          <p:nvPr/>
        </p:nvGraphicFramePr>
        <p:xfrm>
          <a:off x="9197811" y="3001725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1F704348-4685-BE7A-925F-09A6CD4A4416}"/>
              </a:ext>
            </a:extLst>
          </p:cNvPr>
          <p:cNvGraphicFramePr>
            <a:graphicFrameLocks noGrp="1"/>
          </p:cNvGraphicFramePr>
          <p:nvPr/>
        </p:nvGraphicFramePr>
        <p:xfrm>
          <a:off x="9878468" y="2998562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F4784417-F6B0-4941-0E7E-1D9B3BA25643}"/>
              </a:ext>
            </a:extLst>
          </p:cNvPr>
          <p:cNvGraphicFramePr>
            <a:graphicFrameLocks noGrp="1"/>
          </p:cNvGraphicFramePr>
          <p:nvPr/>
        </p:nvGraphicFramePr>
        <p:xfrm>
          <a:off x="10572685" y="3001725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B4BC09B0-ABEB-9184-A696-28F719FF0E41}"/>
              </a:ext>
            </a:extLst>
          </p:cNvPr>
          <p:cNvGraphicFramePr>
            <a:graphicFrameLocks noGrp="1"/>
          </p:cNvGraphicFramePr>
          <p:nvPr/>
        </p:nvGraphicFramePr>
        <p:xfrm>
          <a:off x="11247702" y="2998561"/>
          <a:ext cx="487408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8740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0AF9865-15CB-13B7-F958-40A24A460670}"/>
              </a:ext>
            </a:extLst>
          </p:cNvPr>
          <p:cNvCxnSpPr>
            <a:cxnSpLocks/>
            <a:stCxn id="53" idx="3"/>
            <a:endCxn id="54" idx="1"/>
          </p:cNvCxnSpPr>
          <p:nvPr/>
        </p:nvCxnSpPr>
        <p:spPr>
          <a:xfrm flipV="1">
            <a:off x="8281320" y="3339178"/>
            <a:ext cx="222012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35BCB7A-DCF5-70A9-29AA-05A763074463}"/>
              </a:ext>
            </a:extLst>
          </p:cNvPr>
          <p:cNvCxnSpPr>
            <a:cxnSpLocks/>
            <a:stCxn id="54" idx="3"/>
            <a:endCxn id="55" idx="1"/>
          </p:cNvCxnSpPr>
          <p:nvPr/>
        </p:nvCxnSpPr>
        <p:spPr>
          <a:xfrm>
            <a:off x="8974999" y="3339178"/>
            <a:ext cx="222812" cy="31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2F5BE3F-4E7C-AE2E-DE40-56699C1C6EF2}"/>
              </a:ext>
            </a:extLst>
          </p:cNvPr>
          <p:cNvCxnSpPr>
            <a:cxnSpLocks/>
            <a:stCxn id="55" idx="3"/>
            <a:endCxn id="56" idx="1"/>
          </p:cNvCxnSpPr>
          <p:nvPr/>
        </p:nvCxnSpPr>
        <p:spPr>
          <a:xfrm flipV="1">
            <a:off x="9669478" y="3339177"/>
            <a:ext cx="208990" cy="31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9D8647B-00FF-4EEC-FE82-F4F1519B1F59}"/>
              </a:ext>
            </a:extLst>
          </p:cNvPr>
          <p:cNvCxnSpPr>
            <a:cxnSpLocks/>
            <a:stCxn id="56" idx="3"/>
            <a:endCxn id="57" idx="1"/>
          </p:cNvCxnSpPr>
          <p:nvPr/>
        </p:nvCxnSpPr>
        <p:spPr>
          <a:xfrm>
            <a:off x="10350135" y="3339177"/>
            <a:ext cx="222550" cy="31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27C20B9-B7AF-68C7-2557-4042342AA32A}"/>
              </a:ext>
            </a:extLst>
          </p:cNvPr>
          <p:cNvCxnSpPr>
            <a:cxnSpLocks/>
            <a:stCxn id="57" idx="3"/>
            <a:endCxn id="58" idx="1"/>
          </p:cNvCxnSpPr>
          <p:nvPr/>
        </p:nvCxnSpPr>
        <p:spPr>
          <a:xfrm flipV="1">
            <a:off x="11044352" y="3339176"/>
            <a:ext cx="203350" cy="31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549173F3-8040-D5D9-13A0-5D97A7466AD8}"/>
              </a:ext>
            </a:extLst>
          </p:cNvPr>
          <p:cNvSpPr/>
          <p:nvPr/>
        </p:nvSpPr>
        <p:spPr>
          <a:xfrm>
            <a:off x="8503332" y="2086842"/>
            <a:ext cx="2538101" cy="52129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Self-Attention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C219BBC-716F-C2D0-90E0-6E460EE2B738}"/>
              </a:ext>
            </a:extLst>
          </p:cNvPr>
          <p:cNvGrpSpPr/>
          <p:nvPr/>
        </p:nvGrpSpPr>
        <p:grpSpPr>
          <a:xfrm>
            <a:off x="8503332" y="954207"/>
            <a:ext cx="2541022" cy="755839"/>
            <a:chOff x="4678670" y="1420870"/>
            <a:chExt cx="4919528" cy="1463336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A50BCC2-4ED4-40BB-1FBA-D5960FB3319C}"/>
                </a:ext>
              </a:extLst>
            </p:cNvPr>
            <p:cNvSpPr/>
            <p:nvPr/>
          </p:nvSpPr>
          <p:spPr>
            <a:xfrm>
              <a:off x="5807712" y="2465462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788F978-127F-005C-8BD5-30A38D3BDADF}"/>
                </a:ext>
              </a:extLst>
            </p:cNvPr>
            <p:cNvSpPr/>
            <p:nvPr/>
          </p:nvSpPr>
          <p:spPr>
            <a:xfrm>
              <a:off x="8054257" y="2461189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F411989-9EE2-8363-6C97-9FB0F12543AB}"/>
                </a:ext>
              </a:extLst>
            </p:cNvPr>
            <p:cNvSpPr/>
            <p:nvPr/>
          </p:nvSpPr>
          <p:spPr>
            <a:xfrm>
              <a:off x="6932908" y="2465462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FBE8F418-D5E0-22C2-9992-B82699FFC956}"/>
                </a:ext>
              </a:extLst>
            </p:cNvPr>
            <p:cNvSpPr/>
            <p:nvPr/>
          </p:nvSpPr>
          <p:spPr>
            <a:xfrm>
              <a:off x="5807712" y="1420870"/>
              <a:ext cx="418744" cy="41874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B91CDF27-E530-A8C0-562B-3F694960C5E5}"/>
                </a:ext>
              </a:extLst>
            </p:cNvPr>
            <p:cNvSpPr/>
            <p:nvPr/>
          </p:nvSpPr>
          <p:spPr>
            <a:xfrm>
              <a:off x="6932908" y="1420870"/>
              <a:ext cx="418744" cy="41874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1DF2282-8B0C-E3D2-0157-8D120160F9ED}"/>
                </a:ext>
              </a:extLst>
            </p:cNvPr>
            <p:cNvSpPr/>
            <p:nvPr/>
          </p:nvSpPr>
          <p:spPr>
            <a:xfrm>
              <a:off x="8058104" y="1420870"/>
              <a:ext cx="418744" cy="41874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E05795D1-011A-BFC9-D8D6-668310631423}"/>
                </a:ext>
              </a:extLst>
            </p:cNvPr>
            <p:cNvCxnSpPr>
              <a:cxnSpLocks/>
              <a:stCxn id="68" idx="4"/>
              <a:endCxn id="65" idx="0"/>
            </p:cNvCxnSpPr>
            <p:nvPr/>
          </p:nvCxnSpPr>
          <p:spPr>
            <a:xfrm>
              <a:off x="6017084" y="1839614"/>
              <a:ext cx="0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48D4D70-9CA3-1F28-F61A-061A5456160E}"/>
                </a:ext>
              </a:extLst>
            </p:cNvPr>
            <p:cNvCxnSpPr>
              <a:cxnSpLocks/>
              <a:stCxn id="69" idx="4"/>
              <a:endCxn id="65" idx="0"/>
            </p:cNvCxnSpPr>
            <p:nvPr/>
          </p:nvCxnSpPr>
          <p:spPr>
            <a:xfrm flipH="1">
              <a:off x="6017084" y="1839614"/>
              <a:ext cx="1125196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D06D4F4-B704-5AB1-C7CA-0715C60503A1}"/>
                </a:ext>
              </a:extLst>
            </p:cNvPr>
            <p:cNvCxnSpPr>
              <a:cxnSpLocks/>
              <a:stCxn id="70" idx="4"/>
              <a:endCxn id="65" idx="0"/>
            </p:cNvCxnSpPr>
            <p:nvPr/>
          </p:nvCxnSpPr>
          <p:spPr>
            <a:xfrm flipH="1">
              <a:off x="6017084" y="1839614"/>
              <a:ext cx="2250392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3C19EC0-A412-0967-9191-BAD7F50607DF}"/>
                </a:ext>
              </a:extLst>
            </p:cNvPr>
            <p:cNvCxnSpPr>
              <a:cxnSpLocks/>
              <a:stCxn id="70" idx="4"/>
              <a:endCxn id="66" idx="0"/>
            </p:cNvCxnSpPr>
            <p:nvPr/>
          </p:nvCxnSpPr>
          <p:spPr>
            <a:xfrm flipH="1">
              <a:off x="8263629" y="1839614"/>
              <a:ext cx="3847" cy="6215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71053835-F903-8879-153F-B4209F923442}"/>
                </a:ext>
              </a:extLst>
            </p:cNvPr>
            <p:cNvCxnSpPr>
              <a:cxnSpLocks/>
              <a:stCxn id="69" idx="4"/>
              <a:endCxn id="66" idx="0"/>
            </p:cNvCxnSpPr>
            <p:nvPr/>
          </p:nvCxnSpPr>
          <p:spPr>
            <a:xfrm>
              <a:off x="7142280" y="1839614"/>
              <a:ext cx="1121349" cy="6215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EA9FC96-0209-02F1-724D-96DFC8D6B041}"/>
                </a:ext>
              </a:extLst>
            </p:cNvPr>
            <p:cNvCxnSpPr>
              <a:cxnSpLocks/>
              <a:stCxn id="68" idx="4"/>
              <a:endCxn id="66" idx="0"/>
            </p:cNvCxnSpPr>
            <p:nvPr/>
          </p:nvCxnSpPr>
          <p:spPr>
            <a:xfrm>
              <a:off x="6017084" y="1839614"/>
              <a:ext cx="2246545" cy="6215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71BD15F-0522-4637-0A79-029329897F5D}"/>
                </a:ext>
              </a:extLst>
            </p:cNvPr>
            <p:cNvCxnSpPr>
              <a:cxnSpLocks/>
              <a:stCxn id="69" idx="4"/>
              <a:endCxn id="67" idx="0"/>
            </p:cNvCxnSpPr>
            <p:nvPr/>
          </p:nvCxnSpPr>
          <p:spPr>
            <a:xfrm>
              <a:off x="7142280" y="1839614"/>
              <a:ext cx="0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612CE9F-034A-0C02-EAAC-9EBD03E13277}"/>
                </a:ext>
              </a:extLst>
            </p:cNvPr>
            <p:cNvCxnSpPr>
              <a:cxnSpLocks/>
              <a:stCxn id="70" idx="4"/>
              <a:endCxn id="67" idx="0"/>
            </p:cNvCxnSpPr>
            <p:nvPr/>
          </p:nvCxnSpPr>
          <p:spPr>
            <a:xfrm flipH="1">
              <a:off x="7142280" y="1839614"/>
              <a:ext cx="1125196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948A0F39-7D3B-BD92-CA08-AFCEC9BFF93A}"/>
                </a:ext>
              </a:extLst>
            </p:cNvPr>
            <p:cNvCxnSpPr>
              <a:cxnSpLocks/>
              <a:stCxn id="68" idx="4"/>
              <a:endCxn id="67" idx="0"/>
            </p:cNvCxnSpPr>
            <p:nvPr/>
          </p:nvCxnSpPr>
          <p:spPr>
            <a:xfrm>
              <a:off x="6017084" y="1839614"/>
              <a:ext cx="1125196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654B338C-E9AC-D296-3489-6FEF4D59FE02}"/>
                </a:ext>
              </a:extLst>
            </p:cNvPr>
            <p:cNvSpPr/>
            <p:nvPr/>
          </p:nvSpPr>
          <p:spPr>
            <a:xfrm>
              <a:off x="4678670" y="2456916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D1A5F84A-52FF-D465-4F63-902514E4087A}"/>
                </a:ext>
              </a:extLst>
            </p:cNvPr>
            <p:cNvSpPr/>
            <p:nvPr/>
          </p:nvSpPr>
          <p:spPr>
            <a:xfrm>
              <a:off x="9179454" y="2456916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8A5F79A-E071-1D86-722F-7BCBBB013630}"/>
                </a:ext>
              </a:extLst>
            </p:cNvPr>
            <p:cNvCxnSpPr>
              <a:cxnSpLocks/>
              <a:stCxn id="68" idx="4"/>
              <a:endCxn id="80" idx="0"/>
            </p:cNvCxnSpPr>
            <p:nvPr/>
          </p:nvCxnSpPr>
          <p:spPr>
            <a:xfrm flipH="1">
              <a:off x="4888042" y="1839614"/>
              <a:ext cx="1129042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D830EC1-9BC5-DC38-1EEF-F7857543EB4A}"/>
                </a:ext>
              </a:extLst>
            </p:cNvPr>
            <p:cNvCxnSpPr>
              <a:cxnSpLocks/>
              <a:stCxn id="69" idx="4"/>
              <a:endCxn id="80" idx="0"/>
            </p:cNvCxnSpPr>
            <p:nvPr/>
          </p:nvCxnSpPr>
          <p:spPr>
            <a:xfrm flipH="1">
              <a:off x="4888042" y="1839614"/>
              <a:ext cx="2254238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AB422F4-9876-4BF2-CCBE-C97E5CFE717C}"/>
                </a:ext>
              </a:extLst>
            </p:cNvPr>
            <p:cNvCxnSpPr>
              <a:cxnSpLocks/>
              <a:stCxn id="70" idx="4"/>
              <a:endCxn id="80" idx="0"/>
            </p:cNvCxnSpPr>
            <p:nvPr/>
          </p:nvCxnSpPr>
          <p:spPr>
            <a:xfrm flipH="1">
              <a:off x="4888042" y="1839614"/>
              <a:ext cx="3379434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2DAFE582-B17C-78FD-7D22-E028C7EFDBA9}"/>
                </a:ext>
              </a:extLst>
            </p:cNvPr>
            <p:cNvCxnSpPr>
              <a:cxnSpLocks/>
              <a:stCxn id="70" idx="4"/>
              <a:endCxn id="81" idx="0"/>
            </p:cNvCxnSpPr>
            <p:nvPr/>
          </p:nvCxnSpPr>
          <p:spPr>
            <a:xfrm>
              <a:off x="8267476" y="1839614"/>
              <a:ext cx="1121350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BC859-4305-2C0C-B447-7F10BBE0A13E}"/>
                </a:ext>
              </a:extLst>
            </p:cNvPr>
            <p:cNvCxnSpPr>
              <a:cxnSpLocks/>
              <a:stCxn id="69" idx="4"/>
              <a:endCxn id="81" idx="0"/>
            </p:cNvCxnSpPr>
            <p:nvPr/>
          </p:nvCxnSpPr>
          <p:spPr>
            <a:xfrm>
              <a:off x="7142280" y="1839614"/>
              <a:ext cx="2246546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BFDCB818-8E92-42F0-725F-990C7DFF387E}"/>
                </a:ext>
              </a:extLst>
            </p:cNvPr>
            <p:cNvCxnSpPr>
              <a:cxnSpLocks/>
              <a:stCxn id="68" idx="4"/>
              <a:endCxn id="81" idx="0"/>
            </p:cNvCxnSpPr>
            <p:nvPr/>
          </p:nvCxnSpPr>
          <p:spPr>
            <a:xfrm>
              <a:off x="6017084" y="1839614"/>
              <a:ext cx="3371742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Arrow: Right 88">
            <a:extLst>
              <a:ext uri="{FF2B5EF4-FFF2-40B4-BE49-F238E27FC236}">
                <a16:creationId xmlns:a16="http://schemas.microsoft.com/office/drawing/2014/main" id="{94C618AA-4D24-F0E6-4834-36A9510916B4}"/>
              </a:ext>
            </a:extLst>
          </p:cNvPr>
          <p:cNvSpPr/>
          <p:nvPr/>
        </p:nvSpPr>
        <p:spPr>
          <a:xfrm rot="16200000">
            <a:off x="9696514" y="5526910"/>
            <a:ext cx="158631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92" name="Arrow: Right 91">
            <a:extLst>
              <a:ext uri="{FF2B5EF4-FFF2-40B4-BE49-F238E27FC236}">
                <a16:creationId xmlns:a16="http://schemas.microsoft.com/office/drawing/2014/main" id="{7AB04600-5F18-3645-80B0-0A78B4BCF411}"/>
              </a:ext>
            </a:extLst>
          </p:cNvPr>
          <p:cNvSpPr/>
          <p:nvPr/>
        </p:nvSpPr>
        <p:spPr>
          <a:xfrm rot="16200000">
            <a:off x="9696516" y="4860512"/>
            <a:ext cx="158631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94" name="Flowchart: Or 93">
            <a:extLst>
              <a:ext uri="{FF2B5EF4-FFF2-40B4-BE49-F238E27FC236}">
                <a16:creationId xmlns:a16="http://schemas.microsoft.com/office/drawing/2014/main" id="{BE780E44-8357-7596-DEBC-38190F5A164F}"/>
              </a:ext>
            </a:extLst>
          </p:cNvPr>
          <p:cNvSpPr/>
          <p:nvPr/>
        </p:nvSpPr>
        <p:spPr>
          <a:xfrm>
            <a:off x="9656189" y="3792829"/>
            <a:ext cx="239282" cy="239282"/>
          </a:xfrm>
          <a:prstGeom prst="flowChartOr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rrow: Right 94">
            <a:extLst>
              <a:ext uri="{FF2B5EF4-FFF2-40B4-BE49-F238E27FC236}">
                <a16:creationId xmlns:a16="http://schemas.microsoft.com/office/drawing/2014/main" id="{D81C68CF-FC06-5C0C-6593-F3CCB6487032}"/>
              </a:ext>
            </a:extLst>
          </p:cNvPr>
          <p:cNvSpPr/>
          <p:nvPr/>
        </p:nvSpPr>
        <p:spPr>
          <a:xfrm rot="16200000">
            <a:off x="9693067" y="2627213"/>
            <a:ext cx="158631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97" name="Arrow: Right 96">
            <a:extLst>
              <a:ext uri="{FF2B5EF4-FFF2-40B4-BE49-F238E27FC236}">
                <a16:creationId xmlns:a16="http://schemas.microsoft.com/office/drawing/2014/main" id="{0A8E0DB5-2F38-138C-2745-7BA29EA328EC}"/>
              </a:ext>
            </a:extLst>
          </p:cNvPr>
          <p:cNvSpPr/>
          <p:nvPr/>
        </p:nvSpPr>
        <p:spPr>
          <a:xfrm rot="16200000">
            <a:off x="9701054" y="1720251"/>
            <a:ext cx="158631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cxnSp>
        <p:nvCxnSpPr>
          <p:cNvPr id="99" name="Connector: Elbow 98">
            <a:extLst>
              <a:ext uri="{FF2B5EF4-FFF2-40B4-BE49-F238E27FC236}">
                <a16:creationId xmlns:a16="http://schemas.microsoft.com/office/drawing/2014/main" id="{C6286D2F-2C88-46F7-9A85-A3FBD4036445}"/>
              </a:ext>
            </a:extLst>
          </p:cNvPr>
          <p:cNvCxnSpPr>
            <a:stCxn id="4" idx="1"/>
            <a:endCxn id="53" idx="1"/>
          </p:cNvCxnSpPr>
          <p:nvPr/>
        </p:nvCxnSpPr>
        <p:spPr>
          <a:xfrm rot="10800000">
            <a:off x="7809654" y="3339180"/>
            <a:ext cx="693679" cy="2729497"/>
          </a:xfrm>
          <a:prstGeom prst="bentConnector3">
            <a:avLst>
              <a:gd name="adj1" fmla="val 132955"/>
            </a:avLst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Arrow: Right 99">
            <a:extLst>
              <a:ext uri="{FF2B5EF4-FFF2-40B4-BE49-F238E27FC236}">
                <a16:creationId xmlns:a16="http://schemas.microsoft.com/office/drawing/2014/main" id="{A5533520-6487-4B47-7B3A-0234C7001097}"/>
              </a:ext>
            </a:extLst>
          </p:cNvPr>
          <p:cNvSpPr/>
          <p:nvPr/>
        </p:nvSpPr>
        <p:spPr>
          <a:xfrm rot="16200000">
            <a:off x="9701057" y="581966"/>
            <a:ext cx="158631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678B8FF-9C27-C92E-A1DD-ED601B3528C6}"/>
              </a:ext>
            </a:extLst>
          </p:cNvPr>
          <p:cNvSpPr/>
          <p:nvPr/>
        </p:nvSpPr>
        <p:spPr>
          <a:xfrm>
            <a:off x="9232496" y="224894"/>
            <a:ext cx="1086667" cy="334831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Not SPAM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45B3466-8BE7-74A3-2267-C24E8F60F4AA}"/>
              </a:ext>
            </a:extLst>
          </p:cNvPr>
          <p:cNvSpPr txBox="1"/>
          <p:nvPr/>
        </p:nvSpPr>
        <p:spPr>
          <a:xfrm>
            <a:off x="9881927" y="5552924"/>
            <a:ext cx="13718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Tokenization</a:t>
            </a:r>
            <a:endParaRPr lang="en-US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6FB3E8E-A1CF-3977-B1B7-597FE123A68E}"/>
              </a:ext>
            </a:extLst>
          </p:cNvPr>
          <p:cNvSpPr txBox="1"/>
          <p:nvPr/>
        </p:nvSpPr>
        <p:spPr>
          <a:xfrm>
            <a:off x="9949613" y="4885745"/>
            <a:ext cx="16062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Token embedding</a:t>
            </a:r>
            <a:endParaRPr lang="en-US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1581E1A-70FE-5377-EDDA-C5590D72619A}"/>
              </a:ext>
            </a:extLst>
          </p:cNvPr>
          <p:cNvSpPr txBox="1"/>
          <p:nvPr/>
        </p:nvSpPr>
        <p:spPr>
          <a:xfrm rot="16200000">
            <a:off x="6563083" y="4550040"/>
            <a:ext cx="16849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Positional Encoding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2404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89" grpId="0" animBg="1"/>
      <p:bldP spid="92" grpId="0" animBg="1"/>
      <p:bldP spid="94" grpId="0" animBg="1"/>
      <p:bldP spid="95" grpId="0" animBg="1"/>
      <p:bldP spid="97" grpId="0" animBg="1"/>
      <p:bldP spid="100" grpId="0" animBg="1"/>
      <p:bldP spid="101" grpId="0" animBg="1"/>
      <p:bldP spid="102" grpId="0"/>
      <p:bldP spid="104" grpId="0"/>
      <p:bldP spid="1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0FA2E-3FBB-9946-A863-9A05BCD0A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Pretrained Embedding Models for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10EE5-198E-EB1A-1A93-AF03769A68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5983192" cy="5221539"/>
          </a:xfrm>
        </p:spPr>
        <p:txBody>
          <a:bodyPr/>
          <a:lstStyle/>
          <a:p>
            <a:r>
              <a:rPr lang="en-US" sz="2400" dirty="0"/>
              <a:t>The last hidden layer of a language model (that is not the output layer) can be extracted</a:t>
            </a:r>
          </a:p>
          <a:p>
            <a:r>
              <a:rPr lang="en-US" sz="2400" dirty="0"/>
              <a:t>The values in this layer is called </a:t>
            </a:r>
            <a:r>
              <a:rPr lang="en-US" sz="2400" b="1" dirty="0"/>
              <a:t>text embedding</a:t>
            </a:r>
          </a:p>
          <a:p>
            <a:pPr lvl="1"/>
            <a:r>
              <a:rPr lang="en-US" sz="2000" dirty="0"/>
              <a:t>This is different from token embedding which is a numeric representation for each token</a:t>
            </a:r>
          </a:p>
          <a:p>
            <a:pPr lvl="1"/>
            <a:r>
              <a:rPr lang="en-US" sz="2000" dirty="0"/>
              <a:t>The values in this vector represent the whole text inputs</a:t>
            </a:r>
          </a:p>
          <a:p>
            <a:r>
              <a:rPr lang="en-US" sz="2400" dirty="0"/>
              <a:t>Text embedding can be used in other models to perform regression and classification</a:t>
            </a:r>
          </a:p>
          <a:p>
            <a:r>
              <a:rPr lang="en-US" sz="2400" dirty="0"/>
              <a:t>For regression, we can build a simple linear model on top of the text embedding from transformers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000EB9-1EE9-79C1-F277-DC600F9DBC03}"/>
              </a:ext>
            </a:extLst>
          </p:cNvPr>
          <p:cNvSpPr/>
          <p:nvPr/>
        </p:nvSpPr>
        <p:spPr>
          <a:xfrm>
            <a:off x="8503332" y="5901260"/>
            <a:ext cx="2538101" cy="334831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565382-0CAA-732F-5BA2-7B392053211D}"/>
              </a:ext>
            </a:extLst>
          </p:cNvPr>
          <p:cNvGrpSpPr/>
          <p:nvPr/>
        </p:nvGrpSpPr>
        <p:grpSpPr>
          <a:xfrm>
            <a:off x="7809653" y="5237785"/>
            <a:ext cx="3925457" cy="277451"/>
            <a:chOff x="6551687" y="773274"/>
            <a:chExt cx="5843899" cy="41304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B72D061-C078-90C4-14FD-9812E899FB05}"/>
                </a:ext>
              </a:extLst>
            </p:cNvPr>
            <p:cNvSpPr/>
            <p:nvPr/>
          </p:nvSpPr>
          <p:spPr>
            <a:xfrm>
              <a:off x="6551687" y="776122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343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A831A1B-8E67-4D13-7A68-21624A5AEF47}"/>
                </a:ext>
              </a:extLst>
            </p:cNvPr>
            <p:cNvSpPr/>
            <p:nvPr/>
          </p:nvSpPr>
          <p:spPr>
            <a:xfrm>
              <a:off x="7580031" y="776122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15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42A7BB-7552-1DBC-9B69-1217DE5929DB}"/>
                </a:ext>
              </a:extLst>
            </p:cNvPr>
            <p:cNvSpPr/>
            <p:nvPr/>
          </p:nvSpPr>
          <p:spPr>
            <a:xfrm>
              <a:off x="8608375" y="774698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421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B9E1AA0-77E5-1D44-BC33-CBC8D1F95847}"/>
                </a:ext>
              </a:extLst>
            </p:cNvPr>
            <p:cNvSpPr/>
            <p:nvPr/>
          </p:nvSpPr>
          <p:spPr>
            <a:xfrm>
              <a:off x="9636719" y="774698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112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9A80C94-659E-2894-2729-844835E5B975}"/>
                </a:ext>
              </a:extLst>
            </p:cNvPr>
            <p:cNvSpPr/>
            <p:nvPr/>
          </p:nvSpPr>
          <p:spPr>
            <a:xfrm>
              <a:off x="10665063" y="773274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612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7DDD12-705A-8611-A208-491E8D7182C8}"/>
                </a:ext>
              </a:extLst>
            </p:cNvPr>
            <p:cNvSpPr/>
            <p:nvPr/>
          </p:nvSpPr>
          <p:spPr>
            <a:xfrm>
              <a:off x="11693407" y="776122"/>
              <a:ext cx="702179" cy="410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latin typeface="Consolas" panose="020B0609020204030204" pitchFamily="49" charset="0"/>
                </a:rPr>
                <a:t>24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E659381-FFB2-0A39-7BD6-B168FAFCCC7A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>
              <a:off x="7253866" y="981221"/>
              <a:ext cx="32616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5E9A4A3-619E-613C-3498-67717127CB08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 flipV="1">
              <a:off x="8282210" y="979797"/>
              <a:ext cx="326165" cy="142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F50849A-B1D3-7D9B-6732-72D776AD9790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>
              <a:off x="9310554" y="979797"/>
              <a:ext cx="32616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648A1BB-0186-50A2-2DEA-59238CF18077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 flipV="1">
              <a:off x="10338898" y="978373"/>
              <a:ext cx="326165" cy="142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06B997E-90A3-382E-CBC2-7DB6295F309D}"/>
                </a:ext>
              </a:extLst>
            </p:cNvPr>
            <p:cNvCxnSpPr>
              <a:cxnSpLocks/>
              <a:stCxn id="10" idx="3"/>
              <a:endCxn id="11" idx="1"/>
            </p:cNvCxnSpPr>
            <p:nvPr/>
          </p:nvCxnSpPr>
          <p:spPr>
            <a:xfrm>
              <a:off x="11367242" y="978373"/>
              <a:ext cx="326165" cy="284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7" name="Table 34">
            <a:extLst>
              <a:ext uri="{FF2B5EF4-FFF2-40B4-BE49-F238E27FC236}">
                <a16:creationId xmlns:a16="http://schemas.microsoft.com/office/drawing/2014/main" id="{65094C5F-A9C1-74A9-2805-4F254D476A33}"/>
              </a:ext>
            </a:extLst>
          </p:cNvPr>
          <p:cNvGraphicFramePr>
            <a:graphicFrameLocks noGrp="1"/>
          </p:cNvGraphicFramePr>
          <p:nvPr/>
        </p:nvGraphicFramePr>
        <p:xfrm>
          <a:off x="7809653" y="4154500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0.92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0.14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193F5F39-E66E-E2FA-E1D0-57F08A5221C2}"/>
              </a:ext>
            </a:extLst>
          </p:cNvPr>
          <p:cNvGraphicFramePr>
            <a:graphicFrameLocks noGrp="1"/>
          </p:cNvGraphicFramePr>
          <p:nvPr/>
        </p:nvGraphicFramePr>
        <p:xfrm>
          <a:off x="8503332" y="4154499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0.74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0.32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BE66F3F9-F8A3-2C7E-A078-C1255AFCD3A3}"/>
              </a:ext>
            </a:extLst>
          </p:cNvPr>
          <p:cNvGraphicFramePr>
            <a:graphicFrameLocks noGrp="1"/>
          </p:cNvGraphicFramePr>
          <p:nvPr/>
        </p:nvGraphicFramePr>
        <p:xfrm>
          <a:off x="9197811" y="4157661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0.52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0.14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EA78AB74-650A-D947-3C66-932C1B0AD335}"/>
              </a:ext>
            </a:extLst>
          </p:cNvPr>
          <p:cNvGraphicFramePr>
            <a:graphicFrameLocks noGrp="1"/>
          </p:cNvGraphicFramePr>
          <p:nvPr/>
        </p:nvGraphicFramePr>
        <p:xfrm>
          <a:off x="9878468" y="4154498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0.13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0.16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2E502C2-57C2-205F-CDFA-3202D17B19FC}"/>
              </a:ext>
            </a:extLst>
          </p:cNvPr>
          <p:cNvGraphicFramePr>
            <a:graphicFrameLocks noGrp="1"/>
          </p:cNvGraphicFramePr>
          <p:nvPr/>
        </p:nvGraphicFramePr>
        <p:xfrm>
          <a:off x="10572685" y="4157661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0.75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0.16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10FA03F7-63E6-C7D4-57EE-925485512C38}"/>
              </a:ext>
            </a:extLst>
          </p:cNvPr>
          <p:cNvGraphicFramePr>
            <a:graphicFrameLocks noGrp="1"/>
          </p:cNvGraphicFramePr>
          <p:nvPr/>
        </p:nvGraphicFramePr>
        <p:xfrm>
          <a:off x="11247702" y="4154497"/>
          <a:ext cx="487408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8740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Consolas" panose="020B0609020204030204" pitchFamily="49" charset="0"/>
                        </a:rPr>
                        <a:t>0.32</a:t>
                      </a:r>
                    </a:p>
                  </a:txBody>
                  <a:tcPr marL="52405" marR="52405" marT="26203" marB="26203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Consolas" panose="020B0609020204030204" pitchFamily="49" charset="0"/>
                        </a:rPr>
                        <a:t>0.28</a:t>
                      </a:r>
                    </a:p>
                  </a:txBody>
                  <a:tcPr marL="52405" marR="52405" marT="26203" marB="26203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2405" marR="52405" marT="26203" marB="26203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2EE14BE-0B3E-FB25-8604-69C383DFBF15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 flipV="1">
            <a:off x="8281320" y="4495114"/>
            <a:ext cx="222012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2AE1ED-F0F7-EE93-1507-9B154D27F5BD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>
            <a:off x="8974999" y="4495114"/>
            <a:ext cx="222812" cy="31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B0757C6-AD46-5A8C-5085-DCFC27B8FC87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9669478" y="4495113"/>
            <a:ext cx="208990" cy="31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712E81D-2456-075A-EB46-6B24F5420D5F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>
            <a:off x="10350135" y="4495113"/>
            <a:ext cx="222550" cy="31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754F318-A718-C3AB-E37E-171C6EF9BCBB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 flipV="1">
            <a:off x="11044352" y="4495112"/>
            <a:ext cx="203350" cy="31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34">
            <a:extLst>
              <a:ext uri="{FF2B5EF4-FFF2-40B4-BE49-F238E27FC236}">
                <a16:creationId xmlns:a16="http://schemas.microsoft.com/office/drawing/2014/main" id="{A2118EB6-AB1B-64ED-5CB1-18B5C58F3077}"/>
              </a:ext>
            </a:extLst>
          </p:cNvPr>
          <p:cNvGraphicFramePr>
            <a:graphicFrameLocks noGrp="1"/>
          </p:cNvGraphicFramePr>
          <p:nvPr/>
        </p:nvGraphicFramePr>
        <p:xfrm>
          <a:off x="7809653" y="2998564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40EFC7C4-9EB5-1D57-7863-47BFBDAA93DE}"/>
              </a:ext>
            </a:extLst>
          </p:cNvPr>
          <p:cNvGraphicFramePr>
            <a:graphicFrameLocks noGrp="1"/>
          </p:cNvGraphicFramePr>
          <p:nvPr/>
        </p:nvGraphicFramePr>
        <p:xfrm>
          <a:off x="8503332" y="2998563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02628BE-56F5-8FDF-D9F1-6397BDFB845B}"/>
              </a:ext>
            </a:extLst>
          </p:cNvPr>
          <p:cNvGraphicFramePr>
            <a:graphicFrameLocks noGrp="1"/>
          </p:cNvGraphicFramePr>
          <p:nvPr/>
        </p:nvGraphicFramePr>
        <p:xfrm>
          <a:off x="9197811" y="3001725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47109656-D2EC-44B1-780E-C00A20F0C98E}"/>
              </a:ext>
            </a:extLst>
          </p:cNvPr>
          <p:cNvGraphicFramePr>
            <a:graphicFrameLocks noGrp="1"/>
          </p:cNvGraphicFramePr>
          <p:nvPr/>
        </p:nvGraphicFramePr>
        <p:xfrm>
          <a:off x="9878468" y="2998562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A554E6BC-C4BE-C11E-91A1-77B478EC6B25}"/>
              </a:ext>
            </a:extLst>
          </p:cNvPr>
          <p:cNvGraphicFramePr>
            <a:graphicFrameLocks noGrp="1"/>
          </p:cNvGraphicFramePr>
          <p:nvPr/>
        </p:nvGraphicFramePr>
        <p:xfrm>
          <a:off x="10572685" y="3001725"/>
          <a:ext cx="471667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667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D40CB0CC-D777-649E-7985-B173B3241637}"/>
              </a:ext>
            </a:extLst>
          </p:cNvPr>
          <p:cNvGraphicFramePr>
            <a:graphicFrameLocks noGrp="1"/>
          </p:cNvGraphicFramePr>
          <p:nvPr/>
        </p:nvGraphicFramePr>
        <p:xfrm>
          <a:off x="11247702" y="2998561"/>
          <a:ext cx="487408" cy="6812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8740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sin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cos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227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 marL="55991" marR="55991" marT="27996" marB="27996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</a:tbl>
          </a:graphicData>
        </a:graphic>
      </p:graphicFrame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A750F1B-C137-022F-C06C-F82D15CF73C8}"/>
              </a:ext>
            </a:extLst>
          </p:cNvPr>
          <p:cNvCxnSpPr>
            <a:cxnSpLocks/>
            <a:stCxn id="28" idx="3"/>
            <a:endCxn id="29" idx="1"/>
          </p:cNvCxnSpPr>
          <p:nvPr/>
        </p:nvCxnSpPr>
        <p:spPr>
          <a:xfrm flipV="1">
            <a:off x="8281320" y="3339178"/>
            <a:ext cx="222012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CD1A138-7823-060C-C387-18EAB89ED8D7}"/>
              </a:ext>
            </a:extLst>
          </p:cNvPr>
          <p:cNvCxnSpPr>
            <a:cxnSpLocks/>
            <a:stCxn id="29" idx="3"/>
            <a:endCxn id="30" idx="1"/>
          </p:cNvCxnSpPr>
          <p:nvPr/>
        </p:nvCxnSpPr>
        <p:spPr>
          <a:xfrm>
            <a:off x="8974999" y="3339178"/>
            <a:ext cx="222812" cy="31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E0B633C-8186-ECF1-672E-95B695E6D42D}"/>
              </a:ext>
            </a:extLst>
          </p:cNvPr>
          <p:cNvCxnSpPr>
            <a:cxnSpLocks/>
            <a:stCxn id="30" idx="3"/>
            <a:endCxn id="31" idx="1"/>
          </p:cNvCxnSpPr>
          <p:nvPr/>
        </p:nvCxnSpPr>
        <p:spPr>
          <a:xfrm flipV="1">
            <a:off x="9669478" y="3339177"/>
            <a:ext cx="208990" cy="31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B1A6BB4-102C-2DE4-CC68-615C903003D1}"/>
              </a:ext>
            </a:extLst>
          </p:cNvPr>
          <p:cNvCxnSpPr>
            <a:cxnSpLocks/>
            <a:stCxn id="31" idx="3"/>
            <a:endCxn id="32" idx="1"/>
          </p:cNvCxnSpPr>
          <p:nvPr/>
        </p:nvCxnSpPr>
        <p:spPr>
          <a:xfrm>
            <a:off x="10350135" y="3339177"/>
            <a:ext cx="222550" cy="31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278D9D4-BE32-09EE-1FFA-0DEE0AA6BF84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>
          <a:xfrm flipV="1">
            <a:off x="11044352" y="3339176"/>
            <a:ext cx="203350" cy="31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6D45C0E-380A-3FC7-060A-24B8168EAA6A}"/>
              </a:ext>
            </a:extLst>
          </p:cNvPr>
          <p:cNvSpPr/>
          <p:nvPr/>
        </p:nvSpPr>
        <p:spPr>
          <a:xfrm>
            <a:off x="8503332" y="2086842"/>
            <a:ext cx="2538101" cy="52129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Self-Attention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EA37E1D-101E-582E-C9F3-DF9FD972A470}"/>
              </a:ext>
            </a:extLst>
          </p:cNvPr>
          <p:cNvGrpSpPr/>
          <p:nvPr/>
        </p:nvGrpSpPr>
        <p:grpSpPr>
          <a:xfrm>
            <a:off x="8503332" y="954207"/>
            <a:ext cx="2541022" cy="755839"/>
            <a:chOff x="4678670" y="1420870"/>
            <a:chExt cx="4919528" cy="146333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E858F51-D7C0-7E49-53DE-5C9AA0D886A5}"/>
                </a:ext>
              </a:extLst>
            </p:cNvPr>
            <p:cNvSpPr/>
            <p:nvPr/>
          </p:nvSpPr>
          <p:spPr>
            <a:xfrm>
              <a:off x="5807712" y="2465462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20CCDA6-4E78-3EC0-CF22-F9378AF22E95}"/>
                </a:ext>
              </a:extLst>
            </p:cNvPr>
            <p:cNvSpPr/>
            <p:nvPr/>
          </p:nvSpPr>
          <p:spPr>
            <a:xfrm>
              <a:off x="8054257" y="2461189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E5033EC-6BC2-181E-66DA-4BF7A4E9A013}"/>
                </a:ext>
              </a:extLst>
            </p:cNvPr>
            <p:cNvSpPr/>
            <p:nvPr/>
          </p:nvSpPr>
          <p:spPr>
            <a:xfrm>
              <a:off x="6932908" y="2465462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0D4DAEA-3D1B-D9C5-1C92-A840CA17F4EE}"/>
                </a:ext>
              </a:extLst>
            </p:cNvPr>
            <p:cNvSpPr/>
            <p:nvPr/>
          </p:nvSpPr>
          <p:spPr>
            <a:xfrm>
              <a:off x="5807712" y="1420870"/>
              <a:ext cx="418744" cy="41874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A4375B4-04FC-819E-6971-E38318299245}"/>
                </a:ext>
              </a:extLst>
            </p:cNvPr>
            <p:cNvSpPr/>
            <p:nvPr/>
          </p:nvSpPr>
          <p:spPr>
            <a:xfrm>
              <a:off x="6932908" y="1420870"/>
              <a:ext cx="418744" cy="41874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0FEFC57-FAB2-60E0-BFAB-EF5B4280445A}"/>
                </a:ext>
              </a:extLst>
            </p:cNvPr>
            <p:cNvSpPr/>
            <p:nvPr/>
          </p:nvSpPr>
          <p:spPr>
            <a:xfrm>
              <a:off x="8058104" y="1420870"/>
              <a:ext cx="418744" cy="41874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84EC2E8-C0E0-8393-0CBF-35E60E40813F}"/>
                </a:ext>
              </a:extLst>
            </p:cNvPr>
            <p:cNvCxnSpPr>
              <a:cxnSpLocks/>
              <a:stCxn id="44" idx="4"/>
              <a:endCxn id="41" idx="0"/>
            </p:cNvCxnSpPr>
            <p:nvPr/>
          </p:nvCxnSpPr>
          <p:spPr>
            <a:xfrm>
              <a:off x="6017084" y="1839614"/>
              <a:ext cx="0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22DFB1F-CE71-2A74-ED73-6C1A97ED662C}"/>
                </a:ext>
              </a:extLst>
            </p:cNvPr>
            <p:cNvCxnSpPr>
              <a:cxnSpLocks/>
              <a:stCxn id="45" idx="4"/>
              <a:endCxn id="41" idx="0"/>
            </p:cNvCxnSpPr>
            <p:nvPr/>
          </p:nvCxnSpPr>
          <p:spPr>
            <a:xfrm flipH="1">
              <a:off x="6017084" y="1839614"/>
              <a:ext cx="1125196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60D14BD-2F68-0E8D-7990-204AA04C081A}"/>
                </a:ext>
              </a:extLst>
            </p:cNvPr>
            <p:cNvCxnSpPr>
              <a:cxnSpLocks/>
              <a:stCxn id="46" idx="4"/>
              <a:endCxn id="41" idx="0"/>
            </p:cNvCxnSpPr>
            <p:nvPr/>
          </p:nvCxnSpPr>
          <p:spPr>
            <a:xfrm flipH="1">
              <a:off x="6017084" y="1839614"/>
              <a:ext cx="2250392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FAEFC14-D26C-3900-77C9-36145CBCD6CB}"/>
                </a:ext>
              </a:extLst>
            </p:cNvPr>
            <p:cNvCxnSpPr>
              <a:cxnSpLocks/>
              <a:stCxn id="46" idx="4"/>
              <a:endCxn id="42" idx="0"/>
            </p:cNvCxnSpPr>
            <p:nvPr/>
          </p:nvCxnSpPr>
          <p:spPr>
            <a:xfrm flipH="1">
              <a:off x="8263629" y="1839614"/>
              <a:ext cx="3847" cy="6215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42D24EB-0411-91C6-757D-D60242B9D3DC}"/>
                </a:ext>
              </a:extLst>
            </p:cNvPr>
            <p:cNvCxnSpPr>
              <a:cxnSpLocks/>
              <a:stCxn id="45" idx="4"/>
              <a:endCxn id="42" idx="0"/>
            </p:cNvCxnSpPr>
            <p:nvPr/>
          </p:nvCxnSpPr>
          <p:spPr>
            <a:xfrm>
              <a:off x="7142280" y="1839614"/>
              <a:ext cx="1121349" cy="6215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5154476-845C-14F1-1591-54BEFD31DFA5}"/>
                </a:ext>
              </a:extLst>
            </p:cNvPr>
            <p:cNvCxnSpPr>
              <a:cxnSpLocks/>
              <a:stCxn id="44" idx="4"/>
              <a:endCxn id="42" idx="0"/>
            </p:cNvCxnSpPr>
            <p:nvPr/>
          </p:nvCxnSpPr>
          <p:spPr>
            <a:xfrm>
              <a:off x="6017084" y="1839614"/>
              <a:ext cx="2246545" cy="6215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724343F-480A-5EC1-93C5-5D348D985CDD}"/>
                </a:ext>
              </a:extLst>
            </p:cNvPr>
            <p:cNvCxnSpPr>
              <a:cxnSpLocks/>
              <a:stCxn id="45" idx="4"/>
              <a:endCxn id="43" idx="0"/>
            </p:cNvCxnSpPr>
            <p:nvPr/>
          </p:nvCxnSpPr>
          <p:spPr>
            <a:xfrm>
              <a:off x="7142280" y="1839614"/>
              <a:ext cx="0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862BB15-4BDA-4DA3-82B9-3E1969941E38}"/>
                </a:ext>
              </a:extLst>
            </p:cNvPr>
            <p:cNvCxnSpPr>
              <a:cxnSpLocks/>
              <a:stCxn id="46" idx="4"/>
              <a:endCxn id="43" idx="0"/>
            </p:cNvCxnSpPr>
            <p:nvPr/>
          </p:nvCxnSpPr>
          <p:spPr>
            <a:xfrm flipH="1">
              <a:off x="7142280" y="1839614"/>
              <a:ext cx="1125196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A3697FA-3D83-BA3B-4DB6-44281966035C}"/>
                </a:ext>
              </a:extLst>
            </p:cNvPr>
            <p:cNvCxnSpPr>
              <a:cxnSpLocks/>
              <a:stCxn id="44" idx="4"/>
              <a:endCxn id="43" idx="0"/>
            </p:cNvCxnSpPr>
            <p:nvPr/>
          </p:nvCxnSpPr>
          <p:spPr>
            <a:xfrm>
              <a:off x="6017084" y="1839614"/>
              <a:ext cx="1125196" cy="6258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7F76A8D-2C59-5BCA-4F20-FC57E799957E}"/>
                </a:ext>
              </a:extLst>
            </p:cNvPr>
            <p:cNvSpPr/>
            <p:nvPr/>
          </p:nvSpPr>
          <p:spPr>
            <a:xfrm>
              <a:off x="4678670" y="2456916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57A8115-B693-52DE-595C-47C451F6AED6}"/>
                </a:ext>
              </a:extLst>
            </p:cNvPr>
            <p:cNvSpPr/>
            <p:nvPr/>
          </p:nvSpPr>
          <p:spPr>
            <a:xfrm>
              <a:off x="9179454" y="2456916"/>
              <a:ext cx="418744" cy="41874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C5CF70D-13FF-FEC1-9433-8ED3A367F5E2}"/>
                </a:ext>
              </a:extLst>
            </p:cNvPr>
            <p:cNvCxnSpPr>
              <a:cxnSpLocks/>
              <a:stCxn id="44" idx="4"/>
              <a:endCxn id="56" idx="0"/>
            </p:cNvCxnSpPr>
            <p:nvPr/>
          </p:nvCxnSpPr>
          <p:spPr>
            <a:xfrm flipH="1">
              <a:off x="4888042" y="1839614"/>
              <a:ext cx="1129042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1440181-E428-9B53-7CD2-63BD66C7D877}"/>
                </a:ext>
              </a:extLst>
            </p:cNvPr>
            <p:cNvCxnSpPr>
              <a:cxnSpLocks/>
              <a:stCxn id="45" idx="4"/>
              <a:endCxn id="56" idx="0"/>
            </p:cNvCxnSpPr>
            <p:nvPr/>
          </p:nvCxnSpPr>
          <p:spPr>
            <a:xfrm flipH="1">
              <a:off x="4888042" y="1839614"/>
              <a:ext cx="2254238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9397FAD-F3AA-116A-CE17-3F22E69C0B37}"/>
                </a:ext>
              </a:extLst>
            </p:cNvPr>
            <p:cNvCxnSpPr>
              <a:cxnSpLocks/>
              <a:stCxn id="46" idx="4"/>
              <a:endCxn id="56" idx="0"/>
            </p:cNvCxnSpPr>
            <p:nvPr/>
          </p:nvCxnSpPr>
          <p:spPr>
            <a:xfrm flipH="1">
              <a:off x="4888042" y="1839614"/>
              <a:ext cx="3379434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126DEAE-9ED5-B032-A9D0-D5566CB4B316}"/>
                </a:ext>
              </a:extLst>
            </p:cNvPr>
            <p:cNvCxnSpPr>
              <a:cxnSpLocks/>
              <a:stCxn id="46" idx="4"/>
              <a:endCxn id="57" idx="0"/>
            </p:cNvCxnSpPr>
            <p:nvPr/>
          </p:nvCxnSpPr>
          <p:spPr>
            <a:xfrm>
              <a:off x="8267476" y="1839614"/>
              <a:ext cx="1121350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93C5B63-438A-92A9-0250-3E121B66A2F0}"/>
                </a:ext>
              </a:extLst>
            </p:cNvPr>
            <p:cNvCxnSpPr>
              <a:cxnSpLocks/>
              <a:stCxn id="45" idx="4"/>
              <a:endCxn id="57" idx="0"/>
            </p:cNvCxnSpPr>
            <p:nvPr/>
          </p:nvCxnSpPr>
          <p:spPr>
            <a:xfrm>
              <a:off x="7142280" y="1839614"/>
              <a:ext cx="2246546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F6666DD-02CD-6E85-5EE4-CE75056FCB18}"/>
                </a:ext>
              </a:extLst>
            </p:cNvPr>
            <p:cNvCxnSpPr>
              <a:cxnSpLocks/>
              <a:stCxn id="44" idx="4"/>
              <a:endCxn id="57" idx="0"/>
            </p:cNvCxnSpPr>
            <p:nvPr/>
          </p:nvCxnSpPr>
          <p:spPr>
            <a:xfrm>
              <a:off x="6017084" y="1839614"/>
              <a:ext cx="3371742" cy="6173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Arrow: Right 63">
            <a:extLst>
              <a:ext uri="{FF2B5EF4-FFF2-40B4-BE49-F238E27FC236}">
                <a16:creationId xmlns:a16="http://schemas.microsoft.com/office/drawing/2014/main" id="{3D8026B6-5694-75E1-6F71-16C25289AC96}"/>
              </a:ext>
            </a:extLst>
          </p:cNvPr>
          <p:cNvSpPr/>
          <p:nvPr/>
        </p:nvSpPr>
        <p:spPr>
          <a:xfrm rot="16200000">
            <a:off x="9696514" y="5526910"/>
            <a:ext cx="158631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65" name="Arrow: Right 64">
            <a:extLst>
              <a:ext uri="{FF2B5EF4-FFF2-40B4-BE49-F238E27FC236}">
                <a16:creationId xmlns:a16="http://schemas.microsoft.com/office/drawing/2014/main" id="{847C7564-3FFA-5A31-60D3-116F0D5EC90B}"/>
              </a:ext>
            </a:extLst>
          </p:cNvPr>
          <p:cNvSpPr/>
          <p:nvPr/>
        </p:nvSpPr>
        <p:spPr>
          <a:xfrm rot="16200000">
            <a:off x="9696516" y="4860512"/>
            <a:ext cx="158631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66" name="Flowchart: Or 65">
            <a:extLst>
              <a:ext uri="{FF2B5EF4-FFF2-40B4-BE49-F238E27FC236}">
                <a16:creationId xmlns:a16="http://schemas.microsoft.com/office/drawing/2014/main" id="{EF561B39-2C2F-9820-8B7B-83B41378F5F4}"/>
              </a:ext>
            </a:extLst>
          </p:cNvPr>
          <p:cNvSpPr/>
          <p:nvPr/>
        </p:nvSpPr>
        <p:spPr>
          <a:xfrm>
            <a:off x="9656189" y="3792829"/>
            <a:ext cx="239282" cy="239282"/>
          </a:xfrm>
          <a:prstGeom prst="flowChartOr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Arrow: Right 66">
            <a:extLst>
              <a:ext uri="{FF2B5EF4-FFF2-40B4-BE49-F238E27FC236}">
                <a16:creationId xmlns:a16="http://schemas.microsoft.com/office/drawing/2014/main" id="{CBD2BA29-DEB2-0389-5A70-2EB4594A17AA}"/>
              </a:ext>
            </a:extLst>
          </p:cNvPr>
          <p:cNvSpPr/>
          <p:nvPr/>
        </p:nvSpPr>
        <p:spPr>
          <a:xfrm rot="16200000">
            <a:off x="9693067" y="2627213"/>
            <a:ext cx="158631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68" name="Arrow: Right 67">
            <a:extLst>
              <a:ext uri="{FF2B5EF4-FFF2-40B4-BE49-F238E27FC236}">
                <a16:creationId xmlns:a16="http://schemas.microsoft.com/office/drawing/2014/main" id="{7C59EB76-140D-0F11-D1A8-5DC5D587FE27}"/>
              </a:ext>
            </a:extLst>
          </p:cNvPr>
          <p:cNvSpPr/>
          <p:nvPr/>
        </p:nvSpPr>
        <p:spPr>
          <a:xfrm rot="16200000">
            <a:off x="9701054" y="1720251"/>
            <a:ext cx="158631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ABADBD77-C7F3-EF93-53A4-E55082F70095}"/>
              </a:ext>
            </a:extLst>
          </p:cNvPr>
          <p:cNvCxnSpPr>
            <a:stCxn id="4" idx="1"/>
            <a:endCxn id="28" idx="1"/>
          </p:cNvCxnSpPr>
          <p:nvPr/>
        </p:nvCxnSpPr>
        <p:spPr>
          <a:xfrm rot="10800000">
            <a:off x="7809654" y="3339180"/>
            <a:ext cx="693679" cy="2729497"/>
          </a:xfrm>
          <a:prstGeom prst="bentConnector3">
            <a:avLst>
              <a:gd name="adj1" fmla="val 132955"/>
            </a:avLst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4A2EFF39-0B98-96F8-CBD0-4E99F5ABC99C}"/>
              </a:ext>
            </a:extLst>
          </p:cNvPr>
          <p:cNvSpPr txBox="1"/>
          <p:nvPr/>
        </p:nvSpPr>
        <p:spPr>
          <a:xfrm>
            <a:off x="9881927" y="5552924"/>
            <a:ext cx="13718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Tokenization</a:t>
            </a:r>
            <a:endParaRPr lang="en-US" sz="14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D16BBE2-B0E6-82DB-19E9-729BD8FC322B}"/>
              </a:ext>
            </a:extLst>
          </p:cNvPr>
          <p:cNvSpPr txBox="1"/>
          <p:nvPr/>
        </p:nvSpPr>
        <p:spPr>
          <a:xfrm>
            <a:off x="9949613" y="4885745"/>
            <a:ext cx="16062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Token embedding</a:t>
            </a:r>
            <a:endParaRPr lang="en-US" sz="14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F89ABA0-E3FF-3BCC-9ED4-6105781E78FC}"/>
              </a:ext>
            </a:extLst>
          </p:cNvPr>
          <p:cNvSpPr/>
          <p:nvPr/>
        </p:nvSpPr>
        <p:spPr>
          <a:xfrm>
            <a:off x="8991932" y="867807"/>
            <a:ext cx="1600607" cy="38302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EA9F8F1-BB88-5B52-4970-48C0F336C5A0}"/>
              </a:ext>
            </a:extLst>
          </p:cNvPr>
          <p:cNvSpPr txBox="1"/>
          <p:nvPr/>
        </p:nvSpPr>
        <p:spPr>
          <a:xfrm>
            <a:off x="9496920" y="518997"/>
            <a:ext cx="1706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Text embedding</a:t>
            </a:r>
          </a:p>
        </p:txBody>
      </p:sp>
    </p:spTree>
    <p:extLst>
      <p:ext uri="{BB962C8B-B14F-4D97-AF65-F5344CB8AC3E}">
        <p14:creationId xmlns:p14="http://schemas.microsoft.com/office/powerpoint/2010/main" val="2606418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C2715-7ECA-14BC-9660-46C25126B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Transformers in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11831-6036-0A5A-A673-E5912B9CA1D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/>
            <a:r>
              <a:rPr lang="en-US" dirty="0"/>
              <a:t>The main tool to use Transformers models in Python and Google Colab (as well as AWS) is to utilize the </a:t>
            </a:r>
            <a:r>
              <a:rPr lang="en-US" dirty="0">
                <a:highlight>
                  <a:srgbClr val="00FFFF"/>
                </a:highlight>
                <a:latin typeface="Consolas" panose="020B0609020204030204" pitchFamily="49" charset="0"/>
              </a:rPr>
              <a:t>transformers</a:t>
            </a:r>
            <a:r>
              <a:rPr lang="en-US" dirty="0"/>
              <a:t> library</a:t>
            </a:r>
          </a:p>
          <a:p>
            <a:pPr marL="457200" indent="-457200"/>
            <a:r>
              <a:rPr lang="en-US" dirty="0"/>
              <a:t>Similar to </a:t>
            </a:r>
            <a:r>
              <a:rPr lang="en-US" dirty="0" err="1"/>
              <a:t>SKLearn</a:t>
            </a:r>
            <a:r>
              <a:rPr lang="en-US" dirty="0"/>
              <a:t>, the </a:t>
            </a:r>
            <a:r>
              <a:rPr lang="en-US" dirty="0">
                <a:highlight>
                  <a:srgbClr val="00FFFF"/>
                </a:highlight>
                <a:latin typeface="Consolas" panose="020B0609020204030204" pitchFamily="49" charset="0"/>
              </a:rPr>
              <a:t>transformers</a:t>
            </a:r>
            <a:r>
              <a:rPr lang="en-US" dirty="0"/>
              <a:t> library provides functions and tools that handle most aspects of building, training, and inferencing with a model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dirty="0"/>
              <a:t>Therefore, our tasks are mainly with processing the data in a correct way 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dirty="0"/>
              <a:t>In the notebook, we focus more on writing codes to process data. The parts with building, training, and inferencing with a model can be reused for </a:t>
            </a:r>
            <a:r>
              <a:rPr lang="en-US"/>
              <a:t>different text datasets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71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2ABC0-2EFA-B337-82C7-AD206F67D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Utilizing GPU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6F81F-8797-E129-EF38-50C962A9597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/>
              <a:t>In this module, we need to train and test image models which are usually very large</a:t>
            </a:r>
          </a:p>
          <a:p>
            <a:r>
              <a:rPr lang="en-US" sz="2000" dirty="0"/>
              <a:t>Training and using deep learning models will be </a:t>
            </a:r>
            <a:r>
              <a:rPr lang="en-US" sz="2000" b="1" dirty="0"/>
              <a:t>a lot faster with a GPU</a:t>
            </a:r>
            <a:r>
              <a:rPr lang="en-US" sz="2000" dirty="0"/>
              <a:t>. We can set that up on Google </a:t>
            </a:r>
            <a:r>
              <a:rPr lang="en-US" sz="2000" dirty="0" err="1"/>
              <a:t>Colab</a:t>
            </a:r>
            <a:r>
              <a:rPr lang="en-US" sz="2000" dirty="0"/>
              <a:t> by changing the Runtime type</a:t>
            </a:r>
          </a:p>
          <a:p>
            <a:pPr lvl="1"/>
            <a:r>
              <a:rPr lang="en-US" sz="1800" dirty="0"/>
              <a:t>Runtime </a:t>
            </a:r>
            <a:r>
              <a:rPr lang="en-US" sz="1800" dirty="0">
                <a:sym typeface="Wingdings" panose="05000000000000000000" pitchFamily="2" charset="2"/>
              </a:rPr>
              <a:t> Change runtime type  select T4 GPU in Hardware accelerator  Save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Your session will restart. Verify in the top right corner that you have T4 GPU running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Occasionally, </a:t>
            </a:r>
            <a:r>
              <a:rPr lang="en-US" sz="1800" dirty="0" err="1">
                <a:sym typeface="Wingdings" panose="05000000000000000000" pitchFamily="2" charset="2"/>
              </a:rPr>
              <a:t>Colab</a:t>
            </a:r>
            <a:r>
              <a:rPr lang="en-US" sz="1800" dirty="0">
                <a:sym typeface="Wingdings" panose="05000000000000000000" pitchFamily="2" charset="2"/>
              </a:rPr>
              <a:t> will notify you that GPU is not available. Just wait a bit of times and try again.</a:t>
            </a:r>
          </a:p>
          <a:p>
            <a:pPr lvl="2"/>
            <a:r>
              <a:rPr lang="en-US" sz="1600" dirty="0">
                <a:sym typeface="Wingdings" panose="05000000000000000000" pitchFamily="2" charset="2"/>
              </a:rPr>
              <a:t>We are using the free tier, so GPU resources are not guaranteed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A1CE74-9AC1-C3EC-2047-68E7AAF05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14" y="3324314"/>
            <a:ext cx="3155628" cy="27714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F67FE2-00D5-2EAB-8D1A-5229B7E58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661" y="3416524"/>
            <a:ext cx="3616678" cy="2587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D70F9C-FA04-3FB6-504C-978F45499B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897" b="36388"/>
          <a:stretch/>
        </p:blipFill>
        <p:spPr>
          <a:xfrm>
            <a:off x="8511558" y="4333644"/>
            <a:ext cx="1919561" cy="7527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D8A2C4A-78BA-1407-DE3C-E49AD04B75E6}"/>
              </a:ext>
            </a:extLst>
          </p:cNvPr>
          <p:cNvSpPr/>
          <p:nvPr/>
        </p:nvSpPr>
        <p:spPr>
          <a:xfrm>
            <a:off x="1529697" y="3264493"/>
            <a:ext cx="598206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E0CB39-1E57-134B-8A26-7A667E4E1F42}"/>
              </a:ext>
            </a:extLst>
          </p:cNvPr>
          <p:cNvSpPr/>
          <p:nvPr/>
        </p:nvSpPr>
        <p:spPr>
          <a:xfrm>
            <a:off x="1529696" y="5185873"/>
            <a:ext cx="2221907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D82FB9-BECD-31D4-35D1-4842F31F7069}"/>
              </a:ext>
            </a:extLst>
          </p:cNvPr>
          <p:cNvSpPr/>
          <p:nvPr/>
        </p:nvSpPr>
        <p:spPr>
          <a:xfrm>
            <a:off x="5151690" y="4483693"/>
            <a:ext cx="736362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B41FA0E-A449-90D2-59BE-DF68512DFC4B}"/>
              </a:ext>
            </a:extLst>
          </p:cNvPr>
          <p:cNvSpPr/>
          <p:nvPr/>
        </p:nvSpPr>
        <p:spPr>
          <a:xfrm>
            <a:off x="9209518" y="4710023"/>
            <a:ext cx="736362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E3E6D27-530F-F352-B8F3-EDFCC9A645DB}"/>
              </a:ext>
            </a:extLst>
          </p:cNvPr>
          <p:cNvSpPr/>
          <p:nvPr/>
        </p:nvSpPr>
        <p:spPr>
          <a:xfrm>
            <a:off x="7392112" y="5670238"/>
            <a:ext cx="512227" cy="333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3D22A7C-A2C7-033E-2D22-B69AA794A62D}"/>
              </a:ext>
            </a:extLst>
          </p:cNvPr>
          <p:cNvSpPr/>
          <p:nvPr/>
        </p:nvSpPr>
        <p:spPr>
          <a:xfrm>
            <a:off x="3937895" y="4562036"/>
            <a:ext cx="174230" cy="25494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F7A9DFF5-5B18-07FE-2D9C-99C61087C3E5}"/>
              </a:ext>
            </a:extLst>
          </p:cNvPr>
          <p:cNvSpPr/>
          <p:nvPr/>
        </p:nvSpPr>
        <p:spPr>
          <a:xfrm>
            <a:off x="8120833" y="4562035"/>
            <a:ext cx="174230" cy="25494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2426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C04B4-DBB2-2CBE-4F79-4DDB6C6A5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23AC2-F750-33A6-9BB9-FFC4C168427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Transformer is a very important model and is the main contributions to the multiple AI technologies at the moment including</a:t>
            </a:r>
          </a:p>
          <a:p>
            <a:pPr lvl="1"/>
            <a:r>
              <a:rPr lang="en-US" dirty="0"/>
              <a:t>ChatGPT</a:t>
            </a:r>
          </a:p>
          <a:p>
            <a:pPr lvl="1"/>
            <a:r>
              <a:rPr lang="en-US" dirty="0"/>
              <a:t>AI Image generation</a:t>
            </a:r>
          </a:p>
          <a:p>
            <a:r>
              <a:rPr lang="en-US" dirty="0"/>
              <a:t>We will learn about the transformer model first, then discuss its variant in text classification and regression</a:t>
            </a:r>
          </a:p>
        </p:txBody>
      </p:sp>
    </p:spTree>
    <p:extLst>
      <p:ext uri="{BB962C8B-B14F-4D97-AF65-F5344CB8AC3E}">
        <p14:creationId xmlns:p14="http://schemas.microsoft.com/office/powerpoint/2010/main" val="649332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9EA1A-401C-5BAC-C263-896E1D487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58208"/>
            <a:ext cx="10515600" cy="666991"/>
          </a:xfrm>
        </p:spPr>
        <p:txBody>
          <a:bodyPr/>
          <a:lstStyle/>
          <a:p>
            <a:r>
              <a:rPr lang="en-US" dirty="0"/>
              <a:t>Sequence-to-Sequence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96C3A-B191-5411-B1C1-03DD9E93E00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738591"/>
            <a:ext cx="10515599" cy="5221539"/>
          </a:xfrm>
        </p:spPr>
        <p:txBody>
          <a:bodyPr/>
          <a:lstStyle/>
          <a:p>
            <a:r>
              <a:rPr lang="en-US" dirty="0"/>
              <a:t>Text data is sequential data</a:t>
            </a:r>
          </a:p>
          <a:p>
            <a:pPr lvl="1"/>
            <a:r>
              <a:rPr lang="en-US" dirty="0"/>
              <a:t>A document is a sequence of </a:t>
            </a:r>
            <a:r>
              <a:rPr lang="en-US" b="1" dirty="0"/>
              <a:t>tokens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b="1" dirty="0"/>
              <a:t>Seq2Seq</a:t>
            </a:r>
            <a:r>
              <a:rPr lang="en-US" dirty="0"/>
              <a:t> models take inputs as a sequence of tokens then output a different sequence of tokens</a:t>
            </a:r>
          </a:p>
          <a:p>
            <a:pPr lvl="1"/>
            <a:r>
              <a:rPr lang="en-US" dirty="0"/>
              <a:t>What to output depends on the task given to the language models</a:t>
            </a:r>
          </a:p>
          <a:p>
            <a:pPr lvl="2"/>
            <a:r>
              <a:rPr lang="en-US" dirty="0"/>
              <a:t>Translation: input is a text sequence in one language, output is the sequence in a different language but with the same meaning with the first one</a:t>
            </a:r>
          </a:p>
          <a:p>
            <a:pPr lvl="2"/>
            <a:r>
              <a:rPr lang="en-US" dirty="0"/>
              <a:t>Summarization: input is a long sequence; output is a short sequence capturing the input’s information adequately</a:t>
            </a:r>
          </a:p>
          <a:p>
            <a:pPr lvl="2"/>
            <a:r>
              <a:rPr lang="en-US" dirty="0"/>
              <a:t>Paraphrase: input is a sequence; output is a different sequence but with close meaning to the input</a:t>
            </a:r>
          </a:p>
          <a:p>
            <a:pPr lvl="2"/>
            <a:r>
              <a:rPr lang="en-US" dirty="0"/>
              <a:t>Question-answer: input is a question; output is the answer for the question</a:t>
            </a:r>
          </a:p>
          <a:p>
            <a:pPr lvl="2"/>
            <a:r>
              <a:rPr lang="en-US" dirty="0"/>
              <a:t>Etc.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64C8F6-EC60-9A75-BE11-63B8AD861BAE}"/>
              </a:ext>
            </a:extLst>
          </p:cNvPr>
          <p:cNvSpPr/>
          <p:nvPr/>
        </p:nvSpPr>
        <p:spPr>
          <a:xfrm>
            <a:off x="1102408" y="1747616"/>
            <a:ext cx="2538101" cy="410198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9CA8E2-993A-3D13-56E5-8A8C1037872A}"/>
              </a:ext>
            </a:extLst>
          </p:cNvPr>
          <p:cNvSpPr/>
          <p:nvPr/>
        </p:nvSpPr>
        <p:spPr>
          <a:xfrm>
            <a:off x="5067656" y="1747616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58A203F-6FEF-8D49-A9AD-F4301751EAD3}"/>
              </a:ext>
            </a:extLst>
          </p:cNvPr>
          <p:cNvSpPr/>
          <p:nvPr/>
        </p:nvSpPr>
        <p:spPr>
          <a:xfrm>
            <a:off x="4136164" y="1811709"/>
            <a:ext cx="435836" cy="282012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51ECE3-BC89-DF30-C4EA-5DEBEF7AF496}"/>
              </a:ext>
            </a:extLst>
          </p:cNvPr>
          <p:cNvSpPr/>
          <p:nvPr/>
        </p:nvSpPr>
        <p:spPr>
          <a:xfrm>
            <a:off x="6096000" y="1747616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,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09CF59A-59E2-90A8-3DF8-DD34316B030B}"/>
              </a:ext>
            </a:extLst>
          </p:cNvPr>
          <p:cNvSpPr/>
          <p:nvPr/>
        </p:nvSpPr>
        <p:spPr>
          <a:xfrm>
            <a:off x="7124344" y="1746192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how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C5FF1FD-0374-7E12-EF17-AACC4F437B02}"/>
              </a:ext>
            </a:extLst>
          </p:cNvPr>
          <p:cNvSpPr/>
          <p:nvPr/>
        </p:nvSpPr>
        <p:spPr>
          <a:xfrm>
            <a:off x="8152688" y="1746192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are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27BE6C-0CA1-87A6-5122-8D8AD48CD4E5}"/>
              </a:ext>
            </a:extLst>
          </p:cNvPr>
          <p:cNvSpPr/>
          <p:nvPr/>
        </p:nvSpPr>
        <p:spPr>
          <a:xfrm>
            <a:off x="9181032" y="1744768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you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8CC1D3E-0E7A-B27C-B767-73FC9C4A4396}"/>
              </a:ext>
            </a:extLst>
          </p:cNvPr>
          <p:cNvSpPr/>
          <p:nvPr/>
        </p:nvSpPr>
        <p:spPr>
          <a:xfrm>
            <a:off x="10209376" y="1747616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?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34B09EB-8119-66E2-1017-33B7519251FD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5769835" y="1952715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F077A27-837C-04E6-FD83-30E6822E2B7F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6798179" y="1951291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E4A3435-6E3F-81F4-5B96-16C18A6CB926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>
            <a:off x="7826523" y="1951291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71604E4-73BA-5BF9-F68C-69FAB122A617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 flipV="1">
            <a:off x="8854867" y="1949867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93261FD-A669-088D-75DC-E5F1B5924917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>
            <a:off x="9883211" y="1949867"/>
            <a:ext cx="326165" cy="28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18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5EEC8-5B3F-C8E0-9D75-C7439BB25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Transformer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AEFCE-BA16-72E2-F68D-C0EBD8B334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6581775" cy="5221539"/>
          </a:xfrm>
        </p:spPr>
        <p:txBody>
          <a:bodyPr/>
          <a:lstStyle/>
          <a:p>
            <a:r>
              <a:rPr lang="en-US" dirty="0"/>
              <a:t>Modern language models, including large language models, are very deep transformer neural network</a:t>
            </a:r>
          </a:p>
          <a:p>
            <a:pPr lvl="1"/>
            <a:r>
              <a:rPr lang="en-US" dirty="0"/>
              <a:t>We have utilized the vision transformer in the last module, however, not discuss it in detail</a:t>
            </a:r>
          </a:p>
          <a:p>
            <a:r>
              <a:rPr lang="en-US" dirty="0"/>
              <a:t>In this module, we will learn about each component at the high levels</a:t>
            </a:r>
          </a:p>
          <a:p>
            <a:pPr lvl="1"/>
            <a:r>
              <a:rPr lang="en-US" dirty="0"/>
              <a:t>Sequence embedding</a:t>
            </a:r>
          </a:p>
          <a:p>
            <a:pPr lvl="1"/>
            <a:r>
              <a:rPr lang="en-US" dirty="0"/>
              <a:t>Positional encoding</a:t>
            </a:r>
          </a:p>
          <a:p>
            <a:pPr lvl="1"/>
            <a:r>
              <a:rPr lang="en-US" dirty="0"/>
              <a:t>Attention</a:t>
            </a:r>
          </a:p>
          <a:p>
            <a:pPr lvl="1"/>
            <a:r>
              <a:rPr lang="en-US" dirty="0"/>
              <a:t>Feed Forward</a:t>
            </a:r>
          </a:p>
          <a:p>
            <a:pPr lvl="1"/>
            <a:r>
              <a:rPr lang="en-US" dirty="0"/>
              <a:t>Output</a:t>
            </a:r>
          </a:p>
        </p:txBody>
      </p:sp>
      <p:pic>
        <p:nvPicPr>
          <p:cNvPr id="4" name="Picture 2" descr="The Transformer Model - MachineLearningMastery.com">
            <a:extLst>
              <a:ext uri="{FF2B5EF4-FFF2-40B4-BE49-F238E27FC236}">
                <a16:creationId xmlns:a16="http://schemas.microsoft.com/office/drawing/2014/main" id="{82E92E54-2B6F-0FA5-1CE7-D1D75A5DB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663" y="442626"/>
            <a:ext cx="3709362" cy="522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D3CA0A-059C-FF1B-1076-9212E3AB4AC2}"/>
              </a:ext>
            </a:extLst>
          </p:cNvPr>
          <p:cNvSpPr txBox="1"/>
          <p:nvPr/>
        </p:nvSpPr>
        <p:spPr>
          <a:xfrm>
            <a:off x="7611676" y="5725620"/>
            <a:ext cx="356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Image from original paper “Attention is all you need”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9FFEB9-97FE-9F8F-5C88-9697F84DBEBE}"/>
              </a:ext>
            </a:extLst>
          </p:cNvPr>
          <p:cNvSpPr/>
          <p:nvPr/>
        </p:nvSpPr>
        <p:spPr>
          <a:xfrm>
            <a:off x="8223569" y="4537816"/>
            <a:ext cx="2341548" cy="50420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43CC3D-DD2B-1CE8-F729-C59433B2D2B1}"/>
              </a:ext>
            </a:extLst>
          </p:cNvPr>
          <p:cNvSpPr/>
          <p:nvPr/>
        </p:nvSpPr>
        <p:spPr>
          <a:xfrm>
            <a:off x="7611675" y="4186014"/>
            <a:ext cx="3565335" cy="50420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1F202B-38FB-B3E0-74A0-9EA0530EFEDD}"/>
              </a:ext>
            </a:extLst>
          </p:cNvPr>
          <p:cNvSpPr/>
          <p:nvPr/>
        </p:nvSpPr>
        <p:spPr>
          <a:xfrm>
            <a:off x="8302461" y="3185623"/>
            <a:ext cx="2191776" cy="74757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2B3948-4A22-069F-59FE-41347D8EE32C}"/>
              </a:ext>
            </a:extLst>
          </p:cNvPr>
          <p:cNvSpPr/>
          <p:nvPr/>
        </p:nvSpPr>
        <p:spPr>
          <a:xfrm>
            <a:off x="9485832" y="2370865"/>
            <a:ext cx="1008405" cy="6257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622CFA-9B63-8AC7-F5FF-2BCB54A2C352}"/>
              </a:ext>
            </a:extLst>
          </p:cNvPr>
          <p:cNvSpPr/>
          <p:nvPr/>
        </p:nvSpPr>
        <p:spPr>
          <a:xfrm>
            <a:off x="8302461" y="2468487"/>
            <a:ext cx="1008405" cy="66699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0975D9-AA15-2B02-66D1-E72AA83C34A6}"/>
              </a:ext>
            </a:extLst>
          </p:cNvPr>
          <p:cNvSpPr/>
          <p:nvPr/>
        </p:nvSpPr>
        <p:spPr>
          <a:xfrm>
            <a:off x="9485832" y="1647377"/>
            <a:ext cx="1008405" cy="66699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8524B5-BFC3-4003-7943-5C7B86E67500}"/>
              </a:ext>
            </a:extLst>
          </p:cNvPr>
          <p:cNvSpPr/>
          <p:nvPr/>
        </p:nvSpPr>
        <p:spPr>
          <a:xfrm>
            <a:off x="9485831" y="560524"/>
            <a:ext cx="1008405" cy="10288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0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376B7-73FB-9DB8-39F9-E90B7012E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Embedding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53085-077A-6E25-802D-D0475661F9D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8794" y="908093"/>
            <a:ext cx="5574889" cy="5221539"/>
          </a:xfrm>
        </p:spPr>
        <p:txBody>
          <a:bodyPr/>
          <a:lstStyle/>
          <a:p>
            <a:r>
              <a:rPr lang="en-US" sz="2400" dirty="0"/>
              <a:t>No models can directly perform calculations on raw texts</a:t>
            </a:r>
          </a:p>
          <a:p>
            <a:r>
              <a:rPr lang="en-US" sz="2400" dirty="0"/>
              <a:t>The text needs to be processed into numbers</a:t>
            </a:r>
          </a:p>
          <a:p>
            <a:r>
              <a:rPr lang="en-US" sz="2400" dirty="0"/>
              <a:t>Modern language models perform</a:t>
            </a:r>
          </a:p>
          <a:p>
            <a:pPr lvl="1"/>
            <a:r>
              <a:rPr lang="en-US" sz="2000" b="1" dirty="0"/>
              <a:t>Tokenization</a:t>
            </a:r>
            <a:r>
              <a:rPr lang="en-US" sz="2000" dirty="0"/>
              <a:t>: transform the text into a </a:t>
            </a:r>
            <a:r>
              <a:rPr lang="en-US" sz="2000" b="1" dirty="0"/>
              <a:t>sequence of tokens</a:t>
            </a:r>
          </a:p>
          <a:p>
            <a:pPr lvl="2"/>
            <a:r>
              <a:rPr lang="en-US" sz="1800" dirty="0"/>
              <a:t>Tokens are ID numbers of small components in text (words, substring in words, punctuations, etc.)</a:t>
            </a:r>
          </a:p>
          <a:p>
            <a:pPr lvl="2"/>
            <a:r>
              <a:rPr lang="en-US" sz="1800" dirty="0"/>
              <a:t>Token IDs are built from the data vocabulary</a:t>
            </a:r>
          </a:p>
          <a:p>
            <a:pPr lvl="1"/>
            <a:r>
              <a:rPr lang="en-US" sz="2000" b="1" dirty="0"/>
              <a:t>Embedding</a:t>
            </a:r>
            <a:r>
              <a:rPr lang="en-US" sz="2000" dirty="0"/>
              <a:t>: transform sequence of token IDs into sequence of numerical vectors</a:t>
            </a:r>
          </a:p>
          <a:p>
            <a:pPr lvl="2"/>
            <a:r>
              <a:rPr lang="en-US" sz="1800" dirty="0"/>
              <a:t>The </a:t>
            </a:r>
            <a:r>
              <a:rPr lang="en-US" sz="1800" b="1" dirty="0"/>
              <a:t>values of the vectors are learned</a:t>
            </a:r>
            <a:r>
              <a:rPr lang="en-US" sz="1800" dirty="0"/>
              <a:t> when the model is training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F42B57-E230-4F5A-6730-9B0A03CA7121}"/>
              </a:ext>
            </a:extLst>
          </p:cNvPr>
          <p:cNvSpPr/>
          <p:nvPr/>
        </p:nvSpPr>
        <p:spPr>
          <a:xfrm>
            <a:off x="7760203" y="776122"/>
            <a:ext cx="2538101" cy="410198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1EB9ED-30DE-30D7-9B36-03B9AEC9E5FA}"/>
              </a:ext>
            </a:extLst>
          </p:cNvPr>
          <p:cNvSpPr/>
          <p:nvPr/>
        </p:nvSpPr>
        <p:spPr>
          <a:xfrm>
            <a:off x="6107305" y="1897046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BBF925B-ACE5-D364-D43D-E97C67C6BB7B}"/>
              </a:ext>
            </a:extLst>
          </p:cNvPr>
          <p:cNvSpPr/>
          <p:nvPr/>
        </p:nvSpPr>
        <p:spPr>
          <a:xfrm rot="5400000">
            <a:off x="8879701" y="1361509"/>
            <a:ext cx="299104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A67AA1-AE37-800A-9E9F-524F6D055E62}"/>
              </a:ext>
            </a:extLst>
          </p:cNvPr>
          <p:cNvSpPr/>
          <p:nvPr/>
        </p:nvSpPr>
        <p:spPr>
          <a:xfrm>
            <a:off x="7135649" y="1897046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,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4F2711-FB31-78FF-6F3A-0F733AC131AA}"/>
              </a:ext>
            </a:extLst>
          </p:cNvPr>
          <p:cNvSpPr/>
          <p:nvPr/>
        </p:nvSpPr>
        <p:spPr>
          <a:xfrm>
            <a:off x="8163993" y="1895622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how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C015EF-2B57-E1E3-2DD5-9C19989D9A5D}"/>
              </a:ext>
            </a:extLst>
          </p:cNvPr>
          <p:cNvSpPr/>
          <p:nvPr/>
        </p:nvSpPr>
        <p:spPr>
          <a:xfrm>
            <a:off x="9192337" y="1895622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are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12548F-8BDF-B352-78FB-3A7E1829E365}"/>
              </a:ext>
            </a:extLst>
          </p:cNvPr>
          <p:cNvSpPr/>
          <p:nvPr/>
        </p:nvSpPr>
        <p:spPr>
          <a:xfrm>
            <a:off x="10220681" y="1894198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you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37E8AE-EA45-15F1-B304-A13E4499DD00}"/>
              </a:ext>
            </a:extLst>
          </p:cNvPr>
          <p:cNvSpPr/>
          <p:nvPr/>
        </p:nvSpPr>
        <p:spPr>
          <a:xfrm>
            <a:off x="11249025" y="1897046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4A101F7-CF22-4894-4672-9924384064FC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6809484" y="2102145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026276C-CED6-BF6E-216D-2F21089130ED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7837828" y="2100721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E17A9DF-66C9-C7C5-4489-6FC982C4FD87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8866172" y="2100721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1853E99-3C89-BC48-049A-B0FF7DE2DB39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9894516" y="2099297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827A990-904A-B5FE-8A57-BDE903B6CDD2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10922860" y="2099297"/>
            <a:ext cx="326165" cy="28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1B5EB2C-293C-BBF3-C6C1-7BAFE983F1BF}"/>
              </a:ext>
            </a:extLst>
          </p:cNvPr>
          <p:cNvSpPr/>
          <p:nvPr/>
        </p:nvSpPr>
        <p:spPr>
          <a:xfrm>
            <a:off x="6107305" y="3020226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343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916BEA5C-C93A-0753-2CA3-072B0A90501A}"/>
              </a:ext>
            </a:extLst>
          </p:cNvPr>
          <p:cNvSpPr/>
          <p:nvPr/>
        </p:nvSpPr>
        <p:spPr>
          <a:xfrm rot="5400000">
            <a:off x="8879701" y="2484689"/>
            <a:ext cx="299104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428821C-3F1E-DC68-0DE7-820FF529EF96}"/>
              </a:ext>
            </a:extLst>
          </p:cNvPr>
          <p:cNvSpPr/>
          <p:nvPr/>
        </p:nvSpPr>
        <p:spPr>
          <a:xfrm>
            <a:off x="7135649" y="3020226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15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8E8F6D4-0166-575B-6A75-6E9284690791}"/>
              </a:ext>
            </a:extLst>
          </p:cNvPr>
          <p:cNvSpPr/>
          <p:nvPr/>
        </p:nvSpPr>
        <p:spPr>
          <a:xfrm>
            <a:off x="8163993" y="3018802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421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C1E08F-B3CD-FE33-1FA4-5EFDBA1D869A}"/>
              </a:ext>
            </a:extLst>
          </p:cNvPr>
          <p:cNvSpPr/>
          <p:nvPr/>
        </p:nvSpPr>
        <p:spPr>
          <a:xfrm>
            <a:off x="9192337" y="3018802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112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EC3E30-2957-ED23-CD96-9FEA9F256A4B}"/>
              </a:ext>
            </a:extLst>
          </p:cNvPr>
          <p:cNvSpPr/>
          <p:nvPr/>
        </p:nvSpPr>
        <p:spPr>
          <a:xfrm>
            <a:off x="10220681" y="3017378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6123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0996EEC-45AC-8CAF-B726-E2566A430BC1}"/>
              </a:ext>
            </a:extLst>
          </p:cNvPr>
          <p:cNvSpPr/>
          <p:nvPr/>
        </p:nvSpPr>
        <p:spPr>
          <a:xfrm>
            <a:off x="11249025" y="3020226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24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8FFB267-D918-B212-897E-B6ABA05529A6}"/>
              </a:ext>
            </a:extLst>
          </p:cNvPr>
          <p:cNvCxnSpPr>
            <a:stCxn id="19" idx="3"/>
            <a:endCxn id="21" idx="1"/>
          </p:cNvCxnSpPr>
          <p:nvPr/>
        </p:nvCxnSpPr>
        <p:spPr>
          <a:xfrm>
            <a:off x="6809484" y="3225325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E65F70-BAF3-474E-F0B7-5151C9422794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7837828" y="3223901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32ABE1-063B-55E0-ADA6-6AF898AEFB80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>
            <a:off x="8866172" y="3223901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6670CD0-F5A9-1893-A577-5B53FE83B836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 flipV="1">
            <a:off x="9894516" y="3222477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0FCB1A8-6139-9AAB-5E17-F15B081F3626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>
            <a:off x="10922860" y="3222477"/>
            <a:ext cx="326165" cy="28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E75A564-2CC2-767B-9404-4AAA9B90DD6C}"/>
              </a:ext>
            </a:extLst>
          </p:cNvPr>
          <p:cNvSpPr txBox="1"/>
          <p:nvPr/>
        </p:nvSpPr>
        <p:spPr>
          <a:xfrm>
            <a:off x="9328001" y="2476221"/>
            <a:ext cx="14591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Tokenization</a:t>
            </a:r>
            <a:endParaRPr lang="en-US" dirty="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647E17DE-37D6-76B0-EED6-23C6CBA89E5C}"/>
              </a:ext>
            </a:extLst>
          </p:cNvPr>
          <p:cNvSpPr/>
          <p:nvPr/>
        </p:nvSpPr>
        <p:spPr>
          <a:xfrm rot="5400000">
            <a:off x="8896082" y="3668841"/>
            <a:ext cx="299104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460F7D-2E8A-98E4-CDF1-72B5A88B0507}"/>
              </a:ext>
            </a:extLst>
          </p:cNvPr>
          <p:cNvSpPr txBox="1"/>
          <p:nvPr/>
        </p:nvSpPr>
        <p:spPr>
          <a:xfrm>
            <a:off x="9328001" y="3663637"/>
            <a:ext cx="14591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Embedding</a:t>
            </a:r>
            <a:endParaRPr lang="en-US" dirty="0"/>
          </a:p>
        </p:txBody>
      </p:sp>
      <p:graphicFrame>
        <p:nvGraphicFramePr>
          <p:cNvPr id="34" name="Table 34">
            <a:extLst>
              <a:ext uri="{FF2B5EF4-FFF2-40B4-BE49-F238E27FC236}">
                <a16:creationId xmlns:a16="http://schemas.microsoft.com/office/drawing/2014/main" id="{257B8CE7-B705-8339-8341-9DACB1851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001352"/>
              </p:ext>
            </p:extLst>
          </p:nvPr>
        </p:nvGraphicFramePr>
        <p:xfrm>
          <a:off x="6107305" y="4267606"/>
          <a:ext cx="702178" cy="1854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217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0.92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0.14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0.85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0.71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61366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0.55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218091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992E7CAC-1709-2002-2292-4C984F68D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312971"/>
              </p:ext>
            </p:extLst>
          </p:nvPr>
        </p:nvGraphicFramePr>
        <p:xfrm>
          <a:off x="7135650" y="4267606"/>
          <a:ext cx="702178" cy="1854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217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0.74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0.32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0.14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0.78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61366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0.39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218091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74032170-176C-88B2-E38E-971DCAE793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178958"/>
              </p:ext>
            </p:extLst>
          </p:nvPr>
        </p:nvGraphicFramePr>
        <p:xfrm>
          <a:off x="8163993" y="4267606"/>
          <a:ext cx="702178" cy="1854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217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0.52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0.14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0.56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0.76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61366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0.13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218091"/>
                  </a:ext>
                </a:extLst>
              </a:tr>
            </a:tbl>
          </a:graphicData>
        </a:graphic>
      </p:graphicFrame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41DCB057-F3CB-2429-6997-28A749669F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696326"/>
              </p:ext>
            </p:extLst>
          </p:nvPr>
        </p:nvGraphicFramePr>
        <p:xfrm>
          <a:off x="9190377" y="4267606"/>
          <a:ext cx="702178" cy="1854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217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0.13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0.16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0.63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0.61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61366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0.45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218091"/>
                  </a:ext>
                </a:extLst>
              </a:tr>
            </a:tbl>
          </a:graphicData>
        </a:graphic>
      </p:graphicFrame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473B9A85-F0A2-9B10-DD85-7F5E7EEFA2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072015"/>
              </p:ext>
            </p:extLst>
          </p:nvPr>
        </p:nvGraphicFramePr>
        <p:xfrm>
          <a:off x="10216761" y="4267606"/>
          <a:ext cx="702178" cy="1854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217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0.75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0.16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0.74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0.53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61366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0.14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218091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63436F2B-D1D8-FA98-1DE8-B069E806EF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973198"/>
              </p:ext>
            </p:extLst>
          </p:nvPr>
        </p:nvGraphicFramePr>
        <p:xfrm>
          <a:off x="11249026" y="4267606"/>
          <a:ext cx="702178" cy="1854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2178">
                  <a:extLst>
                    <a:ext uri="{9D8B030D-6E8A-4147-A177-3AD203B41FA5}">
                      <a16:colId xmlns:a16="http://schemas.microsoft.com/office/drawing/2014/main" val="118686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0.32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23121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0.28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2273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0.84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9212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0.12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61366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0.51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218091"/>
                  </a:ext>
                </a:extLst>
              </a:tr>
            </a:tbl>
          </a:graphicData>
        </a:graphic>
      </p:graphicFrame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0939531-DECE-B0A4-BE10-AB3CEB76B5D2}"/>
              </a:ext>
            </a:extLst>
          </p:cNvPr>
          <p:cNvCxnSpPr>
            <a:cxnSpLocks/>
            <a:stCxn id="34" idx="3"/>
            <a:endCxn id="35" idx="1"/>
          </p:cNvCxnSpPr>
          <p:nvPr/>
        </p:nvCxnSpPr>
        <p:spPr>
          <a:xfrm>
            <a:off x="6809483" y="5194706"/>
            <a:ext cx="3261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5517D6A-4D6A-FFF5-1A47-2A0FBD8D158D}"/>
              </a:ext>
            </a:extLst>
          </p:cNvPr>
          <p:cNvCxnSpPr>
            <a:cxnSpLocks/>
            <a:stCxn id="35" idx="3"/>
            <a:endCxn id="36" idx="1"/>
          </p:cNvCxnSpPr>
          <p:nvPr/>
        </p:nvCxnSpPr>
        <p:spPr>
          <a:xfrm>
            <a:off x="7837828" y="5194706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A991906-430A-B3A1-2EBF-76E8912853BD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>
            <a:off x="8866171" y="5194706"/>
            <a:ext cx="32420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8043B62-A9C0-766F-D76D-EF38E595CB84}"/>
              </a:ext>
            </a:extLst>
          </p:cNvPr>
          <p:cNvCxnSpPr>
            <a:cxnSpLocks/>
            <a:stCxn id="37" idx="3"/>
            <a:endCxn id="38" idx="1"/>
          </p:cNvCxnSpPr>
          <p:nvPr/>
        </p:nvCxnSpPr>
        <p:spPr>
          <a:xfrm>
            <a:off x="9892555" y="5194706"/>
            <a:ext cx="32420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E3644E1-C6B3-CA99-EF8B-B08F77303415}"/>
              </a:ext>
            </a:extLst>
          </p:cNvPr>
          <p:cNvCxnSpPr>
            <a:cxnSpLocks/>
            <a:stCxn id="38" idx="3"/>
            <a:endCxn id="39" idx="1"/>
          </p:cNvCxnSpPr>
          <p:nvPr/>
        </p:nvCxnSpPr>
        <p:spPr>
          <a:xfrm>
            <a:off x="10918939" y="5194706"/>
            <a:ext cx="33008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17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1" grpId="0"/>
      <p:bldP spid="32" grpId="0" animBg="1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2956-6008-FC0A-9323-2FEC8F2C6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Positional Encoding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302D04-3E82-DF03-2CCF-396E8EFAFB5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33425" y="908093"/>
                <a:ext cx="5017895" cy="5221539"/>
              </a:xfrm>
            </p:spPr>
            <p:txBody>
              <a:bodyPr/>
              <a:lstStyle/>
              <a:p>
                <a:r>
                  <a:rPr lang="en-US" sz="2400" dirty="0"/>
                  <a:t>Transformer models themselves </a:t>
                </a:r>
                <a:r>
                  <a:rPr lang="en-US" sz="2400" b="1" dirty="0"/>
                  <a:t>cannot model the locations</a:t>
                </a:r>
                <a:r>
                  <a:rPr lang="en-US" sz="2400" dirty="0"/>
                  <a:t> of tokens within the text</a:t>
                </a:r>
              </a:p>
              <a:p>
                <a:r>
                  <a:rPr lang="en-US" sz="2400" dirty="0"/>
                  <a:t>Positional encoding helps incorporate such information into the input of the model</a:t>
                </a:r>
              </a:p>
              <a:p>
                <a:r>
                  <a:rPr lang="en-US" sz="2400" dirty="0"/>
                  <a:t>The input is mapped to a sequence of integer locations</a:t>
                </a:r>
              </a:p>
              <a:p>
                <a:r>
                  <a:rPr lang="en-US" sz="2400" dirty="0"/>
                  <a:t>The integers then undergo multiple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⋅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400" dirty="0"/>
                  <a:t> transformations with different frequencies to yield a vector encodes their location</a:t>
                </a:r>
              </a:p>
              <a:p>
                <a:r>
                  <a:rPr lang="en-US" sz="2400" dirty="0"/>
                  <a:t>The positional codes are added to the embedding for </a:t>
                </a:r>
                <a:r>
                  <a:rPr lang="en-US" sz="2400"/>
                  <a:t>each token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302D04-3E82-DF03-2CCF-396E8EFAFB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33425" y="908093"/>
                <a:ext cx="5017895" cy="5221539"/>
              </a:xfrm>
              <a:blipFill>
                <a:blip r:embed="rId2"/>
                <a:stretch>
                  <a:fillRect l="-1580" t="-1634" b="-23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B49DC1CD-DD61-F424-8962-6058F63C7912}"/>
              </a:ext>
            </a:extLst>
          </p:cNvPr>
          <p:cNvSpPr/>
          <p:nvPr/>
        </p:nvSpPr>
        <p:spPr>
          <a:xfrm>
            <a:off x="6107305" y="796947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54C4CD-7D23-9E7E-2143-1E6E703A3DAD}"/>
              </a:ext>
            </a:extLst>
          </p:cNvPr>
          <p:cNvSpPr/>
          <p:nvPr/>
        </p:nvSpPr>
        <p:spPr>
          <a:xfrm>
            <a:off x="7135649" y="796947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,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061ECC-229C-DC48-BE0B-4AAC834AEB05}"/>
              </a:ext>
            </a:extLst>
          </p:cNvPr>
          <p:cNvSpPr/>
          <p:nvPr/>
        </p:nvSpPr>
        <p:spPr>
          <a:xfrm>
            <a:off x="8163993" y="795523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how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A0B4C9-8BD0-FAA3-7FBB-C50287BEB383}"/>
              </a:ext>
            </a:extLst>
          </p:cNvPr>
          <p:cNvSpPr/>
          <p:nvPr/>
        </p:nvSpPr>
        <p:spPr>
          <a:xfrm>
            <a:off x="9192337" y="795523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are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64F6EB-FE57-A616-FA45-568774B7DE6B}"/>
              </a:ext>
            </a:extLst>
          </p:cNvPr>
          <p:cNvSpPr/>
          <p:nvPr/>
        </p:nvSpPr>
        <p:spPr>
          <a:xfrm>
            <a:off x="10220681" y="794099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you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4903A0-443B-091C-84F8-54D6BF4708D0}"/>
              </a:ext>
            </a:extLst>
          </p:cNvPr>
          <p:cNvSpPr/>
          <p:nvPr/>
        </p:nvSpPr>
        <p:spPr>
          <a:xfrm>
            <a:off x="11249025" y="796947"/>
            <a:ext cx="702179" cy="41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1E99A71-8772-8382-3B4E-EFAFFB914158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6809484" y="1002046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B0137D2-731B-0D35-E1B9-33036F0E3F4C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7837828" y="1000622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0269B7-BFC9-47A9-4295-4BEA48D15465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8866172" y="1000622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54A8318-4E42-D408-B94A-E5BB842D60DF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9894516" y="999198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A6FBAE6-A192-B708-40DF-80D337CFD56C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10922860" y="999198"/>
            <a:ext cx="326165" cy="28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1AFDF31-B32F-FECF-496E-4588CFB09E0F}"/>
              </a:ext>
            </a:extLst>
          </p:cNvPr>
          <p:cNvSpPr/>
          <p:nvPr/>
        </p:nvSpPr>
        <p:spPr>
          <a:xfrm>
            <a:off x="6094486" y="1920719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1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341B998-F7A4-9A1C-D424-B1B77020A7D3}"/>
              </a:ext>
            </a:extLst>
          </p:cNvPr>
          <p:cNvSpPr/>
          <p:nvPr/>
        </p:nvSpPr>
        <p:spPr>
          <a:xfrm rot="5400000">
            <a:off x="8866882" y="1385182"/>
            <a:ext cx="299104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E23D1F-009A-CD14-AA90-3BE796B9C93A}"/>
              </a:ext>
            </a:extLst>
          </p:cNvPr>
          <p:cNvSpPr/>
          <p:nvPr/>
        </p:nvSpPr>
        <p:spPr>
          <a:xfrm>
            <a:off x="7122830" y="1920719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E63B98-DBDD-AD02-569B-B0D74C8D60ED}"/>
              </a:ext>
            </a:extLst>
          </p:cNvPr>
          <p:cNvSpPr/>
          <p:nvPr/>
        </p:nvSpPr>
        <p:spPr>
          <a:xfrm>
            <a:off x="8151174" y="1919295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3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A847DB1-30B5-1EA4-7644-24FB3AEA6F06}"/>
              </a:ext>
            </a:extLst>
          </p:cNvPr>
          <p:cNvSpPr/>
          <p:nvPr/>
        </p:nvSpPr>
        <p:spPr>
          <a:xfrm>
            <a:off x="9179518" y="1919295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99B1EB-3EA5-99E2-2CDC-6C91F81AD3DB}"/>
              </a:ext>
            </a:extLst>
          </p:cNvPr>
          <p:cNvSpPr/>
          <p:nvPr/>
        </p:nvSpPr>
        <p:spPr>
          <a:xfrm>
            <a:off x="10207862" y="1917871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506BEF8-4C3B-D899-D6B5-A3FCE4FE6D01}"/>
              </a:ext>
            </a:extLst>
          </p:cNvPr>
          <p:cNvSpPr/>
          <p:nvPr/>
        </p:nvSpPr>
        <p:spPr>
          <a:xfrm>
            <a:off x="11236206" y="1920719"/>
            <a:ext cx="702179" cy="410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6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510D1DC-C4C5-9A03-CE3C-4A4027FBDE0D}"/>
              </a:ext>
            </a:extLst>
          </p:cNvPr>
          <p:cNvCxnSpPr>
            <a:stCxn id="17" idx="3"/>
            <a:endCxn id="19" idx="1"/>
          </p:cNvCxnSpPr>
          <p:nvPr/>
        </p:nvCxnSpPr>
        <p:spPr>
          <a:xfrm>
            <a:off x="6796665" y="2125818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B990776-7C8A-4AAC-8301-F3D830453235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7825009" y="2124394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5DA27C4-C73B-37AC-8C1D-C4A5D01F3030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>
            <a:off x="8853353" y="2124394"/>
            <a:ext cx="326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A7289EF-8CEA-C67F-9139-2277BFF0FF61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 flipV="1">
            <a:off x="9881697" y="2122970"/>
            <a:ext cx="326165" cy="14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B2B655D-7228-BFBC-7281-8C75F07EA8D4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>
            <a:off x="10910041" y="2122970"/>
            <a:ext cx="326165" cy="28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3FDA13E2-0DDF-1188-0B44-65A6F9BC0A14}"/>
              </a:ext>
            </a:extLst>
          </p:cNvPr>
          <p:cNvSpPr/>
          <p:nvPr/>
        </p:nvSpPr>
        <p:spPr>
          <a:xfrm rot="5400000">
            <a:off x="8896082" y="2542821"/>
            <a:ext cx="299104" cy="358924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onsolas" panose="020B0609020204030204" pitchFamily="49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09DB6E-0C29-A93C-ABC9-A1AD7404960F}"/>
              </a:ext>
            </a:extLst>
          </p:cNvPr>
          <p:cNvSpPr txBox="1"/>
          <p:nvPr/>
        </p:nvSpPr>
        <p:spPr>
          <a:xfrm>
            <a:off x="9328000" y="2537617"/>
            <a:ext cx="2217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Positional encoding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le 34">
                <a:extLst>
                  <a:ext uri="{FF2B5EF4-FFF2-40B4-BE49-F238E27FC236}">
                    <a16:creationId xmlns:a16="http://schemas.microsoft.com/office/drawing/2014/main" id="{947B7D7B-3B6A-7DE3-26EB-DFE12E1DA68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192765"/>
                  </p:ext>
                </p:extLst>
              </p:nvPr>
            </p:nvGraphicFramePr>
            <p:xfrm>
              <a:off x="6107305" y="3141586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le 34">
                <a:extLst>
                  <a:ext uri="{FF2B5EF4-FFF2-40B4-BE49-F238E27FC236}">
                    <a16:creationId xmlns:a16="http://schemas.microsoft.com/office/drawing/2014/main" id="{947B7D7B-3B6A-7DE3-26EB-DFE12E1DA68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192765"/>
                  </p:ext>
                </p:extLst>
              </p:nvPr>
            </p:nvGraphicFramePr>
            <p:xfrm>
              <a:off x="6107305" y="3141586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3"/>
                          <a:stretch>
                            <a:fillRect l="-1709" t="-2703" r="-3419" b="-5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1709" t="-102703" r="-3419" b="-4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1709" t="-202703" r="-3419" b="-3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1709" t="-385135" r="-3419" b="-1945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1709" t="-485135" r="-3419" b="-945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E8DC472-D9F5-34A9-A4C7-BAD9CA61AA16}"/>
              </a:ext>
            </a:extLst>
          </p:cNvPr>
          <p:cNvCxnSpPr>
            <a:cxnSpLocks/>
            <a:stCxn id="31" idx="3"/>
            <a:endCxn id="42" idx="1"/>
          </p:cNvCxnSpPr>
          <p:nvPr/>
        </p:nvCxnSpPr>
        <p:spPr>
          <a:xfrm flipV="1">
            <a:off x="6809483" y="4640027"/>
            <a:ext cx="313347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BCE453E-D664-6C4D-EBA1-E6411977F9E6}"/>
              </a:ext>
            </a:extLst>
          </p:cNvPr>
          <p:cNvCxnSpPr>
            <a:cxnSpLocks/>
            <a:stCxn id="42" idx="3"/>
            <a:endCxn id="43" idx="1"/>
          </p:cNvCxnSpPr>
          <p:nvPr/>
        </p:nvCxnSpPr>
        <p:spPr>
          <a:xfrm>
            <a:off x="7825008" y="4640027"/>
            <a:ext cx="330039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05A1390-031B-56AE-E921-8E1292D4B191}"/>
              </a:ext>
            </a:extLst>
          </p:cNvPr>
          <p:cNvCxnSpPr>
            <a:cxnSpLocks/>
            <a:stCxn id="43" idx="3"/>
            <a:endCxn id="44" idx="1"/>
          </p:cNvCxnSpPr>
          <p:nvPr/>
        </p:nvCxnSpPr>
        <p:spPr>
          <a:xfrm>
            <a:off x="8857225" y="4640028"/>
            <a:ext cx="33511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7AC75D8-D7E5-3009-E9AA-C5E048603434}"/>
              </a:ext>
            </a:extLst>
          </p:cNvPr>
          <p:cNvCxnSpPr>
            <a:cxnSpLocks/>
            <a:stCxn id="44" idx="3"/>
            <a:endCxn id="45" idx="1"/>
          </p:cNvCxnSpPr>
          <p:nvPr/>
        </p:nvCxnSpPr>
        <p:spPr>
          <a:xfrm>
            <a:off x="9894516" y="4640028"/>
            <a:ext cx="30827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A3456A9-87A1-C773-702C-3930C2004275}"/>
              </a:ext>
            </a:extLst>
          </p:cNvPr>
          <p:cNvCxnSpPr>
            <a:cxnSpLocks/>
            <a:stCxn id="45" idx="3"/>
            <a:endCxn id="46" idx="1"/>
          </p:cNvCxnSpPr>
          <p:nvPr/>
        </p:nvCxnSpPr>
        <p:spPr>
          <a:xfrm>
            <a:off x="10904967" y="4640028"/>
            <a:ext cx="344059" cy="25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2" name="Table 34">
                <a:extLst>
                  <a:ext uri="{FF2B5EF4-FFF2-40B4-BE49-F238E27FC236}">
                    <a16:creationId xmlns:a16="http://schemas.microsoft.com/office/drawing/2014/main" id="{68BBC43C-B5AD-9B63-1789-C5B912E8059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1680611"/>
                  </p:ext>
                </p:extLst>
              </p:nvPr>
            </p:nvGraphicFramePr>
            <p:xfrm>
              <a:off x="7122830" y="3141585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2" name="Table 34">
                <a:extLst>
                  <a:ext uri="{FF2B5EF4-FFF2-40B4-BE49-F238E27FC236}">
                    <a16:creationId xmlns:a16="http://schemas.microsoft.com/office/drawing/2014/main" id="{68BBC43C-B5AD-9B63-1789-C5B912E8059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1680611"/>
                  </p:ext>
                </p:extLst>
              </p:nvPr>
            </p:nvGraphicFramePr>
            <p:xfrm>
              <a:off x="7122830" y="3141585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4"/>
                          <a:stretch>
                            <a:fillRect l="-1724" t="-2703" r="-4310" b="-5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1724" t="-102703" r="-4310" b="-4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1724" t="-202703" r="-4310" b="-3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1724" t="-385135" r="-4310" b="-1945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1724" t="-485135" r="-4310" b="-945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3" name="Table 34">
                <a:extLst>
                  <a:ext uri="{FF2B5EF4-FFF2-40B4-BE49-F238E27FC236}">
                    <a16:creationId xmlns:a16="http://schemas.microsoft.com/office/drawing/2014/main" id="{E8A758B9-F97A-F8AD-C538-425992D59B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2810162"/>
                  </p:ext>
                </p:extLst>
              </p:nvPr>
            </p:nvGraphicFramePr>
            <p:xfrm>
              <a:off x="8155047" y="3141586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3" name="Table 34">
                <a:extLst>
                  <a:ext uri="{FF2B5EF4-FFF2-40B4-BE49-F238E27FC236}">
                    <a16:creationId xmlns:a16="http://schemas.microsoft.com/office/drawing/2014/main" id="{E8A758B9-F97A-F8AD-C538-425992D59B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2810162"/>
                  </p:ext>
                </p:extLst>
              </p:nvPr>
            </p:nvGraphicFramePr>
            <p:xfrm>
              <a:off x="8155047" y="3141586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1724" t="-2703" r="-4310" b="-5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1724" t="-102703" r="-4310" b="-4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1724" t="-202703" r="-4310" b="-3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1724" t="-385135" r="-4310" b="-1945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1724" t="-485135" r="-4310" b="-945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4" name="Table 34">
                <a:extLst>
                  <a:ext uri="{FF2B5EF4-FFF2-40B4-BE49-F238E27FC236}">
                    <a16:creationId xmlns:a16="http://schemas.microsoft.com/office/drawing/2014/main" id="{B322108B-14DF-4B55-EC62-DF174634503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9149205"/>
                  </p:ext>
                </p:extLst>
              </p:nvPr>
            </p:nvGraphicFramePr>
            <p:xfrm>
              <a:off x="9192338" y="3141586"/>
              <a:ext cx="702178" cy="2996884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4387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44560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46808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5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45774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44560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54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4" name="Table 34">
                <a:extLst>
                  <a:ext uri="{FF2B5EF4-FFF2-40B4-BE49-F238E27FC236}">
                    <a16:creationId xmlns:a16="http://schemas.microsoft.com/office/drawing/2014/main" id="{B322108B-14DF-4B55-EC62-DF174634503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9149205"/>
                  </p:ext>
                </p:extLst>
              </p:nvPr>
            </p:nvGraphicFramePr>
            <p:xfrm>
              <a:off x="9192338" y="3141586"/>
              <a:ext cx="702178" cy="2996884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4387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6"/>
                          <a:stretch>
                            <a:fillRect l="-1709" t="-2778" r="-3419" b="-59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44560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l="-1709" t="-101370" r="-3419" b="-4876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4680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l="-1709" t="-190909" r="-3419" b="-3623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5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45774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l="-1709" t="-380000" r="-3419" b="-190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44560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l="-1709" t="-493151" r="-3419" b="-958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54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5" name="Table 34">
                <a:extLst>
                  <a:ext uri="{FF2B5EF4-FFF2-40B4-BE49-F238E27FC236}">
                    <a16:creationId xmlns:a16="http://schemas.microsoft.com/office/drawing/2014/main" id="{AD22450D-E974-BBDA-E895-9CD904DACEE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9577199"/>
                  </p:ext>
                </p:extLst>
              </p:nvPr>
            </p:nvGraphicFramePr>
            <p:xfrm>
              <a:off x="10202789" y="3141586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5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5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5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5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5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5" name="Table 34">
                <a:extLst>
                  <a:ext uri="{FF2B5EF4-FFF2-40B4-BE49-F238E27FC236}">
                    <a16:creationId xmlns:a16="http://schemas.microsoft.com/office/drawing/2014/main" id="{AD22450D-E974-BBDA-E895-9CD904DACEE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9577199"/>
                  </p:ext>
                </p:extLst>
              </p:nvPr>
            </p:nvGraphicFramePr>
            <p:xfrm>
              <a:off x="10202789" y="3141586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7"/>
                          <a:stretch>
                            <a:fillRect l="-1724" t="-2703" r="-4310" b="-5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7"/>
                          <a:stretch>
                            <a:fillRect l="-1724" t="-102703" r="-4310" b="-4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7"/>
                          <a:stretch>
                            <a:fillRect l="-1724" t="-202703" r="-4310" b="-3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7"/>
                          <a:stretch>
                            <a:fillRect l="-1724" t="-385135" r="-4310" b="-1945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7"/>
                          <a:stretch>
                            <a:fillRect l="-1724" t="-485135" r="-4310" b="-945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6" name="Table 34">
                <a:extLst>
                  <a:ext uri="{FF2B5EF4-FFF2-40B4-BE49-F238E27FC236}">
                    <a16:creationId xmlns:a16="http://schemas.microsoft.com/office/drawing/2014/main" id="{08D08EEC-5FBB-D43B-1445-2336EC202E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6463260"/>
                  </p:ext>
                </p:extLst>
              </p:nvPr>
            </p:nvGraphicFramePr>
            <p:xfrm>
              <a:off x="11249026" y="3144176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6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6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6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6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05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05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6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050" b="0" i="1" smtClean="0">
                                                <a:latin typeface="Cambria Math" panose="02040503050406030204" pitchFamily="18" charset="0"/>
                                              </a:rPr>
                                              <m:t>101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6" name="Table 34">
                <a:extLst>
                  <a:ext uri="{FF2B5EF4-FFF2-40B4-BE49-F238E27FC236}">
                    <a16:creationId xmlns:a16="http://schemas.microsoft.com/office/drawing/2014/main" id="{08D08EEC-5FBB-D43B-1445-2336EC202E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6463260"/>
                  </p:ext>
                </p:extLst>
              </p:nvPr>
            </p:nvGraphicFramePr>
            <p:xfrm>
              <a:off x="11249026" y="3144176"/>
              <a:ext cx="702178" cy="2996885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02178">
                      <a:extLst>
                        <a:ext uri="{9D8B030D-6E8A-4147-A177-3AD203B41FA5}">
                          <a16:colId xmlns:a16="http://schemas.microsoft.com/office/drawing/2014/main" val="1186864658"/>
                        </a:ext>
                      </a:extLst>
                    </a:gridCol>
                  </a:tblGrid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8"/>
                          <a:stretch>
                            <a:fillRect l="-2586" t="-2703" r="-4310" b="-5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3121844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8"/>
                          <a:stretch>
                            <a:fillRect l="-2586" t="-102703" r="-4310" b="-4770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2273212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8"/>
                          <a:stretch>
                            <a:fillRect l="-2586" t="-200000" r="-4310" b="-370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21272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1366818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8"/>
                          <a:stretch>
                            <a:fillRect l="-2586" t="-386486" r="-4310" b="-1932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2218091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8"/>
                          <a:stretch>
                            <a:fillRect l="-2586" t="-486486" r="-4310" b="-932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635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Consolas" panose="020B0609020204030204" pitchFamily="49" charset="0"/>
                            </a:rPr>
                            <a:t>…</a:t>
                          </a:r>
                          <a:endParaRPr lang="en-US" sz="105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679621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5" name="TextBox 64">
            <a:extLst>
              <a:ext uri="{FF2B5EF4-FFF2-40B4-BE49-F238E27FC236}">
                <a16:creationId xmlns:a16="http://schemas.microsoft.com/office/drawing/2014/main" id="{CEB511BD-6A55-46D3-285C-69E4F6774065}"/>
              </a:ext>
            </a:extLst>
          </p:cNvPr>
          <p:cNvSpPr txBox="1"/>
          <p:nvPr/>
        </p:nvSpPr>
        <p:spPr>
          <a:xfrm>
            <a:off x="9328000" y="1375305"/>
            <a:ext cx="2217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Token 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58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30" grpId="0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CD789-AC6C-F5E4-74F9-F42DCCAD4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Attention Mechanism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E907B-9B1C-F133-0E7C-18DFE2685F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4527844" cy="5221539"/>
          </a:xfrm>
        </p:spPr>
        <p:txBody>
          <a:bodyPr/>
          <a:lstStyle/>
          <a:p>
            <a:r>
              <a:rPr lang="en-US" sz="2000" dirty="0"/>
              <a:t>In this case, </a:t>
            </a:r>
            <a:r>
              <a:rPr lang="en-US" sz="2000" b="1" dirty="0"/>
              <a:t>attention</a:t>
            </a:r>
            <a:r>
              <a:rPr lang="en-US" sz="2000" dirty="0"/>
              <a:t> layer calculates “</a:t>
            </a:r>
            <a:r>
              <a:rPr lang="en-US" sz="2000" b="1" dirty="0"/>
              <a:t>context scores</a:t>
            </a:r>
            <a:r>
              <a:rPr lang="en-US" sz="2000" dirty="0"/>
              <a:t>” for tokens between two sequences</a:t>
            </a:r>
          </a:p>
          <a:p>
            <a:pPr lvl="1"/>
            <a:r>
              <a:rPr lang="en-US" sz="2000" dirty="0"/>
              <a:t>Context score between two tokens measure how relevant they are to each other</a:t>
            </a:r>
          </a:p>
          <a:p>
            <a:r>
              <a:rPr lang="en-US" sz="2000" dirty="0"/>
              <a:t>The inputs are numerical vectors after embedding and positional encoding</a:t>
            </a:r>
          </a:p>
          <a:p>
            <a:r>
              <a:rPr lang="en-US" sz="2000" dirty="0"/>
              <a:t>In transformer, three types of attention layers are used</a:t>
            </a:r>
          </a:p>
          <a:p>
            <a:pPr lvl="1"/>
            <a:r>
              <a:rPr lang="en-US" sz="1800" dirty="0"/>
              <a:t>Self-attention for input sequence</a:t>
            </a:r>
          </a:p>
          <a:p>
            <a:pPr lvl="1"/>
            <a:r>
              <a:rPr lang="en-US" sz="1800" dirty="0"/>
              <a:t>Self-attention for output sequence</a:t>
            </a:r>
          </a:p>
          <a:p>
            <a:pPr lvl="1"/>
            <a:r>
              <a:rPr lang="en-US" sz="1800" dirty="0"/>
              <a:t>Cross-attention for input and output</a:t>
            </a:r>
          </a:p>
          <a:p>
            <a:r>
              <a:rPr lang="en-US" sz="2000" dirty="0"/>
              <a:t>The attention outputs are added to the encoded embeddings to feed to the next layer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18016E-4451-DEF3-64E7-28E3A3216245}"/>
              </a:ext>
            </a:extLst>
          </p:cNvPr>
          <p:cNvSpPr/>
          <p:nvPr/>
        </p:nvSpPr>
        <p:spPr>
          <a:xfrm>
            <a:off x="5700667" y="5509521"/>
            <a:ext cx="2538101" cy="410198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072170-0F67-2F67-ABC7-5123F98A87BE}"/>
              </a:ext>
            </a:extLst>
          </p:cNvPr>
          <p:cNvSpPr/>
          <p:nvPr/>
        </p:nvSpPr>
        <p:spPr>
          <a:xfrm>
            <a:off x="9322659" y="5509521"/>
            <a:ext cx="2538101" cy="410198"/>
          </a:xfrm>
          <a:prstGeom prst="rect">
            <a:avLst/>
          </a:prstGeom>
          <a:solidFill>
            <a:srgbClr val="00B0F0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Hi, I am well, you?</a:t>
            </a: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B43670ED-7A41-E5E4-D948-6AACF3E6E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076215"/>
              </p:ext>
            </p:extLst>
          </p:nvPr>
        </p:nvGraphicFramePr>
        <p:xfrm>
          <a:off x="5700667" y="4583980"/>
          <a:ext cx="2538104" cy="41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263">
                  <a:extLst>
                    <a:ext uri="{9D8B030D-6E8A-4147-A177-3AD203B41FA5}">
                      <a16:colId xmlns:a16="http://schemas.microsoft.com/office/drawing/2014/main" val="3852824237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2402585303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3146759851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969546565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4227785571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1561386638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3627155364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4274782562"/>
                    </a:ext>
                  </a:extLst>
                </a:gridCol>
              </a:tblGrid>
              <a:tr h="41019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716285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6D3D6ECF-5951-A80B-A266-9ABA703CB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543751"/>
              </p:ext>
            </p:extLst>
          </p:nvPr>
        </p:nvGraphicFramePr>
        <p:xfrm>
          <a:off x="9322659" y="4583980"/>
          <a:ext cx="2538104" cy="41019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17263">
                  <a:extLst>
                    <a:ext uri="{9D8B030D-6E8A-4147-A177-3AD203B41FA5}">
                      <a16:colId xmlns:a16="http://schemas.microsoft.com/office/drawing/2014/main" val="3852824237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2402585303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3146759851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969546565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4227785571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1561386638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3627155364"/>
                    </a:ext>
                  </a:extLst>
                </a:gridCol>
                <a:gridCol w="317263">
                  <a:extLst>
                    <a:ext uri="{9D8B030D-6E8A-4147-A177-3AD203B41FA5}">
                      <a16:colId xmlns:a16="http://schemas.microsoft.com/office/drawing/2014/main" val="4274782562"/>
                    </a:ext>
                  </a:extLst>
                </a:gridCol>
              </a:tblGrid>
              <a:tr h="41019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716285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89FDBE0C-C7AF-3BFB-7057-11971667BCA9}"/>
              </a:ext>
            </a:extLst>
          </p:cNvPr>
          <p:cNvSpPr/>
          <p:nvPr/>
        </p:nvSpPr>
        <p:spPr>
          <a:xfrm>
            <a:off x="7409204" y="3547344"/>
            <a:ext cx="2743200" cy="52129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Attention Layer</a:t>
            </a: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4F3BD748-5097-9982-A157-F9ED16140DAB}"/>
              </a:ext>
            </a:extLst>
          </p:cNvPr>
          <p:cNvCxnSpPr>
            <a:cxnSpLocks/>
            <a:stCxn id="19" idx="0"/>
            <a:endCxn id="21" idx="2"/>
          </p:cNvCxnSpPr>
          <p:nvPr/>
        </p:nvCxnSpPr>
        <p:spPr>
          <a:xfrm rot="5400000" flipH="1" flipV="1">
            <a:off x="7617590" y="3420767"/>
            <a:ext cx="515343" cy="1811085"/>
          </a:xfrm>
          <a:prstGeom prst="bentConnector3">
            <a:avLst>
              <a:gd name="adj1" fmla="val 50000"/>
            </a:avLst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D5C989DB-5A85-5DDB-EC05-94C3D1B0AA69}"/>
              </a:ext>
            </a:extLst>
          </p:cNvPr>
          <p:cNvCxnSpPr>
            <a:cxnSpLocks/>
            <a:stCxn id="20" idx="0"/>
            <a:endCxn id="21" idx="2"/>
          </p:cNvCxnSpPr>
          <p:nvPr/>
        </p:nvCxnSpPr>
        <p:spPr>
          <a:xfrm rot="16200000" flipV="1">
            <a:off x="9428587" y="3420855"/>
            <a:ext cx="515343" cy="1810907"/>
          </a:xfrm>
          <a:prstGeom prst="bentConnector3">
            <a:avLst>
              <a:gd name="adj1" fmla="val 50000"/>
            </a:avLst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Table 35">
            <a:extLst>
              <a:ext uri="{FF2B5EF4-FFF2-40B4-BE49-F238E27FC236}">
                <a16:creationId xmlns:a16="http://schemas.microsoft.com/office/drawing/2014/main" id="{7D7D5507-3C7A-D49E-8296-BF1C9F853A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43685"/>
              </p:ext>
            </p:extLst>
          </p:nvPr>
        </p:nvGraphicFramePr>
        <p:xfrm>
          <a:off x="5700667" y="438700"/>
          <a:ext cx="6160095" cy="25958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84455">
                  <a:extLst>
                    <a:ext uri="{9D8B030D-6E8A-4147-A177-3AD203B41FA5}">
                      <a16:colId xmlns:a16="http://schemas.microsoft.com/office/drawing/2014/main" val="191729419"/>
                    </a:ext>
                  </a:extLst>
                </a:gridCol>
                <a:gridCol w="684455">
                  <a:extLst>
                    <a:ext uri="{9D8B030D-6E8A-4147-A177-3AD203B41FA5}">
                      <a16:colId xmlns:a16="http://schemas.microsoft.com/office/drawing/2014/main" val="302879851"/>
                    </a:ext>
                  </a:extLst>
                </a:gridCol>
                <a:gridCol w="684455">
                  <a:extLst>
                    <a:ext uri="{9D8B030D-6E8A-4147-A177-3AD203B41FA5}">
                      <a16:colId xmlns:a16="http://schemas.microsoft.com/office/drawing/2014/main" val="3278610749"/>
                    </a:ext>
                  </a:extLst>
                </a:gridCol>
                <a:gridCol w="684455">
                  <a:extLst>
                    <a:ext uri="{9D8B030D-6E8A-4147-A177-3AD203B41FA5}">
                      <a16:colId xmlns:a16="http://schemas.microsoft.com/office/drawing/2014/main" val="902891667"/>
                    </a:ext>
                  </a:extLst>
                </a:gridCol>
                <a:gridCol w="684455">
                  <a:extLst>
                    <a:ext uri="{9D8B030D-6E8A-4147-A177-3AD203B41FA5}">
                      <a16:colId xmlns:a16="http://schemas.microsoft.com/office/drawing/2014/main" val="852786586"/>
                    </a:ext>
                  </a:extLst>
                </a:gridCol>
                <a:gridCol w="684455">
                  <a:extLst>
                    <a:ext uri="{9D8B030D-6E8A-4147-A177-3AD203B41FA5}">
                      <a16:colId xmlns:a16="http://schemas.microsoft.com/office/drawing/2014/main" val="2453070496"/>
                    </a:ext>
                  </a:extLst>
                </a:gridCol>
                <a:gridCol w="684455">
                  <a:extLst>
                    <a:ext uri="{9D8B030D-6E8A-4147-A177-3AD203B41FA5}">
                      <a16:colId xmlns:a16="http://schemas.microsoft.com/office/drawing/2014/main" val="1545122774"/>
                    </a:ext>
                  </a:extLst>
                </a:gridCol>
                <a:gridCol w="684455">
                  <a:extLst>
                    <a:ext uri="{9D8B030D-6E8A-4147-A177-3AD203B41FA5}">
                      <a16:colId xmlns:a16="http://schemas.microsoft.com/office/drawing/2014/main" val="374116002"/>
                    </a:ext>
                  </a:extLst>
                </a:gridCol>
                <a:gridCol w="684455">
                  <a:extLst>
                    <a:ext uri="{9D8B030D-6E8A-4147-A177-3AD203B41FA5}">
                      <a16:colId xmlns:a16="http://schemas.microsoft.com/office/drawing/2014/main" val="19783827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nsolas" panose="020B0609020204030204" pitchFamily="49" charset="0"/>
                        </a:rPr>
                        <a:t>Hi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nsolas" panose="020B0609020204030204" pitchFamily="49" charset="0"/>
                        </a:rPr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nsolas" panose="020B0609020204030204" pitchFamily="49" charset="0"/>
                        </a:rPr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nsolas" panose="020B0609020204030204" pitchFamily="49" charset="0"/>
                        </a:rPr>
                        <a:t>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nsolas" panose="020B0609020204030204" pitchFamily="49" charset="0"/>
                        </a:rPr>
                        <a:t>well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nsolas" panose="020B0609020204030204" pitchFamily="49" charset="0"/>
                        </a:rPr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nsolas" panose="020B0609020204030204" pitchFamily="49" charset="0"/>
                        </a:rPr>
                        <a:t>you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nsolas" panose="020B0609020204030204" pitchFamily="49" charset="0"/>
                        </a:rPr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8372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nsolas" panose="020B0609020204030204" pitchFamily="49" charset="0"/>
                        </a:rPr>
                        <a:t>Hello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nsolas" panose="020B0609020204030204" pitchFamily="49" charset="0"/>
                        </a:rPr>
                        <a:t>0.93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987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nsolas" panose="020B0609020204030204" pitchFamily="49" charset="0"/>
                        </a:rPr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8753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nsolas" panose="020B0609020204030204" pitchFamily="49" charset="0"/>
                        </a:rPr>
                        <a:t>how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0.73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0.77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0.81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2324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nsolas" panose="020B0609020204030204" pitchFamily="49" charset="0"/>
                        </a:rPr>
                        <a:t>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0.81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0.65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0.76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209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nsolas" panose="020B0609020204030204" pitchFamily="49" charset="0"/>
                        </a:rPr>
                        <a:t>you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0.68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0.75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0.85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3530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nsolas" panose="020B0609020204030204" pitchFamily="49" charset="0"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0.71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nsolas" panose="020B0609020204030204" pitchFamily="49" charset="0"/>
                        </a:rPr>
                        <a:t>0.63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9257272"/>
                  </a:ext>
                </a:extLst>
              </a:tr>
            </a:tbl>
          </a:graphicData>
        </a:graphic>
      </p:graphicFrame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DD51EE2-7F97-5C58-DF4B-9CCA3B232655}"/>
              </a:ext>
            </a:extLst>
          </p:cNvPr>
          <p:cNvCxnSpPr>
            <a:stCxn id="21" idx="0"/>
            <a:endCxn id="35" idx="2"/>
          </p:cNvCxnSpPr>
          <p:nvPr/>
        </p:nvCxnSpPr>
        <p:spPr>
          <a:xfrm flipH="1" flipV="1">
            <a:off x="8780714" y="3034580"/>
            <a:ext cx="90" cy="51276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A9137C1-19A1-6D6A-1EDF-A2625F367744}"/>
              </a:ext>
            </a:extLst>
          </p:cNvPr>
          <p:cNvCxnSpPr>
            <a:cxnSpLocks/>
            <a:stCxn id="17" idx="0"/>
            <a:endCxn id="19" idx="2"/>
          </p:cNvCxnSpPr>
          <p:nvPr/>
        </p:nvCxnSpPr>
        <p:spPr>
          <a:xfrm flipV="1">
            <a:off x="6969718" y="4994178"/>
            <a:ext cx="1" cy="51534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B23471B-D9EF-1257-5B3A-B5D9D075AAB0}"/>
              </a:ext>
            </a:extLst>
          </p:cNvPr>
          <p:cNvCxnSpPr>
            <a:cxnSpLocks/>
            <a:stCxn id="18" idx="0"/>
            <a:endCxn id="20" idx="2"/>
          </p:cNvCxnSpPr>
          <p:nvPr/>
        </p:nvCxnSpPr>
        <p:spPr>
          <a:xfrm flipV="1">
            <a:off x="10591710" y="4994178"/>
            <a:ext cx="1" cy="51534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1532772-3A18-1E47-4FBD-39CE0B2AC1B1}"/>
              </a:ext>
            </a:extLst>
          </p:cNvPr>
          <p:cNvSpPr txBox="1"/>
          <p:nvPr/>
        </p:nvSpPr>
        <p:spPr>
          <a:xfrm>
            <a:off x="7106083" y="5067183"/>
            <a:ext cx="3349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Embedding + Positional Encoding</a:t>
            </a:r>
          </a:p>
        </p:txBody>
      </p:sp>
    </p:spTree>
    <p:extLst>
      <p:ext uri="{BB962C8B-B14F-4D97-AF65-F5344CB8AC3E}">
        <p14:creationId xmlns:p14="http://schemas.microsoft.com/office/powerpoint/2010/main" val="28831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92E63-D836-B1CE-B6D4-B52424CD0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 Forward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B2A5A-063B-4B90-5C2A-6DCC1CEB8D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1087" y="908093"/>
            <a:ext cx="4001429" cy="5221539"/>
          </a:xfrm>
        </p:spPr>
        <p:txBody>
          <a:bodyPr/>
          <a:lstStyle/>
          <a:p>
            <a:r>
              <a:rPr lang="en-US" sz="2000" dirty="0"/>
              <a:t>Are blocks of two-layer neural networks</a:t>
            </a:r>
          </a:p>
          <a:p>
            <a:r>
              <a:rPr lang="en-US" sz="2000" dirty="0"/>
              <a:t>Inputs are from attention layers</a:t>
            </a:r>
          </a:p>
          <a:p>
            <a:r>
              <a:rPr lang="en-US" sz="2000" dirty="0"/>
              <a:t>Outputs are normalized (rescaled)</a:t>
            </a:r>
          </a:p>
          <a:p>
            <a:pPr lvl="1"/>
            <a:r>
              <a:rPr lang="en-US" sz="1600" dirty="0"/>
              <a:t>Mean is approximately 0</a:t>
            </a:r>
          </a:p>
          <a:p>
            <a:pPr lvl="1"/>
            <a:r>
              <a:rPr lang="en-US" sz="1600" dirty="0"/>
              <a:t>Standard deviation is approximately 1</a:t>
            </a:r>
          </a:p>
          <a:p>
            <a:r>
              <a:rPr lang="en-US" sz="2000" dirty="0"/>
              <a:t>The big block of </a:t>
            </a:r>
            <a:r>
              <a:rPr lang="en-US" sz="2000" b="1" dirty="0"/>
              <a:t>{attention + feedforward}</a:t>
            </a:r>
            <a:r>
              <a:rPr lang="en-US" sz="2000" dirty="0"/>
              <a:t> can be stacked on top of each other multiple times to form deeper transformer models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BB93F94-963F-2AD4-8B12-4DBF96A2E82F}"/>
              </a:ext>
            </a:extLst>
          </p:cNvPr>
          <p:cNvSpPr/>
          <p:nvPr/>
        </p:nvSpPr>
        <p:spPr>
          <a:xfrm>
            <a:off x="5803866" y="4546100"/>
            <a:ext cx="418744" cy="4187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A446BF6-1BBF-020F-742C-60B880E09259}"/>
              </a:ext>
            </a:extLst>
          </p:cNvPr>
          <p:cNvSpPr/>
          <p:nvPr/>
        </p:nvSpPr>
        <p:spPr>
          <a:xfrm>
            <a:off x="8054258" y="4537554"/>
            <a:ext cx="418744" cy="4187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C28D2A2-CFBA-EBCD-BCAF-E6DFF6774607}"/>
              </a:ext>
            </a:extLst>
          </p:cNvPr>
          <p:cNvSpPr/>
          <p:nvPr/>
        </p:nvSpPr>
        <p:spPr>
          <a:xfrm>
            <a:off x="6929062" y="4546100"/>
            <a:ext cx="418744" cy="4187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2E3361-8404-196D-56FD-48354CB92F83}"/>
              </a:ext>
            </a:extLst>
          </p:cNvPr>
          <p:cNvSpPr/>
          <p:nvPr/>
        </p:nvSpPr>
        <p:spPr>
          <a:xfrm>
            <a:off x="5807712" y="3501508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9E2244C-61E4-7B23-ACD5-203E00BCD3B8}"/>
              </a:ext>
            </a:extLst>
          </p:cNvPr>
          <p:cNvSpPr/>
          <p:nvPr/>
        </p:nvSpPr>
        <p:spPr>
          <a:xfrm>
            <a:off x="6929062" y="3501508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9FA1170-B1DE-DF4F-977F-275F77DD30FA}"/>
              </a:ext>
            </a:extLst>
          </p:cNvPr>
          <p:cNvSpPr/>
          <p:nvPr/>
        </p:nvSpPr>
        <p:spPr>
          <a:xfrm>
            <a:off x="8054258" y="3501508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550CE1D-130D-2ADF-5432-0B151446ED55}"/>
              </a:ext>
            </a:extLst>
          </p:cNvPr>
          <p:cNvSpPr/>
          <p:nvPr/>
        </p:nvSpPr>
        <p:spPr>
          <a:xfrm>
            <a:off x="9179454" y="3501508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F38B242-ED6C-03AD-3AFF-C867E989980E}"/>
              </a:ext>
            </a:extLst>
          </p:cNvPr>
          <p:cNvSpPr/>
          <p:nvPr/>
        </p:nvSpPr>
        <p:spPr>
          <a:xfrm>
            <a:off x="4678670" y="3501508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B85E79-7DE2-C4A8-DEEE-883DDF46DC52}"/>
              </a:ext>
            </a:extLst>
          </p:cNvPr>
          <p:cNvCxnSpPr>
            <a:cxnSpLocks/>
            <a:stCxn id="7" idx="4"/>
            <a:endCxn id="4" idx="0"/>
          </p:cNvCxnSpPr>
          <p:nvPr/>
        </p:nvCxnSpPr>
        <p:spPr>
          <a:xfrm flipH="1">
            <a:off x="6013238" y="3920252"/>
            <a:ext cx="3846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8896128-A1F4-6AD7-C64D-B8BE8829A005}"/>
              </a:ext>
            </a:extLst>
          </p:cNvPr>
          <p:cNvCxnSpPr>
            <a:cxnSpLocks/>
            <a:stCxn id="11" idx="4"/>
            <a:endCxn id="4" idx="0"/>
          </p:cNvCxnSpPr>
          <p:nvPr/>
        </p:nvCxnSpPr>
        <p:spPr>
          <a:xfrm>
            <a:off x="4888042" y="3920252"/>
            <a:ext cx="1125196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463BF46-C614-07E9-5330-9110258B25D4}"/>
              </a:ext>
            </a:extLst>
          </p:cNvPr>
          <p:cNvCxnSpPr>
            <a:cxnSpLocks/>
            <a:stCxn id="8" idx="4"/>
            <a:endCxn id="4" idx="0"/>
          </p:cNvCxnSpPr>
          <p:nvPr/>
        </p:nvCxnSpPr>
        <p:spPr>
          <a:xfrm flipH="1">
            <a:off x="6013238" y="3920252"/>
            <a:ext cx="1125196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DF34F6B-F4B3-28EA-5E88-8BC002D7CF17}"/>
              </a:ext>
            </a:extLst>
          </p:cNvPr>
          <p:cNvCxnSpPr>
            <a:cxnSpLocks/>
            <a:stCxn id="9" idx="4"/>
            <a:endCxn id="4" idx="0"/>
          </p:cNvCxnSpPr>
          <p:nvPr/>
        </p:nvCxnSpPr>
        <p:spPr>
          <a:xfrm flipH="1">
            <a:off x="6013238" y="3920252"/>
            <a:ext cx="2250392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49CEBDA-06FD-07FE-741B-20C1A3703549}"/>
              </a:ext>
            </a:extLst>
          </p:cNvPr>
          <p:cNvCxnSpPr>
            <a:cxnSpLocks/>
            <a:stCxn id="10" idx="4"/>
            <a:endCxn id="4" idx="0"/>
          </p:cNvCxnSpPr>
          <p:nvPr/>
        </p:nvCxnSpPr>
        <p:spPr>
          <a:xfrm flipH="1">
            <a:off x="6013238" y="3920252"/>
            <a:ext cx="3375588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E8745A-3507-1709-FB79-A886CA033606}"/>
              </a:ext>
            </a:extLst>
          </p:cNvPr>
          <p:cNvCxnSpPr>
            <a:cxnSpLocks/>
            <a:stCxn id="10" idx="4"/>
            <a:endCxn id="5" idx="0"/>
          </p:cNvCxnSpPr>
          <p:nvPr/>
        </p:nvCxnSpPr>
        <p:spPr>
          <a:xfrm flipH="1">
            <a:off x="8263630" y="3920252"/>
            <a:ext cx="1125196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F845849-3920-74DD-9DB1-2C5C53179A31}"/>
              </a:ext>
            </a:extLst>
          </p:cNvPr>
          <p:cNvCxnSpPr>
            <a:cxnSpLocks/>
            <a:stCxn id="9" idx="4"/>
            <a:endCxn id="5" idx="0"/>
          </p:cNvCxnSpPr>
          <p:nvPr/>
        </p:nvCxnSpPr>
        <p:spPr>
          <a:xfrm>
            <a:off x="8263630" y="3920252"/>
            <a:ext cx="0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BA0643B-7C4E-22D7-5459-872355FB55E1}"/>
              </a:ext>
            </a:extLst>
          </p:cNvPr>
          <p:cNvCxnSpPr>
            <a:cxnSpLocks/>
            <a:stCxn id="8" idx="4"/>
            <a:endCxn id="5" idx="0"/>
          </p:cNvCxnSpPr>
          <p:nvPr/>
        </p:nvCxnSpPr>
        <p:spPr>
          <a:xfrm>
            <a:off x="7138434" y="3920252"/>
            <a:ext cx="1125196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DAAEDE1-80DD-447C-12D4-4E725DEB9304}"/>
              </a:ext>
            </a:extLst>
          </p:cNvPr>
          <p:cNvCxnSpPr>
            <a:cxnSpLocks/>
            <a:stCxn id="7" idx="4"/>
            <a:endCxn id="5" idx="0"/>
          </p:cNvCxnSpPr>
          <p:nvPr/>
        </p:nvCxnSpPr>
        <p:spPr>
          <a:xfrm>
            <a:off x="6017084" y="3920252"/>
            <a:ext cx="2246546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10292CE-C3E1-318C-0F2D-DC45FD56EB10}"/>
              </a:ext>
            </a:extLst>
          </p:cNvPr>
          <p:cNvCxnSpPr>
            <a:cxnSpLocks/>
            <a:stCxn id="11" idx="4"/>
            <a:endCxn id="5" idx="0"/>
          </p:cNvCxnSpPr>
          <p:nvPr/>
        </p:nvCxnSpPr>
        <p:spPr>
          <a:xfrm>
            <a:off x="4888042" y="3920252"/>
            <a:ext cx="3375588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4578CC3-FC36-37F9-B9C7-5756A4756366}"/>
              </a:ext>
            </a:extLst>
          </p:cNvPr>
          <p:cNvCxnSpPr>
            <a:cxnSpLocks/>
            <a:stCxn id="8" idx="4"/>
            <a:endCxn id="6" idx="0"/>
          </p:cNvCxnSpPr>
          <p:nvPr/>
        </p:nvCxnSpPr>
        <p:spPr>
          <a:xfrm>
            <a:off x="7138434" y="3920252"/>
            <a:ext cx="0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E45FC27-A3A1-46AD-5419-B557513F660C}"/>
              </a:ext>
            </a:extLst>
          </p:cNvPr>
          <p:cNvCxnSpPr>
            <a:cxnSpLocks/>
            <a:stCxn id="9" idx="4"/>
            <a:endCxn id="6" idx="0"/>
          </p:cNvCxnSpPr>
          <p:nvPr/>
        </p:nvCxnSpPr>
        <p:spPr>
          <a:xfrm flipH="1">
            <a:off x="7138434" y="3920252"/>
            <a:ext cx="1125196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E39BD29-818E-DF50-CCE0-8B189804D6A8}"/>
              </a:ext>
            </a:extLst>
          </p:cNvPr>
          <p:cNvCxnSpPr>
            <a:cxnSpLocks/>
            <a:stCxn id="7" idx="4"/>
            <a:endCxn id="6" idx="0"/>
          </p:cNvCxnSpPr>
          <p:nvPr/>
        </p:nvCxnSpPr>
        <p:spPr>
          <a:xfrm>
            <a:off x="6017084" y="3920252"/>
            <a:ext cx="1121350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5829956-CBEA-C4D0-8A5A-282AC5822314}"/>
              </a:ext>
            </a:extLst>
          </p:cNvPr>
          <p:cNvCxnSpPr>
            <a:cxnSpLocks/>
            <a:stCxn id="11" idx="4"/>
            <a:endCxn id="6" idx="0"/>
          </p:cNvCxnSpPr>
          <p:nvPr/>
        </p:nvCxnSpPr>
        <p:spPr>
          <a:xfrm>
            <a:off x="4888042" y="3920252"/>
            <a:ext cx="2250392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6A2F92D-B6F4-DA8E-95CD-413492F41E99}"/>
              </a:ext>
            </a:extLst>
          </p:cNvPr>
          <p:cNvCxnSpPr>
            <a:cxnSpLocks/>
            <a:stCxn id="10" idx="4"/>
            <a:endCxn id="6" idx="0"/>
          </p:cNvCxnSpPr>
          <p:nvPr/>
        </p:nvCxnSpPr>
        <p:spPr>
          <a:xfrm flipH="1">
            <a:off x="7138434" y="3920252"/>
            <a:ext cx="2250392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2F06F883-4E30-AC80-244D-7B51DA58DC76}"/>
              </a:ext>
            </a:extLst>
          </p:cNvPr>
          <p:cNvSpPr/>
          <p:nvPr/>
        </p:nvSpPr>
        <p:spPr>
          <a:xfrm>
            <a:off x="5807712" y="2465462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1D8FAE3-EA3D-46DC-FD30-8F0E3996FD96}"/>
              </a:ext>
            </a:extLst>
          </p:cNvPr>
          <p:cNvSpPr/>
          <p:nvPr/>
        </p:nvSpPr>
        <p:spPr>
          <a:xfrm>
            <a:off x="8054257" y="2461189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A1B868C-E743-BA18-F51E-D9F4C9693E4E}"/>
              </a:ext>
            </a:extLst>
          </p:cNvPr>
          <p:cNvSpPr/>
          <p:nvPr/>
        </p:nvSpPr>
        <p:spPr>
          <a:xfrm>
            <a:off x="6932908" y="2465462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33C64D5-830D-524C-F48E-7B57698A0086}"/>
              </a:ext>
            </a:extLst>
          </p:cNvPr>
          <p:cNvSpPr/>
          <p:nvPr/>
        </p:nvSpPr>
        <p:spPr>
          <a:xfrm>
            <a:off x="5807712" y="1420870"/>
            <a:ext cx="418744" cy="41874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BC12B05-0D18-2A83-A806-4BB36F598728}"/>
              </a:ext>
            </a:extLst>
          </p:cNvPr>
          <p:cNvSpPr/>
          <p:nvPr/>
        </p:nvSpPr>
        <p:spPr>
          <a:xfrm>
            <a:off x="6932908" y="1420870"/>
            <a:ext cx="418744" cy="41874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3E37796-00CB-74A6-0CAA-14E21CDCD7EE}"/>
              </a:ext>
            </a:extLst>
          </p:cNvPr>
          <p:cNvSpPr/>
          <p:nvPr/>
        </p:nvSpPr>
        <p:spPr>
          <a:xfrm>
            <a:off x="8058104" y="1420870"/>
            <a:ext cx="418744" cy="41874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7FC6624-A82E-5FA1-5F8D-406C173A5949}"/>
              </a:ext>
            </a:extLst>
          </p:cNvPr>
          <p:cNvCxnSpPr>
            <a:cxnSpLocks/>
            <a:stCxn id="30" idx="4"/>
            <a:endCxn id="27" idx="0"/>
          </p:cNvCxnSpPr>
          <p:nvPr/>
        </p:nvCxnSpPr>
        <p:spPr>
          <a:xfrm>
            <a:off x="6017084" y="1839614"/>
            <a:ext cx="0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7DD5203-F863-A682-D3A1-E78E3A044092}"/>
              </a:ext>
            </a:extLst>
          </p:cNvPr>
          <p:cNvCxnSpPr>
            <a:cxnSpLocks/>
            <a:stCxn id="31" idx="4"/>
            <a:endCxn id="27" idx="0"/>
          </p:cNvCxnSpPr>
          <p:nvPr/>
        </p:nvCxnSpPr>
        <p:spPr>
          <a:xfrm flipH="1">
            <a:off x="6017084" y="1839614"/>
            <a:ext cx="1125196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CC727E5-B185-2853-AE28-895E3E7152F2}"/>
              </a:ext>
            </a:extLst>
          </p:cNvPr>
          <p:cNvCxnSpPr>
            <a:cxnSpLocks/>
            <a:stCxn id="32" idx="4"/>
            <a:endCxn id="27" idx="0"/>
          </p:cNvCxnSpPr>
          <p:nvPr/>
        </p:nvCxnSpPr>
        <p:spPr>
          <a:xfrm flipH="1">
            <a:off x="6017084" y="1839614"/>
            <a:ext cx="2250392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EFE54EE-7751-D7EE-CA11-23E5EF3043F7}"/>
              </a:ext>
            </a:extLst>
          </p:cNvPr>
          <p:cNvCxnSpPr>
            <a:cxnSpLocks/>
            <a:stCxn id="32" idx="4"/>
            <a:endCxn id="28" idx="0"/>
          </p:cNvCxnSpPr>
          <p:nvPr/>
        </p:nvCxnSpPr>
        <p:spPr>
          <a:xfrm flipH="1">
            <a:off x="8263629" y="1839614"/>
            <a:ext cx="3847" cy="621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AB9F80E-B821-3A23-A277-7A4CC94FF006}"/>
              </a:ext>
            </a:extLst>
          </p:cNvPr>
          <p:cNvCxnSpPr>
            <a:cxnSpLocks/>
            <a:stCxn id="31" idx="4"/>
            <a:endCxn id="28" idx="0"/>
          </p:cNvCxnSpPr>
          <p:nvPr/>
        </p:nvCxnSpPr>
        <p:spPr>
          <a:xfrm>
            <a:off x="7142280" y="1839614"/>
            <a:ext cx="1121349" cy="621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0F661A0-E921-DCD7-CA3B-7BEDBD71CA01}"/>
              </a:ext>
            </a:extLst>
          </p:cNvPr>
          <p:cNvCxnSpPr>
            <a:cxnSpLocks/>
            <a:stCxn id="30" idx="4"/>
            <a:endCxn id="28" idx="0"/>
          </p:cNvCxnSpPr>
          <p:nvPr/>
        </p:nvCxnSpPr>
        <p:spPr>
          <a:xfrm>
            <a:off x="6017084" y="1839614"/>
            <a:ext cx="2246545" cy="621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954BCBA-35A3-E016-2C78-3591D06D925E}"/>
              </a:ext>
            </a:extLst>
          </p:cNvPr>
          <p:cNvCxnSpPr>
            <a:cxnSpLocks/>
            <a:stCxn id="31" idx="4"/>
            <a:endCxn id="29" idx="0"/>
          </p:cNvCxnSpPr>
          <p:nvPr/>
        </p:nvCxnSpPr>
        <p:spPr>
          <a:xfrm>
            <a:off x="7142280" y="1839614"/>
            <a:ext cx="0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E327B9B-32C3-ED7D-5F3D-C7A282EB3657}"/>
              </a:ext>
            </a:extLst>
          </p:cNvPr>
          <p:cNvCxnSpPr>
            <a:cxnSpLocks/>
            <a:stCxn id="32" idx="4"/>
            <a:endCxn id="29" idx="0"/>
          </p:cNvCxnSpPr>
          <p:nvPr/>
        </p:nvCxnSpPr>
        <p:spPr>
          <a:xfrm flipH="1">
            <a:off x="7142280" y="1839614"/>
            <a:ext cx="1125196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F5EDB27-86BC-CADA-36E6-FF9CC20DDE68}"/>
              </a:ext>
            </a:extLst>
          </p:cNvPr>
          <p:cNvCxnSpPr>
            <a:cxnSpLocks/>
            <a:stCxn id="30" idx="4"/>
            <a:endCxn id="29" idx="0"/>
          </p:cNvCxnSpPr>
          <p:nvPr/>
        </p:nvCxnSpPr>
        <p:spPr>
          <a:xfrm>
            <a:off x="6017084" y="1839614"/>
            <a:ext cx="1125196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EA3F51F5-D9B2-DF96-4458-39729AB763A8}"/>
              </a:ext>
            </a:extLst>
          </p:cNvPr>
          <p:cNvSpPr/>
          <p:nvPr/>
        </p:nvSpPr>
        <p:spPr>
          <a:xfrm>
            <a:off x="4678670" y="2456916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CB75C90-DB32-B2EC-F38F-0F250E2FAB98}"/>
              </a:ext>
            </a:extLst>
          </p:cNvPr>
          <p:cNvSpPr/>
          <p:nvPr/>
        </p:nvSpPr>
        <p:spPr>
          <a:xfrm>
            <a:off x="9179454" y="2456916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ECC51AE-5BC7-CF35-CA16-199843CE8144}"/>
              </a:ext>
            </a:extLst>
          </p:cNvPr>
          <p:cNvCxnSpPr>
            <a:cxnSpLocks/>
            <a:stCxn id="30" idx="4"/>
            <a:endCxn id="42" idx="0"/>
          </p:cNvCxnSpPr>
          <p:nvPr/>
        </p:nvCxnSpPr>
        <p:spPr>
          <a:xfrm flipH="1">
            <a:off x="4888042" y="1839614"/>
            <a:ext cx="1129042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6F16F8A-24DB-4743-23EC-E48201529E04}"/>
              </a:ext>
            </a:extLst>
          </p:cNvPr>
          <p:cNvCxnSpPr>
            <a:cxnSpLocks/>
            <a:stCxn id="31" idx="4"/>
            <a:endCxn id="42" idx="0"/>
          </p:cNvCxnSpPr>
          <p:nvPr/>
        </p:nvCxnSpPr>
        <p:spPr>
          <a:xfrm flipH="1">
            <a:off x="4888042" y="1839614"/>
            <a:ext cx="2254238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0FA15A6-81D6-31ED-2BD8-610DAB032A06}"/>
              </a:ext>
            </a:extLst>
          </p:cNvPr>
          <p:cNvCxnSpPr>
            <a:cxnSpLocks/>
            <a:stCxn id="32" idx="4"/>
            <a:endCxn id="42" idx="0"/>
          </p:cNvCxnSpPr>
          <p:nvPr/>
        </p:nvCxnSpPr>
        <p:spPr>
          <a:xfrm flipH="1">
            <a:off x="4888042" y="1839614"/>
            <a:ext cx="3379434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D94D9CF-E043-A4BC-E359-3C84409847DB}"/>
              </a:ext>
            </a:extLst>
          </p:cNvPr>
          <p:cNvCxnSpPr>
            <a:cxnSpLocks/>
            <a:stCxn id="32" idx="4"/>
            <a:endCxn id="43" idx="0"/>
          </p:cNvCxnSpPr>
          <p:nvPr/>
        </p:nvCxnSpPr>
        <p:spPr>
          <a:xfrm>
            <a:off x="8267476" y="1839614"/>
            <a:ext cx="1121350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8060484-2104-A5A3-54DC-4B156A586012}"/>
              </a:ext>
            </a:extLst>
          </p:cNvPr>
          <p:cNvCxnSpPr>
            <a:cxnSpLocks/>
            <a:stCxn id="31" idx="4"/>
            <a:endCxn id="43" idx="0"/>
          </p:cNvCxnSpPr>
          <p:nvPr/>
        </p:nvCxnSpPr>
        <p:spPr>
          <a:xfrm>
            <a:off x="7142280" y="1839614"/>
            <a:ext cx="2246546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0A16D95-C04A-14AD-4D9F-A0CD5003E6ED}"/>
              </a:ext>
            </a:extLst>
          </p:cNvPr>
          <p:cNvCxnSpPr>
            <a:cxnSpLocks/>
            <a:stCxn id="30" idx="4"/>
            <a:endCxn id="43" idx="0"/>
          </p:cNvCxnSpPr>
          <p:nvPr/>
        </p:nvCxnSpPr>
        <p:spPr>
          <a:xfrm>
            <a:off x="6017084" y="1839614"/>
            <a:ext cx="3371742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77B7B75-0B6A-0494-7FF5-A687C4282AF0}"/>
              </a:ext>
            </a:extLst>
          </p:cNvPr>
          <p:cNvCxnSpPr>
            <a:cxnSpLocks/>
            <a:stCxn id="10" idx="0"/>
            <a:endCxn id="43" idx="4"/>
          </p:cNvCxnSpPr>
          <p:nvPr/>
        </p:nvCxnSpPr>
        <p:spPr>
          <a:xfrm flipV="1">
            <a:off x="9388826" y="2875660"/>
            <a:ext cx="0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AF2ACAD-FAD9-340E-838E-2A5C6AF220B5}"/>
              </a:ext>
            </a:extLst>
          </p:cNvPr>
          <p:cNvCxnSpPr>
            <a:cxnSpLocks/>
            <a:stCxn id="10" idx="0"/>
            <a:endCxn id="28" idx="4"/>
          </p:cNvCxnSpPr>
          <p:nvPr/>
        </p:nvCxnSpPr>
        <p:spPr>
          <a:xfrm flipH="1" flipV="1">
            <a:off x="8263629" y="2879933"/>
            <a:ext cx="1125197" cy="621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06577C6-5787-1AF5-C534-AE9202513314}"/>
              </a:ext>
            </a:extLst>
          </p:cNvPr>
          <p:cNvCxnSpPr>
            <a:cxnSpLocks/>
            <a:stCxn id="10" idx="0"/>
            <a:endCxn id="29" idx="4"/>
          </p:cNvCxnSpPr>
          <p:nvPr/>
        </p:nvCxnSpPr>
        <p:spPr>
          <a:xfrm flipH="1" flipV="1">
            <a:off x="7142280" y="2884206"/>
            <a:ext cx="2246546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AFF2B5A-B809-2C14-2D34-239ED8C78C51}"/>
              </a:ext>
            </a:extLst>
          </p:cNvPr>
          <p:cNvCxnSpPr>
            <a:cxnSpLocks/>
            <a:stCxn id="10" idx="0"/>
            <a:endCxn id="27" idx="4"/>
          </p:cNvCxnSpPr>
          <p:nvPr/>
        </p:nvCxnSpPr>
        <p:spPr>
          <a:xfrm flipH="1" flipV="1">
            <a:off x="6017084" y="2884206"/>
            <a:ext cx="3371742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BF481DE-5C4F-A278-49E8-5CFD3AE0D0C8}"/>
              </a:ext>
            </a:extLst>
          </p:cNvPr>
          <p:cNvCxnSpPr>
            <a:cxnSpLocks/>
            <a:stCxn id="10" idx="0"/>
            <a:endCxn id="42" idx="4"/>
          </p:cNvCxnSpPr>
          <p:nvPr/>
        </p:nvCxnSpPr>
        <p:spPr>
          <a:xfrm flipH="1" flipV="1">
            <a:off x="4888042" y="2875660"/>
            <a:ext cx="4500784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F29ED0E-265C-0EDC-7EDC-B3E4075DE059}"/>
              </a:ext>
            </a:extLst>
          </p:cNvPr>
          <p:cNvCxnSpPr>
            <a:cxnSpLocks/>
            <a:stCxn id="11" idx="0"/>
            <a:endCxn id="42" idx="4"/>
          </p:cNvCxnSpPr>
          <p:nvPr/>
        </p:nvCxnSpPr>
        <p:spPr>
          <a:xfrm flipV="1">
            <a:off x="4888042" y="2875660"/>
            <a:ext cx="0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3799421-FCAD-5B73-9E95-0A8A8E07AE6E}"/>
              </a:ext>
            </a:extLst>
          </p:cNvPr>
          <p:cNvCxnSpPr>
            <a:cxnSpLocks/>
            <a:stCxn id="9" idx="0"/>
            <a:endCxn id="27" idx="4"/>
          </p:cNvCxnSpPr>
          <p:nvPr/>
        </p:nvCxnSpPr>
        <p:spPr>
          <a:xfrm flipH="1" flipV="1">
            <a:off x="6017084" y="2884206"/>
            <a:ext cx="2246546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97129F9-894C-3E10-1D62-E21E4370D8B3}"/>
              </a:ext>
            </a:extLst>
          </p:cNvPr>
          <p:cNvCxnSpPr>
            <a:cxnSpLocks/>
            <a:stCxn id="9" idx="0"/>
            <a:endCxn id="29" idx="4"/>
          </p:cNvCxnSpPr>
          <p:nvPr/>
        </p:nvCxnSpPr>
        <p:spPr>
          <a:xfrm flipH="1" flipV="1">
            <a:off x="7142280" y="2884206"/>
            <a:ext cx="1121350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C087780-614B-43F7-37CB-BD07AEC1C000}"/>
              </a:ext>
            </a:extLst>
          </p:cNvPr>
          <p:cNvCxnSpPr>
            <a:cxnSpLocks/>
            <a:stCxn id="9" idx="0"/>
            <a:endCxn id="28" idx="4"/>
          </p:cNvCxnSpPr>
          <p:nvPr/>
        </p:nvCxnSpPr>
        <p:spPr>
          <a:xfrm flipH="1" flipV="1">
            <a:off x="8263629" y="2879933"/>
            <a:ext cx="1" cy="621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066C58D-2156-9805-951C-A2F4DA33BE27}"/>
              </a:ext>
            </a:extLst>
          </p:cNvPr>
          <p:cNvCxnSpPr>
            <a:cxnSpLocks/>
            <a:stCxn id="9" idx="0"/>
            <a:endCxn id="43" idx="4"/>
          </p:cNvCxnSpPr>
          <p:nvPr/>
        </p:nvCxnSpPr>
        <p:spPr>
          <a:xfrm flipV="1">
            <a:off x="8263630" y="2875660"/>
            <a:ext cx="1125196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EE93288-6CEB-0F7A-1D08-CB8C375B1D20}"/>
              </a:ext>
            </a:extLst>
          </p:cNvPr>
          <p:cNvCxnSpPr>
            <a:cxnSpLocks/>
            <a:stCxn id="8" idx="0"/>
            <a:endCxn id="29" idx="4"/>
          </p:cNvCxnSpPr>
          <p:nvPr/>
        </p:nvCxnSpPr>
        <p:spPr>
          <a:xfrm flipV="1">
            <a:off x="7138434" y="2884206"/>
            <a:ext cx="3846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36F88CF-1A74-DDE2-C973-5389F0909DBB}"/>
              </a:ext>
            </a:extLst>
          </p:cNvPr>
          <p:cNvCxnSpPr>
            <a:cxnSpLocks/>
            <a:stCxn id="8" idx="0"/>
            <a:endCxn id="28" idx="4"/>
          </p:cNvCxnSpPr>
          <p:nvPr/>
        </p:nvCxnSpPr>
        <p:spPr>
          <a:xfrm flipV="1">
            <a:off x="7138434" y="2879933"/>
            <a:ext cx="1125195" cy="621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867F97C-2A46-796B-274F-62EBA3245193}"/>
              </a:ext>
            </a:extLst>
          </p:cNvPr>
          <p:cNvCxnSpPr>
            <a:cxnSpLocks/>
            <a:stCxn id="8" idx="0"/>
            <a:endCxn id="43" idx="4"/>
          </p:cNvCxnSpPr>
          <p:nvPr/>
        </p:nvCxnSpPr>
        <p:spPr>
          <a:xfrm flipV="1">
            <a:off x="7138434" y="2875660"/>
            <a:ext cx="2250392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893B3BF-8E16-243E-99DD-A2058C920C38}"/>
              </a:ext>
            </a:extLst>
          </p:cNvPr>
          <p:cNvCxnSpPr>
            <a:cxnSpLocks/>
            <a:stCxn id="8" idx="0"/>
            <a:endCxn id="27" idx="4"/>
          </p:cNvCxnSpPr>
          <p:nvPr/>
        </p:nvCxnSpPr>
        <p:spPr>
          <a:xfrm flipH="1" flipV="1">
            <a:off x="6017084" y="2884206"/>
            <a:ext cx="1121350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AE5D1FC-DE79-8818-FD97-EE789D4A2831}"/>
              </a:ext>
            </a:extLst>
          </p:cNvPr>
          <p:cNvCxnSpPr>
            <a:cxnSpLocks/>
            <a:stCxn id="8" idx="0"/>
            <a:endCxn id="42" idx="4"/>
          </p:cNvCxnSpPr>
          <p:nvPr/>
        </p:nvCxnSpPr>
        <p:spPr>
          <a:xfrm flipH="1" flipV="1">
            <a:off x="4888042" y="2875660"/>
            <a:ext cx="2250392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49E482A-76BA-D181-3751-B4A3732C9F28}"/>
              </a:ext>
            </a:extLst>
          </p:cNvPr>
          <p:cNvCxnSpPr>
            <a:cxnSpLocks/>
            <a:stCxn id="7" idx="0"/>
            <a:endCxn id="43" idx="4"/>
          </p:cNvCxnSpPr>
          <p:nvPr/>
        </p:nvCxnSpPr>
        <p:spPr>
          <a:xfrm flipV="1">
            <a:off x="6017084" y="2875660"/>
            <a:ext cx="3371742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E525B87A-41E5-5123-7429-B2A4F8BC1D8B}"/>
              </a:ext>
            </a:extLst>
          </p:cNvPr>
          <p:cNvCxnSpPr>
            <a:cxnSpLocks/>
            <a:stCxn id="7" idx="0"/>
            <a:endCxn id="28" idx="4"/>
          </p:cNvCxnSpPr>
          <p:nvPr/>
        </p:nvCxnSpPr>
        <p:spPr>
          <a:xfrm flipV="1">
            <a:off x="6017084" y="2879933"/>
            <a:ext cx="2246545" cy="621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F886A93-A776-6D2E-5839-CE6CBD9D566A}"/>
              </a:ext>
            </a:extLst>
          </p:cNvPr>
          <p:cNvCxnSpPr>
            <a:cxnSpLocks/>
            <a:stCxn id="7" idx="0"/>
            <a:endCxn id="29" idx="4"/>
          </p:cNvCxnSpPr>
          <p:nvPr/>
        </p:nvCxnSpPr>
        <p:spPr>
          <a:xfrm flipV="1">
            <a:off x="6017084" y="2884206"/>
            <a:ext cx="1125196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9CB2BA9-F990-FD3E-8EF8-85C89DF2CC14}"/>
              </a:ext>
            </a:extLst>
          </p:cNvPr>
          <p:cNvCxnSpPr>
            <a:cxnSpLocks/>
            <a:stCxn id="7" idx="0"/>
            <a:endCxn id="27" idx="4"/>
          </p:cNvCxnSpPr>
          <p:nvPr/>
        </p:nvCxnSpPr>
        <p:spPr>
          <a:xfrm flipV="1">
            <a:off x="6017084" y="2884206"/>
            <a:ext cx="0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C93C9EC-A8B9-0273-E0B1-ECBC3F550016}"/>
              </a:ext>
            </a:extLst>
          </p:cNvPr>
          <p:cNvCxnSpPr>
            <a:cxnSpLocks/>
            <a:stCxn id="11" idx="0"/>
            <a:endCxn id="43" idx="4"/>
          </p:cNvCxnSpPr>
          <p:nvPr/>
        </p:nvCxnSpPr>
        <p:spPr>
          <a:xfrm flipV="1">
            <a:off x="4888042" y="2875660"/>
            <a:ext cx="4500784" cy="625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A72715A-79FB-B89A-52E2-D9DC36C0553D}"/>
              </a:ext>
            </a:extLst>
          </p:cNvPr>
          <p:cNvCxnSpPr>
            <a:cxnSpLocks/>
            <a:stCxn id="11" idx="0"/>
            <a:endCxn id="28" idx="4"/>
          </p:cNvCxnSpPr>
          <p:nvPr/>
        </p:nvCxnSpPr>
        <p:spPr>
          <a:xfrm flipV="1">
            <a:off x="4888042" y="2879933"/>
            <a:ext cx="3375587" cy="621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DA6B638-4AC9-CFE3-1003-7A9A5A0414F0}"/>
              </a:ext>
            </a:extLst>
          </p:cNvPr>
          <p:cNvCxnSpPr>
            <a:cxnSpLocks/>
            <a:stCxn id="11" idx="0"/>
            <a:endCxn id="29" idx="4"/>
          </p:cNvCxnSpPr>
          <p:nvPr/>
        </p:nvCxnSpPr>
        <p:spPr>
          <a:xfrm flipV="1">
            <a:off x="4888042" y="2884206"/>
            <a:ext cx="2254238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DF66B8C-09EB-35AD-3716-567E1DE6FFB0}"/>
              </a:ext>
            </a:extLst>
          </p:cNvPr>
          <p:cNvCxnSpPr>
            <a:cxnSpLocks/>
            <a:stCxn id="11" idx="0"/>
            <a:endCxn id="27" idx="4"/>
          </p:cNvCxnSpPr>
          <p:nvPr/>
        </p:nvCxnSpPr>
        <p:spPr>
          <a:xfrm flipV="1">
            <a:off x="4888042" y="2884206"/>
            <a:ext cx="1129042" cy="617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ight Brace 72">
            <a:extLst>
              <a:ext uri="{FF2B5EF4-FFF2-40B4-BE49-F238E27FC236}">
                <a16:creationId xmlns:a16="http://schemas.microsoft.com/office/drawing/2014/main" id="{B0B69074-E2F2-0118-50CC-0EA8323D4585}"/>
              </a:ext>
            </a:extLst>
          </p:cNvPr>
          <p:cNvSpPr/>
          <p:nvPr/>
        </p:nvSpPr>
        <p:spPr>
          <a:xfrm>
            <a:off x="9961417" y="2506297"/>
            <a:ext cx="158616" cy="1413955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4A665859-A413-DC7B-D3F8-1474D728BAD3}"/>
              </a:ext>
            </a:extLst>
          </p:cNvPr>
          <p:cNvSpPr/>
          <p:nvPr/>
        </p:nvSpPr>
        <p:spPr>
          <a:xfrm>
            <a:off x="9961418" y="4324876"/>
            <a:ext cx="158617" cy="72632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9604653-D180-A472-DEBA-2857A9D00965}"/>
              </a:ext>
            </a:extLst>
          </p:cNvPr>
          <p:cNvSpPr txBox="1"/>
          <p:nvPr/>
        </p:nvSpPr>
        <p:spPr>
          <a:xfrm>
            <a:off x="10120035" y="2890108"/>
            <a:ext cx="1057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Hidden layers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7A9FA7D-3F8B-837B-DDB6-363A9C1F4F0F}"/>
              </a:ext>
            </a:extLst>
          </p:cNvPr>
          <p:cNvSpPr txBox="1"/>
          <p:nvPr/>
        </p:nvSpPr>
        <p:spPr>
          <a:xfrm>
            <a:off x="10120035" y="4226449"/>
            <a:ext cx="1064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Inputs from attention</a:t>
            </a:r>
          </a:p>
        </p:txBody>
      </p:sp>
      <p:sp>
        <p:nvSpPr>
          <p:cNvPr id="77" name="Right Brace 76">
            <a:extLst>
              <a:ext uri="{FF2B5EF4-FFF2-40B4-BE49-F238E27FC236}">
                <a16:creationId xmlns:a16="http://schemas.microsoft.com/office/drawing/2014/main" id="{1CC3169B-0C64-2774-5C0E-D68D140FB78E}"/>
              </a:ext>
            </a:extLst>
          </p:cNvPr>
          <p:cNvSpPr/>
          <p:nvPr/>
        </p:nvSpPr>
        <p:spPr>
          <a:xfrm>
            <a:off x="9961416" y="1252438"/>
            <a:ext cx="158617" cy="72632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813272A-2111-1D9B-319A-31E5EFA93683}"/>
              </a:ext>
            </a:extLst>
          </p:cNvPr>
          <p:cNvSpPr txBox="1"/>
          <p:nvPr/>
        </p:nvSpPr>
        <p:spPr>
          <a:xfrm>
            <a:off x="10120033" y="1318044"/>
            <a:ext cx="966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</p:txBody>
      </p:sp>
      <p:sp>
        <p:nvSpPr>
          <p:cNvPr id="79" name="Arrow: Down 78">
            <a:extLst>
              <a:ext uri="{FF2B5EF4-FFF2-40B4-BE49-F238E27FC236}">
                <a16:creationId xmlns:a16="http://schemas.microsoft.com/office/drawing/2014/main" id="{04585AB6-C473-0B09-9C13-668216B82E3D}"/>
              </a:ext>
            </a:extLst>
          </p:cNvPr>
          <p:cNvSpPr/>
          <p:nvPr/>
        </p:nvSpPr>
        <p:spPr>
          <a:xfrm flipV="1">
            <a:off x="11330601" y="1420870"/>
            <a:ext cx="418744" cy="327173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2B74F2F-7CC9-935A-2D73-1D92084BB953}"/>
              </a:ext>
            </a:extLst>
          </p:cNvPr>
          <p:cNvSpPr txBox="1"/>
          <p:nvPr/>
        </p:nvSpPr>
        <p:spPr>
          <a:xfrm rot="16200000">
            <a:off x="10731036" y="2950993"/>
            <a:ext cx="207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Computational flow</a:t>
            </a:r>
          </a:p>
        </p:txBody>
      </p:sp>
    </p:spTree>
    <p:extLst>
      <p:ext uri="{BB962C8B-B14F-4D97-AF65-F5344CB8AC3E}">
        <p14:creationId xmlns:p14="http://schemas.microsoft.com/office/powerpoint/2010/main" val="1317397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47560-0EA9-86CF-BEA7-984CBF3C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D2324-A56D-AEDC-395B-F8146622156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6" y="908093"/>
            <a:ext cx="4967241" cy="5221539"/>
          </a:xfrm>
        </p:spPr>
        <p:txBody>
          <a:bodyPr/>
          <a:lstStyle/>
          <a:p>
            <a:r>
              <a:rPr lang="en-US" sz="2000" dirty="0"/>
              <a:t>The output of a sequence-to-sequence transformer is the </a:t>
            </a:r>
            <a:r>
              <a:rPr lang="en-US" sz="2000" b="1" dirty="0"/>
              <a:t>probabilities of each token in the vocabulary being the correct next token for the </a:t>
            </a:r>
            <a:r>
              <a:rPr lang="en-US" sz="2000" b="1" i="1" dirty="0"/>
              <a:t>current</a:t>
            </a:r>
            <a:r>
              <a:rPr lang="en-US" sz="2000" b="1" dirty="0"/>
              <a:t> output sequence</a:t>
            </a:r>
          </a:p>
          <a:p>
            <a:r>
              <a:rPr lang="en-US" sz="2000" dirty="0"/>
              <a:t>A token with very high probability will be selected to add to the current output sequence</a:t>
            </a:r>
          </a:p>
          <a:p>
            <a:pPr lvl="1"/>
            <a:r>
              <a:rPr lang="en-US" sz="1800" dirty="0"/>
              <a:t>To reduce repeated patterns in output sequences, the </a:t>
            </a:r>
            <a:r>
              <a:rPr lang="en-US" sz="1800" b="1" dirty="0"/>
              <a:t>next token is selected among those with highest probability instead of the absolute highest one</a:t>
            </a:r>
          </a:p>
          <a:p>
            <a:r>
              <a:rPr lang="en-US" sz="2000" dirty="0"/>
              <a:t>There are more advance techniques to select next tokens, however, still based on this concept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F31E70-289B-EE50-918A-67FDCE3D1A8B}"/>
              </a:ext>
            </a:extLst>
          </p:cNvPr>
          <p:cNvSpPr/>
          <p:nvPr/>
        </p:nvSpPr>
        <p:spPr>
          <a:xfrm>
            <a:off x="5786125" y="4477196"/>
            <a:ext cx="2538101" cy="410198"/>
          </a:xfrm>
          <a:prstGeom prst="rect">
            <a:avLst/>
          </a:prstGeom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Hello, how are you?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775930-423E-BA7C-AB94-142F906F83F9}"/>
              </a:ext>
            </a:extLst>
          </p:cNvPr>
          <p:cNvSpPr/>
          <p:nvPr/>
        </p:nvSpPr>
        <p:spPr>
          <a:xfrm>
            <a:off x="9408117" y="4477196"/>
            <a:ext cx="2538101" cy="410198"/>
          </a:xfrm>
          <a:prstGeom prst="rect">
            <a:avLst/>
          </a:prstGeom>
          <a:solidFill>
            <a:srgbClr val="00B0F0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onsolas" panose="020B0609020204030204" pitchFamily="49" charset="0"/>
              </a:rPr>
              <a:t>Hi, I 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747AF1-0594-293F-8905-E2AF26A2D426}"/>
              </a:ext>
            </a:extLst>
          </p:cNvPr>
          <p:cNvSpPr/>
          <p:nvPr/>
        </p:nvSpPr>
        <p:spPr>
          <a:xfrm>
            <a:off x="7494662" y="3009836"/>
            <a:ext cx="2743200" cy="83832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Seq2Seq Transformer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2934D881-BA5D-2FBD-F480-420890276277}"/>
              </a:ext>
            </a:extLst>
          </p:cNvPr>
          <p:cNvCxnSpPr>
            <a:cxnSpLocks/>
            <a:stCxn id="5" idx="0"/>
            <a:endCxn id="9" idx="2"/>
          </p:cNvCxnSpPr>
          <p:nvPr/>
        </p:nvCxnSpPr>
        <p:spPr>
          <a:xfrm rot="5400000" flipH="1" flipV="1">
            <a:off x="7646203" y="3257137"/>
            <a:ext cx="629033" cy="1811086"/>
          </a:xfrm>
          <a:prstGeom prst="bentConnector3">
            <a:avLst>
              <a:gd name="adj1" fmla="val 50000"/>
            </a:avLst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47195F02-C33B-0EC5-CB86-7A507C8227D1}"/>
              </a:ext>
            </a:extLst>
          </p:cNvPr>
          <p:cNvCxnSpPr>
            <a:cxnSpLocks/>
            <a:stCxn id="6" idx="0"/>
            <a:endCxn id="9" idx="2"/>
          </p:cNvCxnSpPr>
          <p:nvPr/>
        </p:nvCxnSpPr>
        <p:spPr>
          <a:xfrm rot="16200000" flipV="1">
            <a:off x="9457199" y="3257227"/>
            <a:ext cx="629033" cy="1810906"/>
          </a:xfrm>
          <a:prstGeom prst="bentConnector3">
            <a:avLst>
              <a:gd name="adj1" fmla="val 50000"/>
            </a:avLst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D01BB21-10DB-E7CF-83E8-A48AC5BE4187}"/>
              </a:ext>
            </a:extLst>
          </p:cNvPr>
          <p:cNvSpPr txBox="1"/>
          <p:nvPr/>
        </p:nvSpPr>
        <p:spPr>
          <a:xfrm>
            <a:off x="6228667" y="4946192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Input sequence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5DC809F-B72D-E59F-ADE6-80A4C7DFEBD9}"/>
              </a:ext>
            </a:extLst>
          </p:cNvPr>
          <p:cNvSpPr txBox="1"/>
          <p:nvPr/>
        </p:nvSpPr>
        <p:spPr>
          <a:xfrm>
            <a:off x="9391336" y="4946192"/>
            <a:ext cx="257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Current</a:t>
            </a:r>
            <a:r>
              <a:rPr lang="en-US" b="1" dirty="0"/>
              <a:t> output sequence</a:t>
            </a:r>
          </a:p>
        </p:txBody>
      </p:sp>
      <p:graphicFrame>
        <p:nvGraphicFramePr>
          <p:cNvPr id="25" name="Table 25">
            <a:extLst>
              <a:ext uri="{FF2B5EF4-FFF2-40B4-BE49-F238E27FC236}">
                <a16:creationId xmlns:a16="http://schemas.microsoft.com/office/drawing/2014/main" id="{0D03E47D-783C-2804-44D0-B1299071FD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325644"/>
              </p:ext>
            </p:extLst>
          </p:nvPr>
        </p:nvGraphicFramePr>
        <p:xfrm>
          <a:off x="5786125" y="1639122"/>
          <a:ext cx="616009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014">
                  <a:extLst>
                    <a:ext uri="{9D8B030D-6E8A-4147-A177-3AD203B41FA5}">
                      <a16:colId xmlns:a16="http://schemas.microsoft.com/office/drawing/2014/main" val="2042733361"/>
                    </a:ext>
                  </a:extLst>
                </a:gridCol>
                <a:gridCol w="880014">
                  <a:extLst>
                    <a:ext uri="{9D8B030D-6E8A-4147-A177-3AD203B41FA5}">
                      <a16:colId xmlns:a16="http://schemas.microsoft.com/office/drawing/2014/main" val="3251739873"/>
                    </a:ext>
                  </a:extLst>
                </a:gridCol>
                <a:gridCol w="880014">
                  <a:extLst>
                    <a:ext uri="{9D8B030D-6E8A-4147-A177-3AD203B41FA5}">
                      <a16:colId xmlns:a16="http://schemas.microsoft.com/office/drawing/2014/main" val="2262559759"/>
                    </a:ext>
                  </a:extLst>
                </a:gridCol>
                <a:gridCol w="880014">
                  <a:extLst>
                    <a:ext uri="{9D8B030D-6E8A-4147-A177-3AD203B41FA5}">
                      <a16:colId xmlns:a16="http://schemas.microsoft.com/office/drawing/2014/main" val="3713654656"/>
                    </a:ext>
                  </a:extLst>
                </a:gridCol>
                <a:gridCol w="880014">
                  <a:extLst>
                    <a:ext uri="{9D8B030D-6E8A-4147-A177-3AD203B41FA5}">
                      <a16:colId xmlns:a16="http://schemas.microsoft.com/office/drawing/2014/main" val="3932038793"/>
                    </a:ext>
                  </a:extLst>
                </a:gridCol>
                <a:gridCol w="880014">
                  <a:extLst>
                    <a:ext uri="{9D8B030D-6E8A-4147-A177-3AD203B41FA5}">
                      <a16:colId xmlns:a16="http://schemas.microsoft.com/office/drawing/2014/main" val="1960646702"/>
                    </a:ext>
                  </a:extLst>
                </a:gridCol>
                <a:gridCol w="880014">
                  <a:extLst>
                    <a:ext uri="{9D8B030D-6E8A-4147-A177-3AD203B41FA5}">
                      <a16:colId xmlns:a16="http://schemas.microsoft.com/office/drawing/2014/main" val="25873801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nsolas" panose="020B0609020204030204" pitchFamily="49" charset="0"/>
                        </a:rPr>
                        <a:t>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nsolas" panose="020B0609020204030204" pitchFamily="49" charset="0"/>
                        </a:rPr>
                        <a:t>okay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nsolas" panose="020B0609020204030204" pitchFamily="49" charset="0"/>
                        </a:rPr>
                        <a:t>sad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apple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hello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554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nsolas" panose="020B0609020204030204" pitchFamily="49" charset="0"/>
                        </a:rPr>
                        <a:t>0.81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nsolas" panose="020B0609020204030204" pitchFamily="49" charset="0"/>
                        </a:rPr>
                        <a:t>0.65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nsolas" panose="020B0609020204030204" pitchFamily="49" charset="0"/>
                        </a:rPr>
                        <a:t>0.57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0.21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609923"/>
                  </a:ext>
                </a:extLst>
              </a:tr>
            </a:tbl>
          </a:graphicData>
        </a:graphic>
      </p:graphicFrame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74329C1-ECD0-68B1-AFC1-04EE0136F6D9}"/>
              </a:ext>
            </a:extLst>
          </p:cNvPr>
          <p:cNvCxnSpPr>
            <a:cxnSpLocks/>
            <a:stCxn id="9" idx="0"/>
            <a:endCxn id="25" idx="2"/>
          </p:cNvCxnSpPr>
          <p:nvPr/>
        </p:nvCxnSpPr>
        <p:spPr>
          <a:xfrm flipH="1" flipV="1">
            <a:off x="8866174" y="2380802"/>
            <a:ext cx="88" cy="62903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719971E3-D459-91D5-701F-3689CD996866}"/>
              </a:ext>
            </a:extLst>
          </p:cNvPr>
          <p:cNvSpPr/>
          <p:nvPr/>
        </p:nvSpPr>
        <p:spPr>
          <a:xfrm>
            <a:off x="8364864" y="599891"/>
            <a:ext cx="1002619" cy="41019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nsolas" panose="020B0609020204030204" pitchFamily="49" charset="0"/>
              </a:rPr>
              <a:t>okay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D4DE50-45B7-C1AE-31A4-A9D52B06EB76}"/>
              </a:ext>
            </a:extLst>
          </p:cNvPr>
          <p:cNvSpPr/>
          <p:nvPr/>
        </p:nvSpPr>
        <p:spPr>
          <a:xfrm>
            <a:off x="5700667" y="1500850"/>
            <a:ext cx="2828570" cy="9765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DC26BCED-D501-5900-C224-8BB18145B961}"/>
              </a:ext>
            </a:extLst>
          </p:cNvPr>
          <p:cNvCxnSpPr>
            <a:cxnSpLocks/>
            <a:stCxn id="35" idx="0"/>
            <a:endCxn id="32" idx="2"/>
          </p:cNvCxnSpPr>
          <p:nvPr/>
        </p:nvCxnSpPr>
        <p:spPr>
          <a:xfrm rot="5400000" flipH="1" flipV="1">
            <a:off x="7745183" y="379859"/>
            <a:ext cx="490760" cy="1751222"/>
          </a:xfrm>
          <a:prstGeom prst="bentConnector3">
            <a:avLst>
              <a:gd name="adj1" fmla="val 50000"/>
            </a:avLst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41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4620</TotalTime>
  <Words>1695</Words>
  <Application>Microsoft Office PowerPoint</Application>
  <PresentationFormat>Widescreen</PresentationFormat>
  <Paragraphs>442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Avenir 55 Roman</vt:lpstr>
      <vt:lpstr>Avenir 65 Medium</vt:lpstr>
      <vt:lpstr>Avenir 95 Black</vt:lpstr>
      <vt:lpstr>Calibri</vt:lpstr>
      <vt:lpstr>Cambria Math</vt:lpstr>
      <vt:lpstr>Consolas</vt:lpstr>
      <vt:lpstr>Wingdings</vt:lpstr>
      <vt:lpstr>Office Theme</vt:lpstr>
      <vt:lpstr>Transformers for  Text Data</vt:lpstr>
      <vt:lpstr>Transformers</vt:lpstr>
      <vt:lpstr>Sequence-to-Sequence Language Models</vt:lpstr>
      <vt:lpstr>Transformer Architecture</vt:lpstr>
      <vt:lpstr>Sequence Embedding</vt:lpstr>
      <vt:lpstr>Positional Encoding</vt:lpstr>
      <vt:lpstr>Attention Mechanism</vt:lpstr>
      <vt:lpstr>Feed Forward Blocks</vt:lpstr>
      <vt:lpstr>Outputs</vt:lpstr>
      <vt:lpstr>Autoregressive Text Generation </vt:lpstr>
      <vt:lpstr>Training the Model</vt:lpstr>
      <vt:lpstr>Text Classification and Regression</vt:lpstr>
      <vt:lpstr>General Supervised Text Model</vt:lpstr>
      <vt:lpstr>Pretrained Embedding Models for Regression</vt:lpstr>
      <vt:lpstr>Transformers in Python</vt:lpstr>
      <vt:lpstr>Utilizing GPU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Lindy Taylor</dc:creator>
  <cp:lastModifiedBy>Linh Le</cp:lastModifiedBy>
  <cp:revision>322</cp:revision>
  <dcterms:created xsi:type="dcterms:W3CDTF">2019-08-07T15:31:06Z</dcterms:created>
  <dcterms:modified xsi:type="dcterms:W3CDTF">2024-06-26T17:50:26Z</dcterms:modified>
</cp:coreProperties>
</file>