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7"/>
  </p:notesMasterIdLst>
  <p:sldIdLst>
    <p:sldId id="256" r:id="rId2"/>
    <p:sldId id="371" r:id="rId3"/>
    <p:sldId id="372" r:id="rId4"/>
    <p:sldId id="373" r:id="rId5"/>
    <p:sldId id="374" r:id="rId6"/>
    <p:sldId id="329" r:id="rId7"/>
    <p:sldId id="343" r:id="rId8"/>
    <p:sldId id="330" r:id="rId9"/>
    <p:sldId id="332" r:id="rId10"/>
    <p:sldId id="334" r:id="rId11"/>
    <p:sldId id="335" r:id="rId12"/>
    <p:sldId id="336" r:id="rId13"/>
    <p:sldId id="337" r:id="rId14"/>
    <p:sldId id="338" r:id="rId15"/>
    <p:sldId id="339" r:id="rId16"/>
    <p:sldId id="341" r:id="rId17"/>
    <p:sldId id="342" r:id="rId18"/>
    <p:sldId id="340" r:id="rId19"/>
    <p:sldId id="344" r:id="rId20"/>
    <p:sldId id="346" r:id="rId21"/>
    <p:sldId id="347" r:id="rId22"/>
    <p:sldId id="354" r:id="rId23"/>
    <p:sldId id="353" r:id="rId24"/>
    <p:sldId id="355" r:id="rId25"/>
    <p:sldId id="352" r:id="rId26"/>
    <p:sldId id="349" r:id="rId27"/>
    <p:sldId id="350" r:id="rId28"/>
    <p:sldId id="356" r:id="rId29"/>
    <p:sldId id="357" r:id="rId30"/>
    <p:sldId id="358" r:id="rId31"/>
    <p:sldId id="359" r:id="rId32"/>
    <p:sldId id="345" r:id="rId33"/>
    <p:sldId id="318" r:id="rId34"/>
    <p:sldId id="363" r:id="rId35"/>
    <p:sldId id="361" r:id="rId36"/>
    <p:sldId id="369" r:id="rId37"/>
    <p:sldId id="360" r:id="rId38"/>
    <p:sldId id="362" r:id="rId39"/>
    <p:sldId id="364" r:id="rId40"/>
    <p:sldId id="365" r:id="rId41"/>
    <p:sldId id="366" r:id="rId42"/>
    <p:sldId id="367" r:id="rId43"/>
    <p:sldId id="368" r:id="rId44"/>
    <p:sldId id="375" r:id="rId45"/>
    <p:sldId id="370" r:id="rId4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E1E1"/>
    <a:srgbClr val="B8CAE9"/>
    <a:srgbClr val="4472C4"/>
    <a:srgbClr val="8FAADC"/>
    <a:srgbClr val="548235"/>
    <a:srgbClr val="FFFFFF"/>
    <a:srgbClr val="D2DEEF"/>
    <a:srgbClr val="8497B0"/>
    <a:srgbClr val="8CA7DA"/>
    <a:srgbClr val="ADB9C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108" autoAdjust="0"/>
    <p:restoredTop sz="89376" autoAdjust="0"/>
  </p:normalViewPr>
  <p:slideViewPr>
    <p:cSldViewPr snapToGrid="0" snapToObjects="1">
      <p:cViewPr varScale="1">
        <p:scale>
          <a:sx n="159" d="100"/>
          <a:sy n="159" d="100"/>
        </p:scale>
        <p:origin x="1062" y="13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57D78D4-8830-4043-9064-E6BE46C06313}" type="datetimeFigureOut">
              <a:rPr lang="en-US" smtClean="0"/>
              <a:t>7/15/2024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2FDDA2-D307-7D41-8A9B-9D02DEE488BF}" type="slidenum">
              <a:rPr lang="en-US" smtClean="0"/>
              <a:t>‹#›</a:t>
            </a:fld>
            <a:endParaRPr lang="en-US"/>
          </a:p>
        </p:txBody>
      </p:sp>
    </p:spTree>
    <p:extLst>
      <p:ext uri="{BB962C8B-B14F-4D97-AF65-F5344CB8AC3E}">
        <p14:creationId xmlns:p14="http://schemas.microsoft.com/office/powerpoint/2010/main" val="11340890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2FDDA2-D307-7D41-8A9B-9D02DEE488BF}" type="slidenum">
              <a:rPr lang="en-US" smtClean="0"/>
              <a:t>1</a:t>
            </a:fld>
            <a:endParaRPr lang="en-US"/>
          </a:p>
        </p:txBody>
      </p:sp>
    </p:spTree>
    <p:extLst>
      <p:ext uri="{BB962C8B-B14F-4D97-AF65-F5344CB8AC3E}">
        <p14:creationId xmlns:p14="http://schemas.microsoft.com/office/powerpoint/2010/main" val="10259352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Option 1">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2C5C32C3-0E38-EF40-8753-699E473F0219}"/>
              </a:ext>
            </a:extLst>
          </p:cNvPr>
          <p:cNvPicPr>
            <a:picLocks noChangeAspect="1"/>
          </p:cNvPicPr>
          <p:nvPr/>
        </p:nvPicPr>
        <p:blipFill rotWithShape="1">
          <a:blip r:embed="rId2"/>
          <a:srcRect r="50000"/>
          <a:stretch/>
        </p:blipFill>
        <p:spPr>
          <a:xfrm>
            <a:off x="6096000" y="0"/>
            <a:ext cx="6096000" cy="6858000"/>
          </a:xfrm>
          <a:prstGeom prst="rect">
            <a:avLst/>
          </a:prstGeom>
        </p:spPr>
      </p:pic>
      <p:sp>
        <p:nvSpPr>
          <p:cNvPr id="5" name="Title 4">
            <a:extLst>
              <a:ext uri="{FF2B5EF4-FFF2-40B4-BE49-F238E27FC236}">
                <a16:creationId xmlns:a16="http://schemas.microsoft.com/office/drawing/2014/main" id="{B27BE0D8-E95C-3C4B-A373-FA77AFB95C44}"/>
              </a:ext>
            </a:extLst>
          </p:cNvPr>
          <p:cNvSpPr>
            <a:spLocks noGrp="1"/>
          </p:cNvSpPr>
          <p:nvPr>
            <p:ph type="title" hasCustomPrompt="1"/>
          </p:nvPr>
        </p:nvSpPr>
        <p:spPr>
          <a:xfrm>
            <a:off x="6813549" y="2703443"/>
            <a:ext cx="4660900" cy="677395"/>
          </a:xfrm>
          <a:prstGeom prst="rect">
            <a:avLst/>
          </a:prstGeom>
        </p:spPr>
        <p:txBody>
          <a:bodyPr/>
          <a:lstStyle>
            <a:lvl1pPr algn="ctr">
              <a:defRPr sz="3200" b="1">
                <a:latin typeface="Arial" panose="020B0604020202020204" pitchFamily="34" charset="0"/>
                <a:cs typeface="Arial" panose="020B0604020202020204" pitchFamily="34" charset="0"/>
              </a:defRPr>
            </a:lvl1pPr>
          </a:lstStyle>
          <a:p>
            <a:r>
              <a:rPr lang="en-US" dirty="0"/>
              <a:t>Title</a:t>
            </a:r>
          </a:p>
        </p:txBody>
      </p:sp>
      <p:sp>
        <p:nvSpPr>
          <p:cNvPr id="10" name="Text Placeholder 2">
            <a:extLst>
              <a:ext uri="{FF2B5EF4-FFF2-40B4-BE49-F238E27FC236}">
                <a16:creationId xmlns:a16="http://schemas.microsoft.com/office/drawing/2014/main" id="{C1DA1688-B217-4843-B0D0-29E1D2028150}"/>
              </a:ext>
            </a:extLst>
          </p:cNvPr>
          <p:cNvSpPr>
            <a:spLocks noGrp="1"/>
          </p:cNvSpPr>
          <p:nvPr>
            <p:ph type="body" sz="quarter" idx="13" hasCustomPrompt="1"/>
          </p:nvPr>
        </p:nvSpPr>
        <p:spPr>
          <a:xfrm>
            <a:off x="6813549" y="3546735"/>
            <a:ext cx="4660900" cy="512762"/>
          </a:xfrm>
          <a:prstGeom prst="rect">
            <a:avLst/>
          </a:prstGeom>
        </p:spPr>
        <p:txBody>
          <a:bodyPr/>
          <a:lstStyle>
            <a:lvl1pPr marL="0" indent="0" algn="ctr">
              <a:buNone/>
              <a:defRPr sz="2000" b="1">
                <a:latin typeface="Arial" panose="020B0604020202020204" pitchFamily="34" charset="0"/>
                <a:cs typeface="Arial" panose="020B0604020202020204" pitchFamily="34" charset="0"/>
              </a:defRPr>
            </a:lvl1pPr>
            <a:lvl2pPr>
              <a:defRPr b="1">
                <a:latin typeface="Arial" panose="020B0604020202020204" pitchFamily="34" charset="0"/>
                <a:cs typeface="Arial" panose="020B0604020202020204" pitchFamily="34" charset="0"/>
              </a:defRPr>
            </a:lvl2pPr>
            <a:lvl3pPr>
              <a:defRPr b="1">
                <a:latin typeface="Arial" panose="020B0604020202020204" pitchFamily="34" charset="0"/>
                <a:cs typeface="Arial" panose="020B0604020202020204" pitchFamily="34" charset="0"/>
              </a:defRPr>
            </a:lvl3pPr>
            <a:lvl4pPr>
              <a:defRPr b="1">
                <a:latin typeface="Arial" panose="020B0604020202020204" pitchFamily="34" charset="0"/>
                <a:cs typeface="Arial" panose="020B0604020202020204" pitchFamily="34" charset="0"/>
              </a:defRPr>
            </a:lvl4pPr>
            <a:lvl5pPr>
              <a:defRPr b="1">
                <a:latin typeface="Arial" panose="020B0604020202020204" pitchFamily="34" charset="0"/>
                <a:cs typeface="Arial" panose="020B0604020202020204" pitchFamily="34" charset="0"/>
              </a:defRPr>
            </a:lvl5pPr>
          </a:lstStyle>
          <a:p>
            <a:pPr lvl="0"/>
            <a:r>
              <a:rPr lang="en-US" dirty="0"/>
              <a:t>Date</a:t>
            </a:r>
          </a:p>
        </p:txBody>
      </p:sp>
      <p:pic>
        <p:nvPicPr>
          <p:cNvPr id="11" name="Picture 10">
            <a:extLst>
              <a:ext uri="{FF2B5EF4-FFF2-40B4-BE49-F238E27FC236}">
                <a16:creationId xmlns:a16="http://schemas.microsoft.com/office/drawing/2014/main" id="{64356227-D7D4-F943-AFB2-F20F8B424051}"/>
              </a:ext>
            </a:extLst>
          </p:cNvPr>
          <p:cNvPicPr>
            <a:picLocks noChangeAspect="1"/>
          </p:cNvPicPr>
          <p:nvPr/>
        </p:nvPicPr>
        <p:blipFill>
          <a:blip r:embed="rId3"/>
          <a:stretch>
            <a:fillRect/>
          </a:stretch>
        </p:blipFill>
        <p:spPr>
          <a:xfrm>
            <a:off x="1598817" y="1983144"/>
            <a:ext cx="2853911" cy="2891711"/>
          </a:xfrm>
          <a:prstGeom prst="rect">
            <a:avLst/>
          </a:prstGeom>
        </p:spPr>
      </p:pic>
    </p:spTree>
    <p:extLst>
      <p:ext uri="{BB962C8B-B14F-4D97-AF65-F5344CB8AC3E}">
        <p14:creationId xmlns:p14="http://schemas.microsoft.com/office/powerpoint/2010/main" val="28190938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ote Slide Option 1">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2D5093F-A64D-6A42-8920-D62D4FA40C4E}"/>
              </a:ext>
            </a:extLst>
          </p:cNvPr>
          <p:cNvGrpSpPr/>
          <p:nvPr userDrawn="1"/>
        </p:nvGrpSpPr>
        <p:grpSpPr>
          <a:xfrm>
            <a:off x="-1" y="0"/>
            <a:ext cx="12192002" cy="6858000"/>
            <a:chOff x="-1" y="0"/>
            <a:chExt cx="12192002" cy="6858000"/>
          </a:xfrm>
        </p:grpSpPr>
        <p:pic>
          <p:nvPicPr>
            <p:cNvPr id="8" name="Picture 7">
              <a:extLst>
                <a:ext uri="{FF2B5EF4-FFF2-40B4-BE49-F238E27FC236}">
                  <a16:creationId xmlns:a16="http://schemas.microsoft.com/office/drawing/2014/main" id="{0A42E0DC-41C4-5D4E-9365-D4101A18F8FD}"/>
                </a:ext>
              </a:extLst>
            </p:cNvPr>
            <p:cNvPicPr>
              <a:picLocks noChangeAspect="1"/>
            </p:cNvPicPr>
            <p:nvPr/>
          </p:nvPicPr>
          <p:blipFill rotWithShape="1">
            <a:blip r:embed="rId2"/>
            <a:srcRect t="20272"/>
            <a:stretch/>
          </p:blipFill>
          <p:spPr>
            <a:xfrm>
              <a:off x="1" y="0"/>
              <a:ext cx="12192000" cy="6858000"/>
            </a:xfrm>
            <a:prstGeom prst="rect">
              <a:avLst/>
            </a:prstGeom>
          </p:spPr>
        </p:pic>
        <p:cxnSp>
          <p:nvCxnSpPr>
            <p:cNvPr id="9" name="Straight Connector 8">
              <a:extLst>
                <a:ext uri="{FF2B5EF4-FFF2-40B4-BE49-F238E27FC236}">
                  <a16:creationId xmlns:a16="http://schemas.microsoft.com/office/drawing/2014/main" id="{5FC13913-2F32-2343-B64C-251CB51EA2C7}"/>
                </a:ext>
              </a:extLst>
            </p:cNvPr>
            <p:cNvCxnSpPr>
              <a:cxnSpLocks/>
            </p:cNvCxnSpPr>
            <p:nvPr/>
          </p:nvCxnSpPr>
          <p:spPr>
            <a:xfrm>
              <a:off x="1826811" y="1497477"/>
              <a:ext cx="8538377" cy="0"/>
            </a:xfrm>
            <a:prstGeom prst="line">
              <a:avLst/>
            </a:prstGeom>
            <a:ln w="28575">
              <a:solidFill>
                <a:srgbClr val="FFC629"/>
              </a:solidFill>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4EDDACB2-B58B-F64A-B55E-70FEB45037B1}"/>
                </a:ext>
              </a:extLst>
            </p:cNvPr>
            <p:cNvSpPr/>
            <p:nvPr/>
          </p:nvSpPr>
          <p:spPr>
            <a:xfrm>
              <a:off x="5589104" y="990581"/>
              <a:ext cx="1013791" cy="1013791"/>
            </a:xfrm>
            <a:prstGeom prst="ellipse">
              <a:avLst/>
            </a:prstGeom>
            <a:solidFill>
              <a:schemeClr val="bg1"/>
            </a:solidFill>
            <a:ln>
              <a:solidFill>
                <a:srgbClr val="FFC6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84A6396A-6CC8-EE41-8B23-9407CDA8FD3F}"/>
                </a:ext>
              </a:extLst>
            </p:cNvPr>
            <p:cNvCxnSpPr>
              <a:cxnSpLocks/>
            </p:cNvCxnSpPr>
            <p:nvPr/>
          </p:nvCxnSpPr>
          <p:spPr>
            <a:xfrm>
              <a:off x="1826811" y="5360525"/>
              <a:ext cx="8538377" cy="0"/>
            </a:xfrm>
            <a:prstGeom prst="line">
              <a:avLst/>
            </a:prstGeom>
            <a:ln w="28575">
              <a:solidFill>
                <a:srgbClr val="FFC629"/>
              </a:solidFill>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524DCAAE-06D4-1C42-A8CE-0E38F73143D0}"/>
                </a:ext>
              </a:extLst>
            </p:cNvPr>
            <p:cNvSpPr/>
            <p:nvPr/>
          </p:nvSpPr>
          <p:spPr>
            <a:xfrm>
              <a:off x="5589104" y="4853629"/>
              <a:ext cx="1013791" cy="1013791"/>
            </a:xfrm>
            <a:prstGeom prst="ellipse">
              <a:avLst/>
            </a:prstGeom>
            <a:solidFill>
              <a:schemeClr val="bg1"/>
            </a:solidFill>
            <a:ln>
              <a:solidFill>
                <a:srgbClr val="FFC6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2F89AB1-B31C-E448-B85A-7845F94BB1BB}"/>
                </a:ext>
              </a:extLst>
            </p:cNvPr>
            <p:cNvSpPr/>
            <p:nvPr/>
          </p:nvSpPr>
          <p:spPr>
            <a:xfrm>
              <a:off x="-1" y="2494755"/>
              <a:ext cx="12192001" cy="1866622"/>
            </a:xfrm>
            <a:prstGeom prst="rect">
              <a:avLst/>
            </a:prstGeom>
            <a:solidFill>
              <a:srgbClr val="FFC6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15F5AD75-B71E-D94B-A05C-66D485089CE9}"/>
                </a:ext>
              </a:extLst>
            </p:cNvPr>
            <p:cNvPicPr>
              <a:picLocks noChangeAspect="1"/>
            </p:cNvPicPr>
            <p:nvPr/>
          </p:nvPicPr>
          <p:blipFill>
            <a:blip r:embed="rId3"/>
            <a:stretch>
              <a:fillRect/>
            </a:stretch>
          </p:blipFill>
          <p:spPr>
            <a:xfrm>
              <a:off x="5770916" y="1320514"/>
              <a:ext cx="650162" cy="433441"/>
            </a:xfrm>
            <a:prstGeom prst="rect">
              <a:avLst/>
            </a:prstGeom>
          </p:spPr>
        </p:pic>
        <p:pic>
          <p:nvPicPr>
            <p:cNvPr id="16" name="Picture 15">
              <a:extLst>
                <a:ext uri="{FF2B5EF4-FFF2-40B4-BE49-F238E27FC236}">
                  <a16:creationId xmlns:a16="http://schemas.microsoft.com/office/drawing/2014/main" id="{27CDAB06-B996-2747-B5EA-CA07085E551D}"/>
                </a:ext>
              </a:extLst>
            </p:cNvPr>
            <p:cNvPicPr>
              <a:picLocks noChangeAspect="1"/>
            </p:cNvPicPr>
            <p:nvPr/>
          </p:nvPicPr>
          <p:blipFill>
            <a:blip r:embed="rId3"/>
            <a:stretch>
              <a:fillRect/>
            </a:stretch>
          </p:blipFill>
          <p:spPr>
            <a:xfrm rot="10800000">
              <a:off x="5770916" y="5143800"/>
              <a:ext cx="650162" cy="433441"/>
            </a:xfrm>
            <a:prstGeom prst="rect">
              <a:avLst/>
            </a:prstGeom>
          </p:spPr>
        </p:pic>
      </p:grpSp>
      <p:sp>
        <p:nvSpPr>
          <p:cNvPr id="17" name="Text Placeholder 12">
            <a:extLst>
              <a:ext uri="{FF2B5EF4-FFF2-40B4-BE49-F238E27FC236}">
                <a16:creationId xmlns:a16="http://schemas.microsoft.com/office/drawing/2014/main" id="{4E663CB2-1E13-F842-839B-5A8CD0A85A60}"/>
              </a:ext>
            </a:extLst>
          </p:cNvPr>
          <p:cNvSpPr>
            <a:spLocks noGrp="1"/>
          </p:cNvSpPr>
          <p:nvPr>
            <p:ph type="body" sz="quarter" idx="12" hasCustomPrompt="1"/>
          </p:nvPr>
        </p:nvSpPr>
        <p:spPr>
          <a:xfrm>
            <a:off x="888571" y="2937860"/>
            <a:ext cx="10414849" cy="980411"/>
          </a:xfrm>
          <a:prstGeom prst="rect">
            <a:avLst/>
          </a:prstGeom>
        </p:spPr>
        <p:txBody>
          <a:bodyPr/>
          <a:lstStyle>
            <a:lvl1pPr marL="0" indent="0" algn="ctr">
              <a:buNone/>
              <a:defRPr sz="3200" b="1" i="0">
                <a:solidFill>
                  <a:schemeClr val="tx1"/>
                </a:solidFill>
                <a:latin typeface="Arial" panose="020B0604020202020204" pitchFamily="34" charset="0"/>
                <a:cs typeface="Arial" panose="020B0604020202020204" pitchFamily="34" charset="0"/>
              </a:defRPr>
            </a:lvl1pPr>
          </a:lstStyle>
          <a:p>
            <a:pPr lvl="0"/>
            <a:r>
              <a:rPr lang="en-US" dirty="0"/>
              <a:t>We don’t yet know what our best self can be…together, we all need to find it.</a:t>
            </a:r>
          </a:p>
        </p:txBody>
      </p:sp>
    </p:spTree>
    <p:extLst>
      <p:ext uri="{BB962C8B-B14F-4D97-AF65-F5344CB8AC3E}">
        <p14:creationId xmlns:p14="http://schemas.microsoft.com/office/powerpoint/2010/main" val="456981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Quote Slide Option 2">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533246C5-2D29-F946-B2F7-3B9C84905703}"/>
              </a:ext>
            </a:extLst>
          </p:cNvPr>
          <p:cNvGrpSpPr/>
          <p:nvPr userDrawn="1"/>
        </p:nvGrpSpPr>
        <p:grpSpPr>
          <a:xfrm>
            <a:off x="-1" y="0"/>
            <a:ext cx="12192001" cy="6858000"/>
            <a:chOff x="-1" y="0"/>
            <a:chExt cx="12192001" cy="6858000"/>
          </a:xfrm>
        </p:grpSpPr>
        <p:pic>
          <p:nvPicPr>
            <p:cNvPr id="8" name="Picture 7">
              <a:extLst>
                <a:ext uri="{FF2B5EF4-FFF2-40B4-BE49-F238E27FC236}">
                  <a16:creationId xmlns:a16="http://schemas.microsoft.com/office/drawing/2014/main" id="{44CE2E98-8D1A-CD4B-B1A9-88632EBA646B}"/>
                </a:ext>
              </a:extLst>
            </p:cNvPr>
            <p:cNvPicPr>
              <a:picLocks noChangeAspect="1"/>
            </p:cNvPicPr>
            <p:nvPr/>
          </p:nvPicPr>
          <p:blipFill>
            <a:blip r:embed="rId2"/>
            <a:stretch>
              <a:fillRect/>
            </a:stretch>
          </p:blipFill>
          <p:spPr>
            <a:xfrm>
              <a:off x="0" y="0"/>
              <a:ext cx="12192000" cy="6858000"/>
            </a:xfrm>
            <a:prstGeom prst="rect">
              <a:avLst/>
            </a:prstGeom>
          </p:spPr>
        </p:pic>
        <p:cxnSp>
          <p:nvCxnSpPr>
            <p:cNvPr id="9" name="Straight Connector 8">
              <a:extLst>
                <a:ext uri="{FF2B5EF4-FFF2-40B4-BE49-F238E27FC236}">
                  <a16:creationId xmlns:a16="http://schemas.microsoft.com/office/drawing/2014/main" id="{CFBB83C3-3C45-0841-A413-09852839C40C}"/>
                </a:ext>
              </a:extLst>
            </p:cNvPr>
            <p:cNvCxnSpPr>
              <a:cxnSpLocks/>
            </p:cNvCxnSpPr>
            <p:nvPr/>
          </p:nvCxnSpPr>
          <p:spPr>
            <a:xfrm>
              <a:off x="1826811" y="1497477"/>
              <a:ext cx="853837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57FDDB52-74F4-BD45-9465-8A1053479EC4}"/>
                </a:ext>
              </a:extLst>
            </p:cNvPr>
            <p:cNvSpPr/>
            <p:nvPr/>
          </p:nvSpPr>
          <p:spPr>
            <a:xfrm>
              <a:off x="5589104" y="990581"/>
              <a:ext cx="1013791" cy="1013791"/>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7DFCEBF5-ADAA-7B46-9038-529B9CAD1C0A}"/>
                </a:ext>
              </a:extLst>
            </p:cNvPr>
            <p:cNvCxnSpPr>
              <a:cxnSpLocks/>
            </p:cNvCxnSpPr>
            <p:nvPr/>
          </p:nvCxnSpPr>
          <p:spPr>
            <a:xfrm>
              <a:off x="1826811" y="5360525"/>
              <a:ext cx="853837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AC772748-8129-DF4A-8381-C7C56673891E}"/>
                </a:ext>
              </a:extLst>
            </p:cNvPr>
            <p:cNvSpPr/>
            <p:nvPr/>
          </p:nvSpPr>
          <p:spPr>
            <a:xfrm>
              <a:off x="5589104" y="4853629"/>
              <a:ext cx="1013791" cy="1013791"/>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87E82D3-A127-8949-B1E6-B259F329C874}"/>
                </a:ext>
              </a:extLst>
            </p:cNvPr>
            <p:cNvSpPr/>
            <p:nvPr/>
          </p:nvSpPr>
          <p:spPr>
            <a:xfrm>
              <a:off x="-1" y="2494755"/>
              <a:ext cx="12192001" cy="18666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6EB4B2D7-120C-C34A-B84F-EA07D8F4AE44}"/>
                </a:ext>
              </a:extLst>
            </p:cNvPr>
            <p:cNvPicPr>
              <a:picLocks noChangeAspect="1"/>
            </p:cNvPicPr>
            <p:nvPr/>
          </p:nvPicPr>
          <p:blipFill>
            <a:blip r:embed="rId3"/>
            <a:stretch>
              <a:fillRect/>
            </a:stretch>
          </p:blipFill>
          <p:spPr>
            <a:xfrm>
              <a:off x="5750855" y="1305854"/>
              <a:ext cx="690281" cy="460187"/>
            </a:xfrm>
            <a:prstGeom prst="rect">
              <a:avLst/>
            </a:prstGeom>
          </p:spPr>
        </p:pic>
        <p:pic>
          <p:nvPicPr>
            <p:cNvPr id="16" name="Picture 15">
              <a:extLst>
                <a:ext uri="{FF2B5EF4-FFF2-40B4-BE49-F238E27FC236}">
                  <a16:creationId xmlns:a16="http://schemas.microsoft.com/office/drawing/2014/main" id="{7F279F7D-5F09-5A4A-BBE3-A178B7A30770}"/>
                </a:ext>
              </a:extLst>
            </p:cNvPr>
            <p:cNvPicPr>
              <a:picLocks noChangeAspect="1"/>
            </p:cNvPicPr>
            <p:nvPr/>
          </p:nvPicPr>
          <p:blipFill>
            <a:blip r:embed="rId3"/>
            <a:stretch>
              <a:fillRect/>
            </a:stretch>
          </p:blipFill>
          <p:spPr>
            <a:xfrm rot="10800000">
              <a:off x="5750855" y="5128560"/>
              <a:ext cx="690281" cy="460187"/>
            </a:xfrm>
            <a:prstGeom prst="rect">
              <a:avLst/>
            </a:prstGeom>
          </p:spPr>
        </p:pic>
      </p:grpSp>
      <p:sp>
        <p:nvSpPr>
          <p:cNvPr id="14" name="Text Placeholder 12">
            <a:extLst>
              <a:ext uri="{FF2B5EF4-FFF2-40B4-BE49-F238E27FC236}">
                <a16:creationId xmlns:a16="http://schemas.microsoft.com/office/drawing/2014/main" id="{D4F3A9B5-49EA-D54B-89B9-093CE6BD84CE}"/>
              </a:ext>
            </a:extLst>
          </p:cNvPr>
          <p:cNvSpPr>
            <a:spLocks noGrp="1"/>
          </p:cNvSpPr>
          <p:nvPr>
            <p:ph type="body" sz="quarter" idx="12" hasCustomPrompt="1"/>
          </p:nvPr>
        </p:nvSpPr>
        <p:spPr>
          <a:xfrm>
            <a:off x="888571" y="2937860"/>
            <a:ext cx="10414849" cy="980411"/>
          </a:xfrm>
          <a:prstGeom prst="rect">
            <a:avLst/>
          </a:prstGeom>
        </p:spPr>
        <p:txBody>
          <a:bodyPr/>
          <a:lstStyle>
            <a:lvl1pPr marL="0" indent="0" algn="ctr">
              <a:buNone/>
              <a:defRPr sz="3200" b="1" i="0">
                <a:solidFill>
                  <a:schemeClr val="bg1"/>
                </a:solidFill>
                <a:latin typeface="Arial" panose="020B0604020202020204" pitchFamily="34" charset="0"/>
                <a:cs typeface="Arial" panose="020B0604020202020204" pitchFamily="34" charset="0"/>
              </a:defRPr>
            </a:lvl1pPr>
          </a:lstStyle>
          <a:p>
            <a:pPr lvl="0"/>
            <a:r>
              <a:rPr lang="en-US" dirty="0"/>
              <a:t>We don’t yet know what our best self can be…together, we all need to find it.</a:t>
            </a:r>
          </a:p>
        </p:txBody>
      </p:sp>
    </p:spTree>
    <p:extLst>
      <p:ext uri="{BB962C8B-B14F-4D97-AF65-F5344CB8AC3E}">
        <p14:creationId xmlns:p14="http://schemas.microsoft.com/office/powerpoint/2010/main" val="21818728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F25A00D-820B-394B-BB34-47EBF2ABECF4}"/>
              </a:ext>
            </a:extLst>
          </p:cNvPr>
          <p:cNvPicPr>
            <a:picLocks noChangeAspect="1"/>
          </p:cNvPicPr>
          <p:nvPr/>
        </p:nvPicPr>
        <p:blipFill>
          <a:blip r:embed="rId2"/>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D071227B-224F-8845-985A-7D474CAE570C}"/>
              </a:ext>
            </a:extLst>
          </p:cNvPr>
          <p:cNvSpPr/>
          <p:nvPr/>
        </p:nvSpPr>
        <p:spPr>
          <a:xfrm>
            <a:off x="-1" y="2958419"/>
            <a:ext cx="12192001" cy="94116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733FC234-CE84-CE4A-AEC5-3D8F75B4E49C}"/>
              </a:ext>
            </a:extLst>
          </p:cNvPr>
          <p:cNvSpPr txBox="1"/>
          <p:nvPr/>
        </p:nvSpPr>
        <p:spPr>
          <a:xfrm>
            <a:off x="1822703" y="3210350"/>
            <a:ext cx="8546592" cy="477054"/>
          </a:xfrm>
          <a:prstGeom prst="rect">
            <a:avLst/>
          </a:prstGeom>
          <a:noFill/>
        </p:spPr>
        <p:txBody>
          <a:bodyPr wrap="square" rtlCol="0">
            <a:spAutoFit/>
          </a:bodyPr>
          <a:lstStyle/>
          <a:p>
            <a:pPr algn="ctr"/>
            <a:r>
              <a:rPr lang="en-US" sz="2500" b="1" dirty="0">
                <a:solidFill>
                  <a:schemeClr val="bg1"/>
                </a:solidFill>
                <a:latin typeface="Arial" panose="020B0604020202020204" pitchFamily="34" charset="0"/>
                <a:cs typeface="Arial" panose="020B0604020202020204" pitchFamily="34" charset="0"/>
              </a:rPr>
              <a:t>Thank You!</a:t>
            </a:r>
          </a:p>
        </p:txBody>
      </p:sp>
    </p:spTree>
    <p:extLst>
      <p:ext uri="{BB962C8B-B14F-4D97-AF65-F5344CB8AC3E}">
        <p14:creationId xmlns:p14="http://schemas.microsoft.com/office/powerpoint/2010/main" val="39347580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Option 2">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57E3552-DEBB-C944-A554-82AFCB8419BA}"/>
              </a:ext>
            </a:extLst>
          </p:cNvPr>
          <p:cNvSpPr/>
          <p:nvPr/>
        </p:nvSpPr>
        <p:spPr>
          <a:xfrm>
            <a:off x="0" y="4872178"/>
            <a:ext cx="12192000" cy="12180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C89982E9-2715-D941-B379-71A97DB17011}"/>
              </a:ext>
            </a:extLst>
          </p:cNvPr>
          <p:cNvPicPr>
            <a:picLocks noChangeAspect="1"/>
          </p:cNvPicPr>
          <p:nvPr/>
        </p:nvPicPr>
        <p:blipFill rotWithShape="1">
          <a:blip r:embed="rId2"/>
          <a:srcRect t="50000" r="1168" b="21932"/>
          <a:stretch/>
        </p:blipFill>
        <p:spPr>
          <a:xfrm>
            <a:off x="-1" y="4933072"/>
            <a:ext cx="12192001" cy="1924928"/>
          </a:xfrm>
          <a:prstGeom prst="rect">
            <a:avLst/>
          </a:prstGeom>
        </p:spPr>
      </p:pic>
      <p:pic>
        <p:nvPicPr>
          <p:cNvPr id="7" name="Picture 6">
            <a:extLst>
              <a:ext uri="{FF2B5EF4-FFF2-40B4-BE49-F238E27FC236}">
                <a16:creationId xmlns:a16="http://schemas.microsoft.com/office/drawing/2014/main" id="{558D1FCC-C828-5245-A412-3708798581AD}"/>
              </a:ext>
            </a:extLst>
          </p:cNvPr>
          <p:cNvPicPr>
            <a:picLocks noChangeAspect="1"/>
          </p:cNvPicPr>
          <p:nvPr/>
        </p:nvPicPr>
        <p:blipFill>
          <a:blip r:embed="rId3"/>
          <a:stretch>
            <a:fillRect/>
          </a:stretch>
        </p:blipFill>
        <p:spPr>
          <a:xfrm>
            <a:off x="4652335" y="963303"/>
            <a:ext cx="2887330" cy="2925572"/>
          </a:xfrm>
          <a:prstGeom prst="rect">
            <a:avLst/>
          </a:prstGeom>
        </p:spPr>
      </p:pic>
      <p:sp>
        <p:nvSpPr>
          <p:cNvPr id="10" name="Text Placeholder 2">
            <a:extLst>
              <a:ext uri="{FF2B5EF4-FFF2-40B4-BE49-F238E27FC236}">
                <a16:creationId xmlns:a16="http://schemas.microsoft.com/office/drawing/2014/main" id="{4754ED87-0658-414E-9715-03B964241252}"/>
              </a:ext>
            </a:extLst>
          </p:cNvPr>
          <p:cNvSpPr>
            <a:spLocks noGrp="1"/>
          </p:cNvSpPr>
          <p:nvPr>
            <p:ph type="body" sz="quarter" idx="12" hasCustomPrompt="1"/>
          </p:nvPr>
        </p:nvSpPr>
        <p:spPr>
          <a:xfrm>
            <a:off x="3765550" y="5448601"/>
            <a:ext cx="4660900" cy="446096"/>
          </a:xfrm>
          <a:prstGeom prst="rect">
            <a:avLst/>
          </a:prstGeom>
        </p:spPr>
        <p:txBody>
          <a:bodyPr/>
          <a:lstStyle>
            <a:lvl1pPr marL="0" indent="0" algn="ctr">
              <a:buNone/>
              <a:defRPr b="1">
                <a:latin typeface="Arial" panose="020B0604020202020204" pitchFamily="34" charset="0"/>
                <a:cs typeface="Arial" panose="020B0604020202020204" pitchFamily="34" charset="0"/>
              </a:defRPr>
            </a:lvl1pPr>
            <a:lvl2pPr>
              <a:defRPr b="1">
                <a:latin typeface="Arial" panose="020B0604020202020204" pitchFamily="34" charset="0"/>
                <a:cs typeface="Arial" panose="020B0604020202020204" pitchFamily="34" charset="0"/>
              </a:defRPr>
            </a:lvl2pPr>
            <a:lvl3pPr>
              <a:defRPr b="1">
                <a:latin typeface="Arial" panose="020B0604020202020204" pitchFamily="34" charset="0"/>
                <a:cs typeface="Arial" panose="020B0604020202020204" pitchFamily="34" charset="0"/>
              </a:defRPr>
            </a:lvl3pPr>
            <a:lvl4pPr>
              <a:defRPr b="1">
                <a:latin typeface="Arial" panose="020B0604020202020204" pitchFamily="34" charset="0"/>
                <a:cs typeface="Arial" panose="020B0604020202020204" pitchFamily="34" charset="0"/>
              </a:defRPr>
            </a:lvl4pPr>
            <a:lvl5pPr>
              <a:defRPr b="1">
                <a:latin typeface="Arial" panose="020B0604020202020204" pitchFamily="34" charset="0"/>
                <a:cs typeface="Arial" panose="020B0604020202020204" pitchFamily="34" charset="0"/>
              </a:defRPr>
            </a:lvl5pPr>
          </a:lstStyle>
          <a:p>
            <a:pPr lvl="0"/>
            <a:r>
              <a:rPr lang="en-US" dirty="0"/>
              <a:t>Title2</a:t>
            </a:r>
          </a:p>
        </p:txBody>
      </p:sp>
      <p:sp>
        <p:nvSpPr>
          <p:cNvPr id="11" name="Text Placeholder 2">
            <a:extLst>
              <a:ext uri="{FF2B5EF4-FFF2-40B4-BE49-F238E27FC236}">
                <a16:creationId xmlns:a16="http://schemas.microsoft.com/office/drawing/2014/main" id="{DEA2028A-6C2D-9540-910F-711B608C5FD8}"/>
              </a:ext>
            </a:extLst>
          </p:cNvPr>
          <p:cNvSpPr>
            <a:spLocks noGrp="1"/>
          </p:cNvSpPr>
          <p:nvPr>
            <p:ph type="body" sz="quarter" idx="13" hasCustomPrompt="1"/>
          </p:nvPr>
        </p:nvSpPr>
        <p:spPr>
          <a:xfrm>
            <a:off x="3765550" y="5961363"/>
            <a:ext cx="4660900" cy="350227"/>
          </a:xfrm>
          <a:prstGeom prst="rect">
            <a:avLst/>
          </a:prstGeom>
        </p:spPr>
        <p:txBody>
          <a:bodyPr/>
          <a:lstStyle>
            <a:lvl1pPr marL="0" indent="0" algn="ctr">
              <a:buNone/>
              <a:defRPr sz="2000" b="1">
                <a:latin typeface="Arial" panose="020B0604020202020204" pitchFamily="34" charset="0"/>
                <a:cs typeface="Arial" panose="020B0604020202020204" pitchFamily="34" charset="0"/>
              </a:defRPr>
            </a:lvl1pPr>
            <a:lvl2pPr>
              <a:defRPr b="1">
                <a:latin typeface="Arial" panose="020B0604020202020204" pitchFamily="34" charset="0"/>
                <a:cs typeface="Arial" panose="020B0604020202020204" pitchFamily="34" charset="0"/>
              </a:defRPr>
            </a:lvl2pPr>
            <a:lvl3pPr>
              <a:defRPr b="1">
                <a:latin typeface="Arial" panose="020B0604020202020204" pitchFamily="34" charset="0"/>
                <a:cs typeface="Arial" panose="020B0604020202020204" pitchFamily="34" charset="0"/>
              </a:defRPr>
            </a:lvl3pPr>
            <a:lvl4pPr>
              <a:defRPr b="1">
                <a:latin typeface="Arial" panose="020B0604020202020204" pitchFamily="34" charset="0"/>
                <a:cs typeface="Arial" panose="020B0604020202020204" pitchFamily="34" charset="0"/>
              </a:defRPr>
            </a:lvl4pPr>
            <a:lvl5pPr>
              <a:defRPr b="1">
                <a:latin typeface="Arial" panose="020B0604020202020204" pitchFamily="34" charset="0"/>
                <a:cs typeface="Arial" panose="020B0604020202020204" pitchFamily="34" charset="0"/>
              </a:defRPr>
            </a:lvl5pPr>
          </a:lstStyle>
          <a:p>
            <a:pPr lvl="0"/>
            <a:r>
              <a:rPr lang="en-US" dirty="0"/>
              <a:t>Date2</a:t>
            </a:r>
          </a:p>
        </p:txBody>
      </p:sp>
    </p:spTree>
    <p:extLst>
      <p:ext uri="{BB962C8B-B14F-4D97-AF65-F5344CB8AC3E}">
        <p14:creationId xmlns:p14="http://schemas.microsoft.com/office/powerpoint/2010/main" val="30313242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Slide 2">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89982E9-2715-D941-B379-71A97DB17011}"/>
              </a:ext>
            </a:extLst>
          </p:cNvPr>
          <p:cNvPicPr>
            <a:picLocks noChangeAspect="1"/>
          </p:cNvPicPr>
          <p:nvPr/>
        </p:nvPicPr>
        <p:blipFill rotWithShape="1">
          <a:blip r:embed="rId2"/>
          <a:srcRect t="69902" r="1168" b="21932"/>
          <a:stretch/>
        </p:blipFill>
        <p:spPr>
          <a:xfrm>
            <a:off x="-1" y="6311590"/>
            <a:ext cx="12192001" cy="565634"/>
          </a:xfrm>
          <a:prstGeom prst="rect">
            <a:avLst/>
          </a:prstGeom>
        </p:spPr>
      </p:pic>
      <p:cxnSp>
        <p:nvCxnSpPr>
          <p:cNvPr id="3" name="Straight Connector 2">
            <a:extLst>
              <a:ext uri="{FF2B5EF4-FFF2-40B4-BE49-F238E27FC236}">
                <a16:creationId xmlns:a16="http://schemas.microsoft.com/office/drawing/2014/main" id="{D0C39C82-22A6-0A45-B0AE-051068866D21}"/>
              </a:ext>
            </a:extLst>
          </p:cNvPr>
          <p:cNvCxnSpPr>
            <a:cxnSpLocks/>
          </p:cNvCxnSpPr>
          <p:nvPr userDrawn="1"/>
        </p:nvCxnSpPr>
        <p:spPr>
          <a:xfrm>
            <a:off x="-1" y="6311590"/>
            <a:ext cx="12192001"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itle 11">
            <a:extLst>
              <a:ext uri="{FF2B5EF4-FFF2-40B4-BE49-F238E27FC236}">
                <a16:creationId xmlns:a16="http://schemas.microsoft.com/office/drawing/2014/main" id="{FA6151DA-0E50-3747-B88F-29F646B3148B}"/>
              </a:ext>
            </a:extLst>
          </p:cNvPr>
          <p:cNvSpPr>
            <a:spLocks noGrp="1"/>
          </p:cNvSpPr>
          <p:nvPr>
            <p:ph type="title" hasCustomPrompt="1"/>
          </p:nvPr>
        </p:nvSpPr>
        <p:spPr>
          <a:xfrm>
            <a:off x="733425" y="109131"/>
            <a:ext cx="10515600" cy="666991"/>
          </a:xfrm>
          <a:prstGeom prst="rect">
            <a:avLst/>
          </a:prstGeom>
        </p:spPr>
        <p:txBody>
          <a:bodyPr/>
          <a:lstStyle>
            <a:lvl1pPr>
              <a:defRPr sz="3200" b="1" i="0">
                <a:latin typeface="Arial" panose="020B0604020202020204" pitchFamily="34" charset="0"/>
                <a:cs typeface="Arial" panose="020B0604020202020204" pitchFamily="34" charset="0"/>
              </a:defRPr>
            </a:lvl1pPr>
          </a:lstStyle>
          <a:p>
            <a:r>
              <a:rPr lang="en-US" dirty="0"/>
              <a:t>Title3</a:t>
            </a:r>
          </a:p>
        </p:txBody>
      </p:sp>
      <p:sp>
        <p:nvSpPr>
          <p:cNvPr id="15" name="Content Placeholder 14">
            <a:extLst>
              <a:ext uri="{FF2B5EF4-FFF2-40B4-BE49-F238E27FC236}">
                <a16:creationId xmlns:a16="http://schemas.microsoft.com/office/drawing/2014/main" id="{48378D0F-E7EF-4A4B-83B1-DE987880935F}"/>
              </a:ext>
            </a:extLst>
          </p:cNvPr>
          <p:cNvSpPr>
            <a:spLocks noGrp="1"/>
          </p:cNvSpPr>
          <p:nvPr>
            <p:ph sz="quarter" idx="10"/>
          </p:nvPr>
        </p:nvSpPr>
        <p:spPr>
          <a:xfrm>
            <a:off x="733425" y="908093"/>
            <a:ext cx="10355263" cy="5221539"/>
          </a:xfrm>
          <a:prstGeom prst="rect">
            <a:avLst/>
          </a:prstGeom>
        </p:spPr>
        <p:txBody>
          <a:bodyPr/>
          <a:lstStyle>
            <a:lvl1pPr>
              <a:buClr>
                <a:srgbClr val="F7BF32"/>
              </a:buClr>
              <a:defRPr b="0" i="0">
                <a:latin typeface="Avenir 65 Medium" panose="02000503020000020003" pitchFamily="2" charset="0"/>
              </a:defRPr>
            </a:lvl1pPr>
            <a:lvl2pPr>
              <a:buClr>
                <a:srgbClr val="F7BF32"/>
              </a:buClr>
              <a:defRPr b="0" i="0">
                <a:latin typeface="Avenir 55 Roman" panose="02000503020000020003" pitchFamily="2" charset="0"/>
              </a:defRPr>
            </a:lvl2pPr>
            <a:lvl3pPr>
              <a:buClr>
                <a:srgbClr val="F7BF32"/>
              </a:buClr>
              <a:defRPr b="0" i="0">
                <a:latin typeface="Avenir 55 Roman" panose="02000503020000020003" pitchFamily="2" charset="0"/>
              </a:defRPr>
            </a:lvl3pPr>
            <a:lvl4pPr>
              <a:buClr>
                <a:srgbClr val="F7BF32"/>
              </a:buClr>
              <a:defRPr b="0" i="0">
                <a:latin typeface="Avenir 55 Roman" panose="02000503020000020003" pitchFamily="2" charset="0"/>
              </a:defRPr>
            </a:lvl4pPr>
            <a:lvl5pPr>
              <a:buClr>
                <a:srgbClr val="F7BF32"/>
              </a:buClr>
              <a:defRPr b="0" i="0">
                <a:latin typeface="Avenir 55 Roman" panose="02000503020000020003"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020068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1">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89982E9-2715-D941-B379-71A97DB17011}"/>
              </a:ext>
            </a:extLst>
          </p:cNvPr>
          <p:cNvPicPr>
            <a:picLocks noChangeAspect="1"/>
          </p:cNvPicPr>
          <p:nvPr/>
        </p:nvPicPr>
        <p:blipFill rotWithShape="1">
          <a:blip r:embed="rId2"/>
          <a:srcRect t="69902" r="1168" b="21932"/>
          <a:stretch/>
        </p:blipFill>
        <p:spPr>
          <a:xfrm>
            <a:off x="-1" y="6311590"/>
            <a:ext cx="12192001" cy="565634"/>
          </a:xfrm>
          <a:prstGeom prst="rect">
            <a:avLst/>
          </a:prstGeom>
        </p:spPr>
      </p:pic>
      <p:cxnSp>
        <p:nvCxnSpPr>
          <p:cNvPr id="3" name="Straight Connector 2">
            <a:extLst>
              <a:ext uri="{FF2B5EF4-FFF2-40B4-BE49-F238E27FC236}">
                <a16:creationId xmlns:a16="http://schemas.microsoft.com/office/drawing/2014/main" id="{D0C39C82-22A6-0A45-B0AE-051068866D21}"/>
              </a:ext>
            </a:extLst>
          </p:cNvPr>
          <p:cNvCxnSpPr>
            <a:cxnSpLocks/>
          </p:cNvCxnSpPr>
          <p:nvPr userDrawn="1"/>
        </p:nvCxnSpPr>
        <p:spPr>
          <a:xfrm>
            <a:off x="-1" y="6311590"/>
            <a:ext cx="12192001"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F39A8CB0-9A70-A144-93B6-FBAF6A78F3A2}"/>
              </a:ext>
            </a:extLst>
          </p:cNvPr>
          <p:cNvSpPr>
            <a:spLocks noGrp="1"/>
          </p:cNvSpPr>
          <p:nvPr>
            <p:ph type="title"/>
          </p:nvPr>
        </p:nvSpPr>
        <p:spPr>
          <a:xfrm>
            <a:off x="838199" y="3054452"/>
            <a:ext cx="10515600" cy="1139861"/>
          </a:xfrm>
          <a:prstGeom prst="rect">
            <a:avLst/>
          </a:prstGeom>
        </p:spPr>
        <p:txBody>
          <a:bodyPr/>
          <a:lstStyle>
            <a:lvl1pPr algn="ctr">
              <a:defRPr sz="3000" b="1">
                <a:latin typeface="Arial" panose="020B0604020202020204" pitchFamily="34" charset="0"/>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13211946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2">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57E3552-DEBB-C944-A554-82AFCB8419BA}"/>
              </a:ext>
            </a:extLst>
          </p:cNvPr>
          <p:cNvSpPr/>
          <p:nvPr/>
        </p:nvSpPr>
        <p:spPr>
          <a:xfrm>
            <a:off x="0" y="4872178"/>
            <a:ext cx="12192000" cy="12180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C89982E9-2715-D941-B379-71A97DB17011}"/>
              </a:ext>
            </a:extLst>
          </p:cNvPr>
          <p:cNvPicPr>
            <a:picLocks noChangeAspect="1"/>
          </p:cNvPicPr>
          <p:nvPr/>
        </p:nvPicPr>
        <p:blipFill rotWithShape="1">
          <a:blip r:embed="rId2"/>
          <a:srcRect t="50000" r="1168" b="21932"/>
          <a:stretch/>
        </p:blipFill>
        <p:spPr>
          <a:xfrm>
            <a:off x="-1" y="4933072"/>
            <a:ext cx="12192001" cy="1924928"/>
          </a:xfrm>
          <a:prstGeom prst="rect">
            <a:avLst/>
          </a:prstGeom>
        </p:spPr>
      </p:pic>
      <p:sp>
        <p:nvSpPr>
          <p:cNvPr id="6" name="Title 1">
            <a:extLst>
              <a:ext uri="{FF2B5EF4-FFF2-40B4-BE49-F238E27FC236}">
                <a16:creationId xmlns:a16="http://schemas.microsoft.com/office/drawing/2014/main" id="{0159C787-850A-E94C-BE82-DEF54263AD14}"/>
              </a:ext>
            </a:extLst>
          </p:cNvPr>
          <p:cNvSpPr>
            <a:spLocks noGrp="1"/>
          </p:cNvSpPr>
          <p:nvPr>
            <p:ph type="title"/>
          </p:nvPr>
        </p:nvSpPr>
        <p:spPr>
          <a:xfrm>
            <a:off x="838199" y="3054452"/>
            <a:ext cx="10515600" cy="1139861"/>
          </a:xfrm>
          <a:prstGeom prst="rect">
            <a:avLst/>
          </a:prstGeom>
        </p:spPr>
        <p:txBody>
          <a:bodyPr/>
          <a:lstStyle>
            <a:lvl1pPr algn="ctr">
              <a:defRPr sz="3000" b="1">
                <a:latin typeface="Arial" panose="020B0604020202020204" pitchFamily="34" charset="0"/>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3760592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Overview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FD4AF910-3B45-C642-BA40-7F26C292CBB7}"/>
              </a:ext>
            </a:extLst>
          </p:cNvPr>
          <p:cNvGrpSpPr/>
          <p:nvPr userDrawn="1"/>
        </p:nvGrpSpPr>
        <p:grpSpPr>
          <a:xfrm>
            <a:off x="0" y="0"/>
            <a:ext cx="6143872" cy="6858000"/>
            <a:chOff x="0" y="0"/>
            <a:chExt cx="6143872" cy="6858000"/>
          </a:xfrm>
        </p:grpSpPr>
        <p:sp>
          <p:nvSpPr>
            <p:cNvPr id="8" name="Rectangle 7">
              <a:extLst>
                <a:ext uri="{FF2B5EF4-FFF2-40B4-BE49-F238E27FC236}">
                  <a16:creationId xmlns:a16="http://schemas.microsoft.com/office/drawing/2014/main" id="{CC89D864-D3E3-854A-9727-A7FA3A3C3175}"/>
                </a:ext>
              </a:extLst>
            </p:cNvPr>
            <p:cNvSpPr/>
            <p:nvPr/>
          </p:nvSpPr>
          <p:spPr>
            <a:xfrm>
              <a:off x="5617345" y="0"/>
              <a:ext cx="526527"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3D8ED27C-6546-2A4D-8DF8-81E2F1D5CA75}"/>
                </a:ext>
              </a:extLst>
            </p:cNvPr>
            <p:cNvPicPr>
              <a:picLocks noChangeAspect="1"/>
            </p:cNvPicPr>
            <p:nvPr/>
          </p:nvPicPr>
          <p:blipFill rotWithShape="1">
            <a:blip r:embed="rId2"/>
            <a:srcRect r="50000"/>
            <a:stretch/>
          </p:blipFill>
          <p:spPr>
            <a:xfrm>
              <a:off x="0" y="0"/>
              <a:ext cx="6096000" cy="6858000"/>
            </a:xfrm>
            <a:prstGeom prst="rect">
              <a:avLst/>
            </a:prstGeom>
          </p:spPr>
        </p:pic>
      </p:grpSp>
      <p:sp>
        <p:nvSpPr>
          <p:cNvPr id="13" name="Text Placeholder 12">
            <a:extLst>
              <a:ext uri="{FF2B5EF4-FFF2-40B4-BE49-F238E27FC236}">
                <a16:creationId xmlns:a16="http://schemas.microsoft.com/office/drawing/2014/main" id="{B1061A9F-A15E-C64A-9549-79374FACE173}"/>
              </a:ext>
            </a:extLst>
          </p:cNvPr>
          <p:cNvSpPr>
            <a:spLocks noGrp="1"/>
          </p:cNvSpPr>
          <p:nvPr>
            <p:ph type="body" sz="quarter" idx="10" hasCustomPrompt="1"/>
          </p:nvPr>
        </p:nvSpPr>
        <p:spPr>
          <a:xfrm>
            <a:off x="695833" y="3229691"/>
            <a:ext cx="4702175" cy="398616"/>
          </a:xfrm>
          <a:prstGeom prst="rect">
            <a:avLst/>
          </a:prstGeom>
        </p:spPr>
        <p:txBody>
          <a:bodyPr/>
          <a:lstStyle>
            <a:lvl1pPr marL="0" indent="0" algn="ctr">
              <a:buNone/>
              <a:defRPr sz="3000" b="1" i="0">
                <a:latin typeface="Arial" panose="020B0604020202020204" pitchFamily="34" charset="0"/>
                <a:cs typeface="Arial" panose="020B0604020202020204" pitchFamily="34" charset="0"/>
              </a:defRPr>
            </a:lvl1pPr>
          </a:lstStyle>
          <a:p>
            <a:pPr lvl="0"/>
            <a:r>
              <a:rPr lang="en-US" dirty="0"/>
              <a:t>What We’ll Cover</a:t>
            </a:r>
          </a:p>
        </p:txBody>
      </p:sp>
      <p:sp>
        <p:nvSpPr>
          <p:cNvPr id="19" name="Text Placeholder 18">
            <a:extLst>
              <a:ext uri="{FF2B5EF4-FFF2-40B4-BE49-F238E27FC236}">
                <a16:creationId xmlns:a16="http://schemas.microsoft.com/office/drawing/2014/main" id="{1FA52A49-6633-E54F-9E51-57323147E959}"/>
              </a:ext>
            </a:extLst>
          </p:cNvPr>
          <p:cNvSpPr>
            <a:spLocks noGrp="1"/>
          </p:cNvSpPr>
          <p:nvPr>
            <p:ph type="body" sz="quarter" idx="12" hasCustomPrompt="1"/>
          </p:nvPr>
        </p:nvSpPr>
        <p:spPr>
          <a:xfrm>
            <a:off x="6791833" y="1128199"/>
            <a:ext cx="4704334" cy="4564678"/>
          </a:xfrm>
          <a:prstGeom prst="rect">
            <a:avLst/>
          </a:prstGeom>
        </p:spPr>
        <p:txBody>
          <a:bodyPr/>
          <a:lstStyle>
            <a:lvl1pPr marL="0" indent="0">
              <a:buNone/>
              <a:defRPr sz="1800" b="0" i="0">
                <a:latin typeface="Arial" panose="020B0604020202020204" pitchFamily="34" charset="0"/>
                <a:cs typeface="Arial" panose="020B0604020202020204" pitchFamily="34" charset="0"/>
              </a:defRPr>
            </a:lvl1pPr>
            <a:lvl2pPr marL="742950" indent="-285750">
              <a:lnSpc>
                <a:spcPct val="200000"/>
              </a:lnSpc>
              <a:buClr>
                <a:srgbClr val="FFC629"/>
              </a:buClr>
              <a:buFont typeface="Arial" panose="020B0604020202020204" pitchFamily="34" charset="0"/>
              <a:buChar char="•"/>
              <a:defRPr sz="1800" b="0" i="0"/>
            </a:lvl2pPr>
          </a:lstStyle>
          <a:p>
            <a:pPr>
              <a:lnSpc>
                <a:spcPct val="200000"/>
              </a:lnSpc>
            </a:pPr>
            <a:r>
              <a:rPr lang="en-US" dirty="0">
                <a:latin typeface="Avenir 65 Medium" panose="02000503020000020003" pitchFamily="2" charset="0"/>
              </a:rPr>
              <a:t>Content</a:t>
            </a:r>
          </a:p>
          <a:p>
            <a:pPr>
              <a:lnSpc>
                <a:spcPct val="200000"/>
              </a:lnSpc>
            </a:pPr>
            <a:r>
              <a:rPr lang="en-US" dirty="0">
                <a:latin typeface="Avenir 65 Medium" panose="02000503020000020003" pitchFamily="2" charset="0"/>
              </a:rPr>
              <a:t>Content</a:t>
            </a:r>
          </a:p>
          <a:p>
            <a:pPr marL="742950" lvl="1" indent="-285750">
              <a:lnSpc>
                <a:spcPct val="200000"/>
              </a:lnSpc>
              <a:buClr>
                <a:srgbClr val="FFC629"/>
              </a:buClr>
              <a:buFont typeface="Arial" panose="020B0604020202020204" pitchFamily="34" charset="0"/>
              <a:buChar char="•"/>
            </a:pPr>
            <a:r>
              <a:rPr lang="en-US" dirty="0">
                <a:latin typeface="Avenir 65 Medium" panose="02000503020000020003" pitchFamily="2" charset="0"/>
              </a:rPr>
              <a:t>Content</a:t>
            </a:r>
          </a:p>
          <a:p>
            <a:pPr marL="742950" lvl="1" indent="-285750">
              <a:lnSpc>
                <a:spcPct val="200000"/>
              </a:lnSpc>
              <a:buClr>
                <a:srgbClr val="FFC629"/>
              </a:buClr>
              <a:buFont typeface="Arial" panose="020B0604020202020204" pitchFamily="34" charset="0"/>
              <a:buChar char="•"/>
            </a:pPr>
            <a:r>
              <a:rPr lang="en-US" dirty="0">
                <a:latin typeface="Avenir 65 Medium" panose="02000503020000020003" pitchFamily="2" charset="0"/>
              </a:rPr>
              <a:t>Content</a:t>
            </a:r>
          </a:p>
          <a:p>
            <a:pPr marL="742950" lvl="1" indent="-285750">
              <a:lnSpc>
                <a:spcPct val="200000"/>
              </a:lnSpc>
              <a:buClr>
                <a:srgbClr val="FFC629"/>
              </a:buClr>
              <a:buFont typeface="Arial" panose="020B0604020202020204" pitchFamily="34" charset="0"/>
              <a:buChar char="•"/>
            </a:pPr>
            <a:r>
              <a:rPr lang="en-US" dirty="0">
                <a:latin typeface="Avenir 65 Medium" panose="02000503020000020003" pitchFamily="2" charset="0"/>
              </a:rPr>
              <a:t>Content</a:t>
            </a:r>
          </a:p>
          <a:p>
            <a:pPr>
              <a:lnSpc>
                <a:spcPct val="200000"/>
              </a:lnSpc>
            </a:pPr>
            <a:r>
              <a:rPr lang="en-US" dirty="0">
                <a:latin typeface="Avenir 65 Medium" panose="02000503020000020003" pitchFamily="2" charset="0"/>
              </a:rPr>
              <a:t>Content</a:t>
            </a:r>
          </a:p>
          <a:p>
            <a:pPr>
              <a:lnSpc>
                <a:spcPct val="200000"/>
              </a:lnSpc>
            </a:pPr>
            <a:r>
              <a:rPr lang="en-US" dirty="0">
                <a:latin typeface="Avenir 65 Medium" panose="02000503020000020003" pitchFamily="2" charset="0"/>
              </a:rPr>
              <a:t>Content</a:t>
            </a:r>
          </a:p>
        </p:txBody>
      </p:sp>
    </p:spTree>
    <p:extLst>
      <p:ext uri="{BB962C8B-B14F-4D97-AF65-F5344CB8AC3E}">
        <p14:creationId xmlns:p14="http://schemas.microsoft.com/office/powerpoint/2010/main" val="28620761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06B76FD-EBC2-924F-90F9-5FBB8B224E6C}"/>
              </a:ext>
            </a:extLst>
          </p:cNvPr>
          <p:cNvSpPr/>
          <p:nvPr/>
        </p:nvSpPr>
        <p:spPr>
          <a:xfrm>
            <a:off x="-1" y="6224584"/>
            <a:ext cx="12192001" cy="2607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A0204431-1C59-AA44-82EC-D02845A982FA}"/>
              </a:ext>
            </a:extLst>
          </p:cNvPr>
          <p:cNvPicPr>
            <a:picLocks noChangeAspect="1"/>
          </p:cNvPicPr>
          <p:nvPr/>
        </p:nvPicPr>
        <p:blipFill rotWithShape="1">
          <a:blip r:embed="rId2"/>
          <a:srcRect t="91324" r="1434" b="242"/>
          <a:stretch/>
        </p:blipFill>
        <p:spPr>
          <a:xfrm>
            <a:off x="0" y="6279639"/>
            <a:ext cx="12192000" cy="578361"/>
          </a:xfrm>
          <a:prstGeom prst="rect">
            <a:avLst/>
          </a:prstGeom>
        </p:spPr>
      </p:pic>
      <p:cxnSp>
        <p:nvCxnSpPr>
          <p:cNvPr id="9" name="Straight Connector 8">
            <a:extLst>
              <a:ext uri="{FF2B5EF4-FFF2-40B4-BE49-F238E27FC236}">
                <a16:creationId xmlns:a16="http://schemas.microsoft.com/office/drawing/2014/main" id="{9E6176D2-EEF6-1043-9E18-99A5E6FB1DED}"/>
              </a:ext>
            </a:extLst>
          </p:cNvPr>
          <p:cNvCxnSpPr>
            <a:cxnSpLocks/>
          </p:cNvCxnSpPr>
          <p:nvPr/>
        </p:nvCxnSpPr>
        <p:spPr>
          <a:xfrm>
            <a:off x="-13856" y="1260574"/>
            <a:ext cx="6096001" cy="0"/>
          </a:xfrm>
          <a:prstGeom prst="line">
            <a:avLst/>
          </a:prstGeom>
          <a:ln w="28575">
            <a:solidFill>
              <a:srgbClr val="FFC629"/>
            </a:solidFill>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3B75B1AC-CF2D-704D-8913-3B88C08C39B0}"/>
              </a:ext>
            </a:extLst>
          </p:cNvPr>
          <p:cNvSpPr>
            <a:spLocks noGrp="1"/>
          </p:cNvSpPr>
          <p:nvPr>
            <p:ph type="body" sz="quarter" idx="10" hasCustomPrompt="1"/>
          </p:nvPr>
        </p:nvSpPr>
        <p:spPr>
          <a:xfrm>
            <a:off x="598083" y="600075"/>
            <a:ext cx="5680075" cy="660400"/>
          </a:xfrm>
          <a:prstGeom prst="rect">
            <a:avLst/>
          </a:prstGeom>
        </p:spPr>
        <p:txBody>
          <a:bodyPr/>
          <a:lstStyle>
            <a:lvl1pPr marL="0" indent="0">
              <a:buNone/>
              <a:defRPr sz="3000" b="1" i="0">
                <a:latin typeface="Arial" panose="020B0604020202020204" pitchFamily="34" charset="0"/>
                <a:cs typeface="Arial" panose="020B0604020202020204" pitchFamily="34" charset="0"/>
              </a:defRPr>
            </a:lvl1pPr>
          </a:lstStyle>
          <a:p>
            <a:pPr lvl="0"/>
            <a:r>
              <a:rPr lang="en-US" dirty="0"/>
              <a:t>Title7</a:t>
            </a:r>
          </a:p>
        </p:txBody>
      </p:sp>
      <p:sp>
        <p:nvSpPr>
          <p:cNvPr id="20" name="Text Placeholder 19">
            <a:extLst>
              <a:ext uri="{FF2B5EF4-FFF2-40B4-BE49-F238E27FC236}">
                <a16:creationId xmlns:a16="http://schemas.microsoft.com/office/drawing/2014/main" id="{D8360B5A-D265-7849-A437-ACE53640BBA6}"/>
              </a:ext>
            </a:extLst>
          </p:cNvPr>
          <p:cNvSpPr>
            <a:spLocks noGrp="1"/>
          </p:cNvSpPr>
          <p:nvPr>
            <p:ph type="body" sz="quarter" idx="11" hasCustomPrompt="1"/>
          </p:nvPr>
        </p:nvSpPr>
        <p:spPr>
          <a:xfrm>
            <a:off x="598083" y="1752600"/>
            <a:ext cx="4257675" cy="3352800"/>
          </a:xfrm>
          <a:prstGeom prst="rect">
            <a:avLst/>
          </a:prstGeom>
        </p:spPr>
        <p:txBody>
          <a:bodyPr/>
          <a:lstStyle>
            <a:lvl1pPr marL="0" indent="0">
              <a:buClr>
                <a:srgbClr val="FFC629"/>
              </a:buClr>
              <a:buFont typeface="Arial" panose="020B0604020202020204" pitchFamily="34" charset="0"/>
              <a:buNone/>
              <a:defRPr sz="1500">
                <a:latin typeface="Arial" panose="020B0604020202020204" pitchFamily="34" charset="0"/>
                <a:cs typeface="Arial" panose="020B0604020202020204" pitchFamily="34" charset="0"/>
              </a:defRPr>
            </a:lvl1pPr>
            <a:lvl2pPr>
              <a:defRPr sz="1500"/>
            </a:lvl2pPr>
            <a:lvl3pPr>
              <a:defRPr sz="1500"/>
            </a:lvl3pPr>
            <a:lvl4pPr>
              <a:defRPr sz="1500"/>
            </a:lvl4pPr>
            <a:lvl5pPr>
              <a:defRPr sz="1500"/>
            </a:lvl5pPr>
          </a:lstStyle>
          <a:p>
            <a:r>
              <a:rPr lang="en-US" sz="1500" b="1" dirty="0">
                <a:latin typeface="Avenir 95 Black" panose="02000503020000020003" pitchFamily="2" charset="0"/>
              </a:rPr>
              <a:t>Points:</a:t>
            </a:r>
          </a:p>
          <a:p>
            <a:endParaRPr lang="en-US" sz="1500" dirty="0">
              <a:latin typeface="Avenir 65 Medium" panose="02000503020000020003" pitchFamily="2" charset="0"/>
            </a:endParaRPr>
          </a:p>
          <a:p>
            <a:pPr marL="285750" indent="-285750">
              <a:buClr>
                <a:srgbClr val="FFC629"/>
              </a:buClr>
              <a:buFont typeface="Arial" panose="020B0604020202020204" pitchFamily="34" charset="0"/>
              <a:buChar char="•"/>
            </a:pPr>
            <a:r>
              <a:rPr lang="en-US" sz="1500" dirty="0">
                <a:latin typeface="Avenir 65 Medium" panose="02000503020000020003" pitchFamily="2" charset="0"/>
              </a:rPr>
              <a:t>Point 1</a:t>
            </a:r>
          </a:p>
          <a:p>
            <a:pPr marL="285750" indent="-285750">
              <a:buClr>
                <a:srgbClr val="FFC629"/>
              </a:buClr>
              <a:buFont typeface="Arial" panose="020B0604020202020204" pitchFamily="34" charset="0"/>
              <a:buChar char="•"/>
            </a:pPr>
            <a:r>
              <a:rPr lang="en-US" sz="1500" dirty="0">
                <a:latin typeface="Avenir 65 Medium" panose="02000503020000020003" pitchFamily="2" charset="0"/>
              </a:rPr>
              <a:t>Point 2</a:t>
            </a:r>
          </a:p>
          <a:p>
            <a:pPr marL="285750" indent="-285750">
              <a:buClr>
                <a:srgbClr val="FFC629"/>
              </a:buClr>
              <a:buFont typeface="Arial" panose="020B0604020202020204" pitchFamily="34" charset="0"/>
              <a:buChar char="•"/>
            </a:pPr>
            <a:r>
              <a:rPr lang="en-US" sz="1500" dirty="0">
                <a:latin typeface="Avenir 65 Medium" panose="02000503020000020003" pitchFamily="2" charset="0"/>
              </a:rPr>
              <a:t>Point 3</a:t>
            </a:r>
          </a:p>
          <a:p>
            <a:pPr marL="285750" indent="-285750">
              <a:buFont typeface="Arial" panose="020B0604020202020204" pitchFamily="34" charset="0"/>
              <a:buChar char="•"/>
            </a:pPr>
            <a:endParaRPr lang="en-US" sz="1500" dirty="0">
              <a:latin typeface="Avenir 65 Medium" panose="02000503020000020003" pitchFamily="2" charset="0"/>
            </a:endParaRPr>
          </a:p>
          <a:p>
            <a:r>
              <a:rPr lang="en-US" sz="1500" dirty="0">
                <a:latin typeface="Avenir 65 Medium" panose="02000503020000020003" pitchFamily="2" charset="0"/>
              </a:rPr>
              <a:t>Reinforce main points/message here with copy to explain to the consumer.</a:t>
            </a:r>
          </a:p>
        </p:txBody>
      </p:sp>
      <p:sp>
        <p:nvSpPr>
          <p:cNvPr id="22" name="Picture Placeholder 21">
            <a:extLst>
              <a:ext uri="{FF2B5EF4-FFF2-40B4-BE49-F238E27FC236}">
                <a16:creationId xmlns:a16="http://schemas.microsoft.com/office/drawing/2014/main" id="{DF874033-E928-1743-85FB-DC29CB426C56}"/>
              </a:ext>
            </a:extLst>
          </p:cNvPr>
          <p:cNvSpPr>
            <a:spLocks noGrp="1"/>
          </p:cNvSpPr>
          <p:nvPr>
            <p:ph type="pic" sz="quarter" idx="12"/>
          </p:nvPr>
        </p:nvSpPr>
        <p:spPr>
          <a:xfrm>
            <a:off x="6799667" y="1593184"/>
            <a:ext cx="4794250" cy="3892550"/>
          </a:xfrm>
          <a:prstGeom prst="rect">
            <a:avLst/>
          </a:prstGeom>
        </p:spPr>
        <p:txBody>
          <a:bodyPr/>
          <a:lstStyle>
            <a:lvl1pPr marL="0" indent="0">
              <a:buNone/>
              <a:defRPr/>
            </a:lvl1pPr>
          </a:lstStyle>
          <a:p>
            <a:endParaRPr lang="en-US" dirty="0"/>
          </a:p>
        </p:txBody>
      </p:sp>
    </p:spTree>
    <p:extLst>
      <p:ext uri="{BB962C8B-B14F-4D97-AF65-F5344CB8AC3E}">
        <p14:creationId xmlns:p14="http://schemas.microsoft.com/office/powerpoint/2010/main" val="9851059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vider Slide Option 1">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475F388-1957-4E42-8C71-14A16B93040E}"/>
              </a:ext>
            </a:extLst>
          </p:cNvPr>
          <p:cNvGrpSpPr/>
          <p:nvPr userDrawn="1"/>
        </p:nvGrpSpPr>
        <p:grpSpPr>
          <a:xfrm>
            <a:off x="0" y="0"/>
            <a:ext cx="12192000" cy="6858000"/>
            <a:chOff x="0" y="0"/>
            <a:chExt cx="12192000" cy="6858000"/>
          </a:xfrm>
        </p:grpSpPr>
        <p:pic>
          <p:nvPicPr>
            <p:cNvPr id="8" name="Picture 7">
              <a:extLst>
                <a:ext uri="{FF2B5EF4-FFF2-40B4-BE49-F238E27FC236}">
                  <a16:creationId xmlns:a16="http://schemas.microsoft.com/office/drawing/2014/main" id="{560DCAAC-46AE-3343-8F9A-CD4DDA203A09}"/>
                </a:ext>
              </a:extLst>
            </p:cNvPr>
            <p:cNvPicPr>
              <a:picLocks noChangeAspect="1"/>
            </p:cNvPicPr>
            <p:nvPr/>
          </p:nvPicPr>
          <p:blipFill rotWithShape="1">
            <a:blip r:embed="rId2"/>
            <a:srcRect t="20272"/>
            <a:stretch/>
          </p:blipFill>
          <p:spPr>
            <a:xfrm>
              <a:off x="0" y="0"/>
              <a:ext cx="12192000" cy="6858000"/>
            </a:xfrm>
            <a:prstGeom prst="rect">
              <a:avLst/>
            </a:prstGeom>
          </p:spPr>
        </p:pic>
        <p:cxnSp>
          <p:nvCxnSpPr>
            <p:cNvPr id="10" name="Straight Connector 9">
              <a:extLst>
                <a:ext uri="{FF2B5EF4-FFF2-40B4-BE49-F238E27FC236}">
                  <a16:creationId xmlns:a16="http://schemas.microsoft.com/office/drawing/2014/main" id="{D7FE7ACE-CBBD-CE4F-9899-20F39A6A454D}"/>
                </a:ext>
              </a:extLst>
            </p:cNvPr>
            <p:cNvCxnSpPr/>
            <p:nvPr/>
          </p:nvCxnSpPr>
          <p:spPr>
            <a:xfrm>
              <a:off x="3169919" y="3857735"/>
              <a:ext cx="5852160" cy="0"/>
            </a:xfrm>
            <a:prstGeom prst="line">
              <a:avLst/>
            </a:prstGeom>
            <a:ln w="28575">
              <a:solidFill>
                <a:srgbClr val="FFC629"/>
              </a:solidFill>
            </a:ln>
          </p:spPr>
          <p:style>
            <a:lnRef idx="1">
              <a:schemeClr val="accent1"/>
            </a:lnRef>
            <a:fillRef idx="0">
              <a:schemeClr val="accent1"/>
            </a:fillRef>
            <a:effectRef idx="0">
              <a:schemeClr val="accent1"/>
            </a:effectRef>
            <a:fontRef idx="minor">
              <a:schemeClr val="tx1"/>
            </a:fontRef>
          </p:style>
        </p:cxnSp>
      </p:grpSp>
      <p:sp>
        <p:nvSpPr>
          <p:cNvPr id="6" name="Text Placeholder 12">
            <a:extLst>
              <a:ext uri="{FF2B5EF4-FFF2-40B4-BE49-F238E27FC236}">
                <a16:creationId xmlns:a16="http://schemas.microsoft.com/office/drawing/2014/main" id="{1210CA93-A5F0-FC40-A24C-216D908FFEEC}"/>
              </a:ext>
            </a:extLst>
          </p:cNvPr>
          <p:cNvSpPr>
            <a:spLocks noGrp="1"/>
          </p:cNvSpPr>
          <p:nvPr>
            <p:ph type="body" sz="quarter" idx="11" hasCustomPrompt="1"/>
          </p:nvPr>
        </p:nvSpPr>
        <p:spPr>
          <a:xfrm>
            <a:off x="2808325" y="3247982"/>
            <a:ext cx="6575347" cy="553998"/>
          </a:xfrm>
          <a:prstGeom prst="rect">
            <a:avLst/>
          </a:prstGeom>
        </p:spPr>
        <p:txBody>
          <a:bodyPr/>
          <a:lstStyle>
            <a:lvl1pPr marL="0" indent="0" algn="ctr">
              <a:buNone/>
              <a:defRPr sz="3000" b="1" i="0">
                <a:solidFill>
                  <a:schemeClr val="bg1"/>
                </a:solidFill>
                <a:latin typeface="Arial" panose="020B0604020202020204" pitchFamily="34" charset="0"/>
                <a:cs typeface="Arial" panose="020B0604020202020204" pitchFamily="34" charset="0"/>
              </a:defRPr>
            </a:lvl1pPr>
          </a:lstStyle>
          <a:p>
            <a:pPr lvl="0"/>
            <a:r>
              <a:rPr lang="en-US" dirty="0"/>
              <a:t>Divider Title1</a:t>
            </a:r>
          </a:p>
        </p:txBody>
      </p:sp>
    </p:spTree>
    <p:extLst>
      <p:ext uri="{BB962C8B-B14F-4D97-AF65-F5344CB8AC3E}">
        <p14:creationId xmlns:p14="http://schemas.microsoft.com/office/powerpoint/2010/main" val="23017432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vider Slide Option 2">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2C8967C-5DE1-8542-B6F8-DE583745C775}"/>
              </a:ext>
            </a:extLst>
          </p:cNvPr>
          <p:cNvGrpSpPr/>
          <p:nvPr userDrawn="1"/>
        </p:nvGrpSpPr>
        <p:grpSpPr>
          <a:xfrm>
            <a:off x="0" y="-1"/>
            <a:ext cx="12192000" cy="6858001"/>
            <a:chOff x="0" y="-1"/>
            <a:chExt cx="12192000" cy="6858001"/>
          </a:xfrm>
        </p:grpSpPr>
        <p:pic>
          <p:nvPicPr>
            <p:cNvPr id="8" name="Picture 7">
              <a:extLst>
                <a:ext uri="{FF2B5EF4-FFF2-40B4-BE49-F238E27FC236}">
                  <a16:creationId xmlns:a16="http://schemas.microsoft.com/office/drawing/2014/main" id="{E3F91AB2-125E-C949-8DAC-F0922653571D}"/>
                </a:ext>
              </a:extLst>
            </p:cNvPr>
            <p:cNvPicPr>
              <a:picLocks noChangeAspect="1"/>
            </p:cNvPicPr>
            <p:nvPr/>
          </p:nvPicPr>
          <p:blipFill rotWithShape="1">
            <a:blip r:embed="rId2">
              <a:alphaModFix amt="50000"/>
            </a:blip>
            <a:srcRect t="19272"/>
            <a:stretch/>
          </p:blipFill>
          <p:spPr>
            <a:xfrm>
              <a:off x="0" y="-1"/>
              <a:ext cx="12192000" cy="6858001"/>
            </a:xfrm>
            <a:prstGeom prst="rect">
              <a:avLst/>
            </a:prstGeom>
          </p:spPr>
        </p:pic>
        <p:cxnSp>
          <p:nvCxnSpPr>
            <p:cNvPr id="10" name="Straight Connector 9">
              <a:extLst>
                <a:ext uri="{FF2B5EF4-FFF2-40B4-BE49-F238E27FC236}">
                  <a16:creationId xmlns:a16="http://schemas.microsoft.com/office/drawing/2014/main" id="{DF6F952A-A865-544A-B2DA-A32AF5762272}"/>
                </a:ext>
              </a:extLst>
            </p:cNvPr>
            <p:cNvCxnSpPr/>
            <p:nvPr/>
          </p:nvCxnSpPr>
          <p:spPr>
            <a:xfrm>
              <a:off x="3672840" y="3857735"/>
              <a:ext cx="4846320" cy="0"/>
            </a:xfrm>
            <a:prstGeom prst="line">
              <a:avLst/>
            </a:prstGeom>
            <a:ln w="28575">
              <a:solidFill>
                <a:srgbClr val="FFC629"/>
              </a:solidFill>
            </a:ln>
          </p:spPr>
          <p:style>
            <a:lnRef idx="1">
              <a:schemeClr val="accent1"/>
            </a:lnRef>
            <a:fillRef idx="0">
              <a:schemeClr val="accent1"/>
            </a:fillRef>
            <a:effectRef idx="0">
              <a:schemeClr val="accent1"/>
            </a:effectRef>
            <a:fontRef idx="minor">
              <a:schemeClr val="tx1"/>
            </a:fontRef>
          </p:style>
        </p:cxnSp>
      </p:grpSp>
      <p:sp>
        <p:nvSpPr>
          <p:cNvPr id="6" name="Text Placeholder 12">
            <a:extLst>
              <a:ext uri="{FF2B5EF4-FFF2-40B4-BE49-F238E27FC236}">
                <a16:creationId xmlns:a16="http://schemas.microsoft.com/office/drawing/2014/main" id="{BDF5D72F-CC3C-2B4E-B192-FF761F67C873}"/>
              </a:ext>
            </a:extLst>
          </p:cNvPr>
          <p:cNvSpPr>
            <a:spLocks noGrp="1"/>
          </p:cNvSpPr>
          <p:nvPr>
            <p:ph type="body" sz="quarter" idx="11" hasCustomPrompt="1"/>
          </p:nvPr>
        </p:nvSpPr>
        <p:spPr>
          <a:xfrm>
            <a:off x="2808325" y="3247982"/>
            <a:ext cx="6575347" cy="553998"/>
          </a:xfrm>
          <a:prstGeom prst="rect">
            <a:avLst/>
          </a:prstGeom>
        </p:spPr>
        <p:txBody>
          <a:bodyPr/>
          <a:lstStyle>
            <a:lvl1pPr marL="0" indent="0" algn="ctr">
              <a:buNone/>
              <a:defRPr sz="3000" b="1" i="0">
                <a:solidFill>
                  <a:schemeClr val="tx1"/>
                </a:solidFill>
                <a:latin typeface="Arial" panose="020B0604020202020204" pitchFamily="34" charset="0"/>
                <a:cs typeface="Arial" panose="020B0604020202020204" pitchFamily="34" charset="0"/>
              </a:defRPr>
            </a:lvl1pPr>
          </a:lstStyle>
          <a:p>
            <a:pPr lvl="0"/>
            <a:r>
              <a:rPr lang="en-US" dirty="0"/>
              <a:t>Divider Title2</a:t>
            </a:r>
          </a:p>
        </p:txBody>
      </p:sp>
    </p:spTree>
    <p:extLst>
      <p:ext uri="{BB962C8B-B14F-4D97-AF65-F5344CB8AC3E}">
        <p14:creationId xmlns:p14="http://schemas.microsoft.com/office/powerpoint/2010/main" val="30890166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8656306"/>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67" r:id="rId3"/>
    <p:sldLayoutId id="2147483668" r:id="rId4"/>
    <p:sldLayoutId id="2147483669" r:id="rId5"/>
    <p:sldLayoutId id="2147483658" r:id="rId6"/>
    <p:sldLayoutId id="2147483665" r:id="rId7"/>
    <p:sldLayoutId id="2147483660" r:id="rId8"/>
    <p:sldLayoutId id="2147483661" r:id="rId9"/>
    <p:sldLayoutId id="2147483663" r:id="rId10"/>
    <p:sldLayoutId id="2147483664" r:id="rId11"/>
    <p:sldLayoutId id="2147483666" r:id="rId1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3.xml"/><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8" Type="http://schemas.openxmlformats.org/officeDocument/2006/relationships/image" Target="../media/image37.png"/><Relationship Id="rId13" Type="http://schemas.openxmlformats.org/officeDocument/2006/relationships/image" Target="../media/image42.png"/><Relationship Id="rId3" Type="http://schemas.openxmlformats.org/officeDocument/2006/relationships/image" Target="../media/image32.png"/><Relationship Id="rId7" Type="http://schemas.openxmlformats.org/officeDocument/2006/relationships/image" Target="../media/image36.png"/><Relationship Id="rId12" Type="http://schemas.openxmlformats.org/officeDocument/2006/relationships/image" Target="../media/image41.png"/><Relationship Id="rId17" Type="http://schemas.openxmlformats.org/officeDocument/2006/relationships/image" Target="../media/image46.png"/><Relationship Id="rId2" Type="http://schemas.openxmlformats.org/officeDocument/2006/relationships/image" Target="../media/image31.png"/><Relationship Id="rId16" Type="http://schemas.openxmlformats.org/officeDocument/2006/relationships/image" Target="../media/image45.png"/><Relationship Id="rId1" Type="http://schemas.openxmlformats.org/officeDocument/2006/relationships/slideLayout" Target="../slideLayouts/slideLayout3.xml"/><Relationship Id="rId6" Type="http://schemas.openxmlformats.org/officeDocument/2006/relationships/image" Target="../media/image35.png"/><Relationship Id="rId11" Type="http://schemas.openxmlformats.org/officeDocument/2006/relationships/image" Target="../media/image40.png"/><Relationship Id="rId5" Type="http://schemas.openxmlformats.org/officeDocument/2006/relationships/image" Target="../media/image34.png"/><Relationship Id="rId15" Type="http://schemas.openxmlformats.org/officeDocument/2006/relationships/image" Target="../media/image44.png"/><Relationship Id="rId10" Type="http://schemas.openxmlformats.org/officeDocument/2006/relationships/image" Target="../media/image39.png"/><Relationship Id="rId4" Type="http://schemas.openxmlformats.org/officeDocument/2006/relationships/image" Target="../media/image33.png"/><Relationship Id="rId9" Type="http://schemas.openxmlformats.org/officeDocument/2006/relationships/image" Target="../media/image38.png"/><Relationship Id="rId14" Type="http://schemas.openxmlformats.org/officeDocument/2006/relationships/image" Target="../media/image4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image" Target="../media/image48.png"/><Relationship Id="rId1" Type="http://schemas.openxmlformats.org/officeDocument/2006/relationships/slideLayout" Target="../slideLayouts/slideLayout3.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21.xml.rels><?xml version="1.0" encoding="UTF-8" standalone="yes"?>
<Relationships xmlns="http://schemas.openxmlformats.org/package/2006/relationships"><Relationship Id="rId8" Type="http://schemas.openxmlformats.org/officeDocument/2006/relationships/image" Target="../media/image60.png"/><Relationship Id="rId13" Type="http://schemas.openxmlformats.org/officeDocument/2006/relationships/image" Target="../media/image65.png"/><Relationship Id="rId3" Type="http://schemas.openxmlformats.org/officeDocument/2006/relationships/image" Target="../media/image55.png"/><Relationship Id="rId7" Type="http://schemas.openxmlformats.org/officeDocument/2006/relationships/image" Target="../media/image59.png"/><Relationship Id="rId12" Type="http://schemas.openxmlformats.org/officeDocument/2006/relationships/image" Target="../media/image64.png"/><Relationship Id="rId2" Type="http://schemas.openxmlformats.org/officeDocument/2006/relationships/image" Target="../media/image54.png"/><Relationship Id="rId1" Type="http://schemas.openxmlformats.org/officeDocument/2006/relationships/slideLayout" Target="../slideLayouts/slideLayout3.xml"/><Relationship Id="rId6" Type="http://schemas.openxmlformats.org/officeDocument/2006/relationships/image" Target="../media/image58.png"/><Relationship Id="rId11" Type="http://schemas.openxmlformats.org/officeDocument/2006/relationships/image" Target="../media/image63.png"/><Relationship Id="rId5" Type="http://schemas.openxmlformats.org/officeDocument/2006/relationships/image" Target="../media/image57.png"/><Relationship Id="rId10" Type="http://schemas.openxmlformats.org/officeDocument/2006/relationships/image" Target="../media/image62.png"/><Relationship Id="rId4" Type="http://schemas.openxmlformats.org/officeDocument/2006/relationships/image" Target="../media/image56.png"/><Relationship Id="rId9" Type="http://schemas.openxmlformats.org/officeDocument/2006/relationships/image" Target="../media/image61.png"/></Relationships>
</file>

<file path=ppt/slides/_rels/slide22.xml.rels><?xml version="1.0" encoding="UTF-8" standalone="yes"?>
<Relationships xmlns="http://schemas.openxmlformats.org/package/2006/relationships"><Relationship Id="rId8" Type="http://schemas.openxmlformats.org/officeDocument/2006/relationships/image" Target="../media/image72.png"/><Relationship Id="rId3" Type="http://schemas.openxmlformats.org/officeDocument/2006/relationships/image" Target="../media/image67.png"/><Relationship Id="rId7" Type="http://schemas.openxmlformats.org/officeDocument/2006/relationships/image" Target="../media/image71.png"/><Relationship Id="rId2" Type="http://schemas.openxmlformats.org/officeDocument/2006/relationships/image" Target="../media/image66.png"/><Relationship Id="rId1" Type="http://schemas.openxmlformats.org/officeDocument/2006/relationships/slideLayout" Target="../slideLayouts/slideLayout3.xml"/><Relationship Id="rId6" Type="http://schemas.openxmlformats.org/officeDocument/2006/relationships/image" Target="../media/image70.png"/><Relationship Id="rId5" Type="http://schemas.openxmlformats.org/officeDocument/2006/relationships/image" Target="../media/image69.png"/><Relationship Id="rId10" Type="http://schemas.openxmlformats.org/officeDocument/2006/relationships/image" Target="../media/image74.png"/><Relationship Id="rId4" Type="http://schemas.openxmlformats.org/officeDocument/2006/relationships/image" Target="../media/image68.png"/><Relationship Id="rId9" Type="http://schemas.openxmlformats.org/officeDocument/2006/relationships/image" Target="../media/image73.png"/></Relationships>
</file>

<file path=ppt/slides/_rels/slide23.xml.rels><?xml version="1.0" encoding="UTF-8" standalone="yes"?>
<Relationships xmlns="http://schemas.openxmlformats.org/package/2006/relationships"><Relationship Id="rId8" Type="http://schemas.openxmlformats.org/officeDocument/2006/relationships/image" Target="../media/image81.png"/><Relationship Id="rId13" Type="http://schemas.openxmlformats.org/officeDocument/2006/relationships/image" Target="../media/image86.png"/><Relationship Id="rId18" Type="http://schemas.openxmlformats.org/officeDocument/2006/relationships/image" Target="../media/image91.png"/><Relationship Id="rId3" Type="http://schemas.openxmlformats.org/officeDocument/2006/relationships/image" Target="../media/image76.png"/><Relationship Id="rId7" Type="http://schemas.openxmlformats.org/officeDocument/2006/relationships/image" Target="../media/image80.png"/><Relationship Id="rId12" Type="http://schemas.openxmlformats.org/officeDocument/2006/relationships/image" Target="../media/image85.png"/><Relationship Id="rId17" Type="http://schemas.openxmlformats.org/officeDocument/2006/relationships/image" Target="../media/image90.png"/><Relationship Id="rId2" Type="http://schemas.openxmlformats.org/officeDocument/2006/relationships/image" Target="../media/image75.png"/><Relationship Id="rId16" Type="http://schemas.openxmlformats.org/officeDocument/2006/relationships/image" Target="../media/image89.png"/><Relationship Id="rId1" Type="http://schemas.openxmlformats.org/officeDocument/2006/relationships/slideLayout" Target="../slideLayouts/slideLayout3.xml"/><Relationship Id="rId6" Type="http://schemas.openxmlformats.org/officeDocument/2006/relationships/image" Target="../media/image79.png"/><Relationship Id="rId11" Type="http://schemas.openxmlformats.org/officeDocument/2006/relationships/image" Target="../media/image84.png"/><Relationship Id="rId5" Type="http://schemas.openxmlformats.org/officeDocument/2006/relationships/image" Target="../media/image78.png"/><Relationship Id="rId15" Type="http://schemas.openxmlformats.org/officeDocument/2006/relationships/image" Target="../media/image88.png"/><Relationship Id="rId10" Type="http://schemas.openxmlformats.org/officeDocument/2006/relationships/image" Target="../media/image83.png"/><Relationship Id="rId19" Type="http://schemas.openxmlformats.org/officeDocument/2006/relationships/image" Target="../media/image92.png"/><Relationship Id="rId4" Type="http://schemas.openxmlformats.org/officeDocument/2006/relationships/image" Target="../media/image77.png"/><Relationship Id="rId9" Type="http://schemas.openxmlformats.org/officeDocument/2006/relationships/image" Target="../media/image82.png"/><Relationship Id="rId14" Type="http://schemas.openxmlformats.org/officeDocument/2006/relationships/image" Target="../media/image8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hyperlink" Target="https://huggingface.co/transformers/v3.3.1/pretrained_models.html" TargetMode="Externa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5.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6.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hyperlink" Target="https://www.sbert.net/docs/sentence_transformer/pretrained_models.html" TargetMode="Externa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3.xml"/><Relationship Id="rId5" Type="http://schemas.openxmlformats.org/officeDocument/2006/relationships/image" Target="../media/image101.png"/><Relationship Id="rId4" Type="http://schemas.openxmlformats.org/officeDocument/2006/relationships/image" Target="../media/image100.png"/></Relationships>
</file>

<file path=ppt/slides/_rels/slide41.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2.png"/><Relationship Id="rId1" Type="http://schemas.openxmlformats.org/officeDocument/2006/relationships/slideLayout" Target="../slideLayouts/slideLayout3.xml"/><Relationship Id="rId5" Type="http://schemas.openxmlformats.org/officeDocument/2006/relationships/image" Target="../media/image105.png"/><Relationship Id="rId4" Type="http://schemas.openxmlformats.org/officeDocument/2006/relationships/image" Target="../media/image104.png"/></Relationships>
</file>

<file path=ppt/slides/_rels/slide42.xml.rels><?xml version="1.0" encoding="UTF-8" standalone="yes"?>
<Relationships xmlns="http://schemas.openxmlformats.org/package/2006/relationships"><Relationship Id="rId3" Type="http://schemas.openxmlformats.org/officeDocument/2006/relationships/image" Target="../media/image106.jpeg"/><Relationship Id="rId2" Type="http://schemas.openxmlformats.org/officeDocument/2006/relationships/image" Target="../media/image106.png"/><Relationship Id="rId1" Type="http://schemas.openxmlformats.org/officeDocument/2006/relationships/slideLayout" Target="../slideLayouts/slideLayout3.xml"/><Relationship Id="rId5" Type="http://schemas.openxmlformats.org/officeDocument/2006/relationships/image" Target="../media/image109.png"/><Relationship Id="rId4" Type="http://schemas.openxmlformats.org/officeDocument/2006/relationships/image" Target="../media/image107.jpeg"/></Relationships>
</file>

<file path=ppt/slides/_rels/slide43.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hyperlink" Target="https://www.tensorflow.org/"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3.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9.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3.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1D62DE74-A72F-FA43-9FDB-0477AE57CAB9}"/>
              </a:ext>
            </a:extLst>
          </p:cNvPr>
          <p:cNvSpPr>
            <a:spLocks noGrp="1"/>
          </p:cNvSpPr>
          <p:nvPr>
            <p:ph type="title"/>
          </p:nvPr>
        </p:nvSpPr>
        <p:spPr>
          <a:xfrm>
            <a:off x="7244943" y="2705274"/>
            <a:ext cx="4004583" cy="1447452"/>
          </a:xfrm>
        </p:spPr>
        <p:txBody>
          <a:bodyPr/>
          <a:lstStyle/>
          <a:p>
            <a:r>
              <a:rPr lang="en-US" dirty="0"/>
              <a:t>Candidates for Self-Research Models</a:t>
            </a:r>
          </a:p>
        </p:txBody>
      </p:sp>
    </p:spTree>
    <p:extLst>
      <p:ext uri="{BB962C8B-B14F-4D97-AF65-F5344CB8AC3E}">
        <p14:creationId xmlns:p14="http://schemas.microsoft.com/office/powerpoint/2010/main" val="18717258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F6439C-8E32-B6F2-A01F-A25FE61D3154}"/>
              </a:ext>
            </a:extLst>
          </p:cNvPr>
          <p:cNvSpPr>
            <a:spLocks noGrp="1"/>
          </p:cNvSpPr>
          <p:nvPr>
            <p:ph type="title"/>
          </p:nvPr>
        </p:nvSpPr>
        <p:spPr/>
        <p:txBody>
          <a:bodyPr/>
          <a:lstStyle/>
          <a:p>
            <a:r>
              <a:rPr lang="en-US" dirty="0" err="1">
                <a:highlight>
                  <a:srgbClr val="D2DEEF"/>
                </a:highlight>
                <a:latin typeface="Consolas" panose="020B0609020204030204" pitchFamily="49" charset="0"/>
              </a:rPr>
              <a:t>model.summary</a:t>
            </a:r>
            <a:r>
              <a:rPr lang="en-US" dirty="0">
                <a:highlight>
                  <a:srgbClr val="D2DEEF"/>
                </a:highlight>
                <a:latin typeface="Consolas" panose="020B0609020204030204" pitchFamily="49" charset="0"/>
              </a:rPr>
              <a:t>()</a:t>
            </a:r>
          </a:p>
        </p:txBody>
      </p:sp>
      <p:sp>
        <p:nvSpPr>
          <p:cNvPr id="3" name="Content Placeholder 2">
            <a:extLst>
              <a:ext uri="{FF2B5EF4-FFF2-40B4-BE49-F238E27FC236}">
                <a16:creationId xmlns:a16="http://schemas.microsoft.com/office/drawing/2014/main" id="{5AD30577-203E-D1A1-562A-575E0286DC29}"/>
              </a:ext>
            </a:extLst>
          </p:cNvPr>
          <p:cNvSpPr>
            <a:spLocks noGrp="1"/>
          </p:cNvSpPr>
          <p:nvPr>
            <p:ph sz="quarter" idx="10"/>
          </p:nvPr>
        </p:nvSpPr>
        <p:spPr/>
        <p:txBody>
          <a:bodyPr/>
          <a:lstStyle/>
          <a:p>
            <a:r>
              <a:rPr lang="en-US" sz="2400" dirty="0"/>
              <a:t>This function will print the layers in the model. Use this output to verify the layer types and parameters</a:t>
            </a:r>
          </a:p>
          <a:p>
            <a:pPr lvl="1"/>
            <a:r>
              <a:rPr lang="en-US" sz="2000" dirty="0"/>
              <a:t>The input layer will not show here, so only check for the hidden and output layers</a:t>
            </a:r>
          </a:p>
        </p:txBody>
      </p:sp>
      <p:pic>
        <p:nvPicPr>
          <p:cNvPr id="5" name="Picture 4">
            <a:extLst>
              <a:ext uri="{FF2B5EF4-FFF2-40B4-BE49-F238E27FC236}">
                <a16:creationId xmlns:a16="http://schemas.microsoft.com/office/drawing/2014/main" id="{4ED65324-D7BF-3D2D-6A29-784FE83F9FE5}"/>
              </a:ext>
            </a:extLst>
          </p:cNvPr>
          <p:cNvPicPr>
            <a:picLocks noChangeAspect="1"/>
          </p:cNvPicPr>
          <p:nvPr/>
        </p:nvPicPr>
        <p:blipFill>
          <a:blip r:embed="rId2"/>
          <a:stretch>
            <a:fillRect/>
          </a:stretch>
        </p:blipFill>
        <p:spPr>
          <a:xfrm>
            <a:off x="3061531" y="2257678"/>
            <a:ext cx="6068937" cy="3739606"/>
          </a:xfrm>
          <a:prstGeom prst="rect">
            <a:avLst/>
          </a:prstGeom>
        </p:spPr>
      </p:pic>
      <p:sp>
        <p:nvSpPr>
          <p:cNvPr id="6" name="Rectangle 5">
            <a:extLst>
              <a:ext uri="{FF2B5EF4-FFF2-40B4-BE49-F238E27FC236}">
                <a16:creationId xmlns:a16="http://schemas.microsoft.com/office/drawing/2014/main" id="{1F3DB260-8510-EEA7-2398-130EE1559BD4}"/>
              </a:ext>
            </a:extLst>
          </p:cNvPr>
          <p:cNvSpPr/>
          <p:nvPr/>
        </p:nvSpPr>
        <p:spPr>
          <a:xfrm>
            <a:off x="3152273" y="3687676"/>
            <a:ext cx="1263315" cy="240631"/>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DF967CD1-73DF-F5A7-0611-F05D964D4E16}"/>
              </a:ext>
            </a:extLst>
          </p:cNvPr>
          <p:cNvSpPr/>
          <p:nvPr/>
        </p:nvSpPr>
        <p:spPr>
          <a:xfrm>
            <a:off x="6348664" y="3687675"/>
            <a:ext cx="274722" cy="240631"/>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EB80B93-828F-BA16-E433-AB040D5006E5}"/>
              </a:ext>
            </a:extLst>
          </p:cNvPr>
          <p:cNvSpPr/>
          <p:nvPr/>
        </p:nvSpPr>
        <p:spPr>
          <a:xfrm>
            <a:off x="3152273" y="4104770"/>
            <a:ext cx="1431759" cy="240631"/>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6EDAEB53-E438-B279-EC18-46DDEB2A056C}"/>
              </a:ext>
            </a:extLst>
          </p:cNvPr>
          <p:cNvSpPr/>
          <p:nvPr/>
        </p:nvSpPr>
        <p:spPr>
          <a:xfrm>
            <a:off x="6348664" y="4104769"/>
            <a:ext cx="274722" cy="240631"/>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A5FF0BBC-F8CC-F11D-349E-EEF284D31CBE}"/>
              </a:ext>
            </a:extLst>
          </p:cNvPr>
          <p:cNvSpPr/>
          <p:nvPr/>
        </p:nvSpPr>
        <p:spPr>
          <a:xfrm>
            <a:off x="3152273" y="4521863"/>
            <a:ext cx="1431759" cy="240631"/>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1AC88A40-E4E6-A096-3CEF-781BA0A42C71}"/>
              </a:ext>
            </a:extLst>
          </p:cNvPr>
          <p:cNvSpPr/>
          <p:nvPr/>
        </p:nvSpPr>
        <p:spPr>
          <a:xfrm>
            <a:off x="6348664" y="4521862"/>
            <a:ext cx="274722" cy="240631"/>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507223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5A00C-9F39-7A90-A0D0-F1E96694FEEF}"/>
              </a:ext>
            </a:extLst>
          </p:cNvPr>
          <p:cNvSpPr>
            <a:spLocks noGrp="1"/>
          </p:cNvSpPr>
          <p:nvPr>
            <p:ph type="title"/>
          </p:nvPr>
        </p:nvSpPr>
        <p:spPr/>
        <p:txBody>
          <a:bodyPr/>
          <a:lstStyle/>
          <a:p>
            <a:r>
              <a:rPr lang="en-US" dirty="0"/>
              <a:t>Training a Model</a:t>
            </a:r>
          </a:p>
        </p:txBody>
      </p:sp>
      <p:sp>
        <p:nvSpPr>
          <p:cNvPr id="3" name="Content Placeholder 2">
            <a:extLst>
              <a:ext uri="{FF2B5EF4-FFF2-40B4-BE49-F238E27FC236}">
                <a16:creationId xmlns:a16="http://schemas.microsoft.com/office/drawing/2014/main" id="{306EBEEB-29BA-EE11-D882-55CCDE1F33F6}"/>
              </a:ext>
            </a:extLst>
          </p:cNvPr>
          <p:cNvSpPr>
            <a:spLocks noGrp="1"/>
          </p:cNvSpPr>
          <p:nvPr>
            <p:ph sz="quarter" idx="10"/>
          </p:nvPr>
        </p:nvSpPr>
        <p:spPr>
          <a:xfrm>
            <a:off x="733425" y="908093"/>
            <a:ext cx="11069554" cy="5221539"/>
          </a:xfrm>
        </p:spPr>
        <p:txBody>
          <a:bodyPr/>
          <a:lstStyle/>
          <a:p>
            <a:r>
              <a:rPr lang="en-US" dirty="0"/>
              <a:t>TensorFlow models must be </a:t>
            </a:r>
            <a:r>
              <a:rPr lang="en-US" dirty="0">
                <a:highlight>
                  <a:srgbClr val="D2DEEF"/>
                </a:highlight>
                <a:latin typeface="Consolas" panose="020B0609020204030204" pitchFamily="49" charset="0"/>
              </a:rPr>
              <a:t>compile()</a:t>
            </a:r>
            <a:r>
              <a:rPr lang="en-US" dirty="0"/>
              <a:t> before training</a:t>
            </a:r>
          </a:p>
          <a:p>
            <a:pPr marL="457200" lvl="1" indent="0">
              <a:buNone/>
            </a:pPr>
            <a:r>
              <a:rPr lang="en-US" sz="2000" b="1" dirty="0" err="1">
                <a:solidFill>
                  <a:srgbClr val="000000"/>
                </a:solidFill>
                <a:effectLst/>
                <a:highlight>
                  <a:srgbClr val="F7F7F7"/>
                </a:highlight>
                <a:latin typeface="Courier New" panose="02070309020205020404" pitchFamily="49" charset="0"/>
              </a:rPr>
              <a:t>model.</a:t>
            </a:r>
            <a:r>
              <a:rPr lang="en-US" sz="2000" b="1" dirty="0" err="1">
                <a:solidFill>
                  <a:srgbClr val="795E26"/>
                </a:solidFill>
                <a:effectLst/>
                <a:highlight>
                  <a:srgbClr val="F7F7F7"/>
                </a:highlight>
                <a:latin typeface="Courier New" panose="02070309020205020404" pitchFamily="49" charset="0"/>
              </a:rPr>
              <a:t>compile</a:t>
            </a:r>
            <a:r>
              <a:rPr lang="en-US" sz="2000" b="1" dirty="0">
                <a:solidFill>
                  <a:srgbClr val="000000"/>
                </a:solidFill>
                <a:effectLst/>
                <a:highlight>
                  <a:srgbClr val="F7F7F7"/>
                </a:highlight>
                <a:latin typeface="Courier New" panose="02070309020205020404" pitchFamily="49" charset="0"/>
              </a:rPr>
              <a:t>(loss=</a:t>
            </a:r>
            <a:r>
              <a:rPr lang="en-US" sz="2000" b="1" dirty="0">
                <a:solidFill>
                  <a:srgbClr val="A31515"/>
                </a:solidFill>
                <a:effectLst/>
                <a:highlight>
                  <a:srgbClr val="F7F7F7"/>
                </a:highlight>
                <a:latin typeface="Courier New" panose="02070309020205020404" pitchFamily="49" charset="0"/>
              </a:rPr>
              <a:t>'</a:t>
            </a:r>
            <a:r>
              <a:rPr lang="en-US" sz="2000" b="1" dirty="0" err="1">
                <a:solidFill>
                  <a:srgbClr val="A31515"/>
                </a:solidFill>
                <a:effectLst/>
                <a:highlight>
                  <a:srgbClr val="F7F7F7"/>
                </a:highlight>
                <a:latin typeface="Courier New" panose="02070309020205020404" pitchFamily="49" charset="0"/>
              </a:rPr>
              <a:t>mean_squared_error</a:t>
            </a:r>
            <a:r>
              <a:rPr lang="en-US" sz="2000" b="1" dirty="0">
                <a:solidFill>
                  <a:srgbClr val="A31515"/>
                </a:solidFill>
                <a:effectLst/>
                <a:highlight>
                  <a:srgbClr val="F7F7F7"/>
                </a:highlight>
                <a:latin typeface="Courier New" panose="02070309020205020404" pitchFamily="49" charset="0"/>
              </a:rPr>
              <a:t>'</a:t>
            </a:r>
            <a:r>
              <a:rPr lang="en-US" sz="2000" b="1" dirty="0">
                <a:solidFill>
                  <a:srgbClr val="000000"/>
                </a:solidFill>
                <a:effectLst/>
                <a:highlight>
                  <a:srgbClr val="F7F7F7"/>
                </a:highlight>
                <a:latin typeface="Courier New" panose="02070309020205020404" pitchFamily="49" charset="0"/>
              </a:rPr>
              <a:t>)</a:t>
            </a:r>
            <a:endParaRPr lang="en-US" b="1" dirty="0">
              <a:solidFill>
                <a:srgbClr val="000000"/>
              </a:solidFill>
              <a:effectLst/>
              <a:highlight>
                <a:srgbClr val="F7F7F7"/>
              </a:highlight>
              <a:latin typeface="Courier New" panose="02070309020205020404" pitchFamily="49" charset="0"/>
            </a:endParaRPr>
          </a:p>
          <a:p>
            <a:pPr lvl="1"/>
            <a:r>
              <a:rPr lang="en-US" dirty="0"/>
              <a:t>We must set </a:t>
            </a:r>
            <a:r>
              <a:rPr lang="en-US" dirty="0">
                <a:highlight>
                  <a:srgbClr val="D2DEEF"/>
                </a:highlight>
                <a:latin typeface="Consolas" panose="020B0609020204030204" pitchFamily="49" charset="0"/>
              </a:rPr>
              <a:t>loss=</a:t>
            </a:r>
            <a:r>
              <a:rPr lang="en-US" dirty="0"/>
              <a:t> based on the task</a:t>
            </a:r>
          </a:p>
          <a:p>
            <a:pPr lvl="2"/>
            <a:r>
              <a:rPr lang="en-US" dirty="0"/>
              <a:t>For regression, </a:t>
            </a:r>
            <a:r>
              <a:rPr lang="en-US" sz="2000" b="1" dirty="0">
                <a:solidFill>
                  <a:srgbClr val="000000"/>
                </a:solidFill>
                <a:effectLst/>
                <a:highlight>
                  <a:srgbClr val="F7F7F7"/>
                </a:highlight>
                <a:latin typeface="Courier New" panose="02070309020205020404" pitchFamily="49" charset="0"/>
              </a:rPr>
              <a:t>loss=</a:t>
            </a:r>
            <a:r>
              <a:rPr lang="en-US" sz="2000" b="1" dirty="0">
                <a:solidFill>
                  <a:srgbClr val="A31515"/>
                </a:solidFill>
                <a:effectLst/>
                <a:highlight>
                  <a:srgbClr val="F7F7F7"/>
                </a:highlight>
                <a:latin typeface="Courier New" panose="02070309020205020404" pitchFamily="49" charset="0"/>
              </a:rPr>
              <a:t>'</a:t>
            </a:r>
            <a:r>
              <a:rPr lang="en-US" sz="2000" b="1" dirty="0" err="1">
                <a:solidFill>
                  <a:srgbClr val="A31515"/>
                </a:solidFill>
                <a:effectLst/>
                <a:highlight>
                  <a:srgbClr val="F7F7F7"/>
                </a:highlight>
                <a:latin typeface="Courier New" panose="02070309020205020404" pitchFamily="49" charset="0"/>
              </a:rPr>
              <a:t>mean_squared_error</a:t>
            </a:r>
            <a:r>
              <a:rPr lang="en-US" sz="2000" b="1" dirty="0">
                <a:solidFill>
                  <a:srgbClr val="A31515"/>
                </a:solidFill>
                <a:effectLst/>
                <a:highlight>
                  <a:srgbClr val="F7F7F7"/>
                </a:highlight>
                <a:latin typeface="Courier New" panose="02070309020205020404" pitchFamily="49" charset="0"/>
              </a:rPr>
              <a:t>'</a:t>
            </a:r>
            <a:endParaRPr lang="en-US" dirty="0"/>
          </a:p>
          <a:p>
            <a:pPr lvl="2"/>
            <a:r>
              <a:rPr lang="en-US" dirty="0"/>
              <a:t>For classification, </a:t>
            </a:r>
            <a:r>
              <a:rPr lang="en-US" b="1" dirty="0">
                <a:solidFill>
                  <a:srgbClr val="000000"/>
                </a:solidFill>
                <a:effectLst/>
                <a:highlight>
                  <a:srgbClr val="F7F7F7"/>
                </a:highlight>
                <a:latin typeface="Courier New" panose="02070309020205020404" pitchFamily="49" charset="0"/>
              </a:rPr>
              <a:t>loss=</a:t>
            </a:r>
            <a:r>
              <a:rPr lang="en-US" b="1" dirty="0">
                <a:solidFill>
                  <a:srgbClr val="A31515"/>
                </a:solidFill>
                <a:effectLst/>
                <a:highlight>
                  <a:srgbClr val="F7F7F7"/>
                </a:highlight>
                <a:latin typeface="Courier New" panose="02070309020205020404" pitchFamily="49" charset="0"/>
              </a:rPr>
              <a:t>'</a:t>
            </a:r>
            <a:r>
              <a:rPr lang="en-US" b="1" dirty="0" err="1">
                <a:solidFill>
                  <a:srgbClr val="A31515"/>
                </a:solidFill>
                <a:effectLst/>
                <a:highlight>
                  <a:srgbClr val="F7F7F7"/>
                </a:highlight>
                <a:latin typeface="Courier New" panose="02070309020205020404" pitchFamily="49" charset="0"/>
              </a:rPr>
              <a:t>categorical_crossentropy</a:t>
            </a:r>
            <a:r>
              <a:rPr lang="en-US" b="1" dirty="0">
                <a:solidFill>
                  <a:srgbClr val="A31515"/>
                </a:solidFill>
                <a:effectLst/>
                <a:highlight>
                  <a:srgbClr val="F7F7F7"/>
                </a:highlight>
                <a:latin typeface="Courier New" panose="02070309020205020404" pitchFamily="49" charset="0"/>
              </a:rPr>
              <a:t>’</a:t>
            </a:r>
            <a:endParaRPr lang="en-US" b="1" dirty="0">
              <a:solidFill>
                <a:srgbClr val="000000"/>
              </a:solidFill>
              <a:effectLst/>
              <a:highlight>
                <a:srgbClr val="F7F7F7"/>
              </a:highlight>
              <a:latin typeface="Courier New" panose="02070309020205020404" pitchFamily="49" charset="0"/>
            </a:endParaRPr>
          </a:p>
          <a:p>
            <a:r>
              <a:rPr lang="en-US" dirty="0"/>
              <a:t>Finally, call fit() to start the training</a:t>
            </a:r>
          </a:p>
          <a:p>
            <a:pPr marL="457200" lvl="1" indent="0">
              <a:buNone/>
            </a:pPr>
            <a:r>
              <a:rPr lang="fr-FR" sz="2000" b="1" dirty="0" err="1">
                <a:solidFill>
                  <a:srgbClr val="000000"/>
                </a:solidFill>
                <a:effectLst/>
                <a:highlight>
                  <a:srgbClr val="F7F7F7"/>
                </a:highlight>
                <a:latin typeface="Courier New" panose="02070309020205020404" pitchFamily="49" charset="0"/>
              </a:rPr>
              <a:t>model.fit</a:t>
            </a:r>
            <a:r>
              <a:rPr lang="fr-FR" sz="2000" b="1" dirty="0">
                <a:solidFill>
                  <a:srgbClr val="000000"/>
                </a:solidFill>
                <a:effectLst/>
                <a:highlight>
                  <a:srgbClr val="F7F7F7"/>
                </a:highlight>
                <a:latin typeface="Courier New" panose="02070309020205020404" pitchFamily="49" charset="0"/>
              </a:rPr>
              <a:t>(</a:t>
            </a:r>
            <a:r>
              <a:rPr lang="fr-FR" sz="2000" b="1" dirty="0" err="1">
                <a:solidFill>
                  <a:srgbClr val="000000"/>
                </a:solidFill>
                <a:effectLst/>
                <a:highlight>
                  <a:srgbClr val="F7F7F7"/>
                </a:highlight>
                <a:latin typeface="Courier New" panose="02070309020205020404" pitchFamily="49" charset="0"/>
              </a:rPr>
              <a:t>trainX_prc</a:t>
            </a:r>
            <a:r>
              <a:rPr lang="fr-FR" sz="2000" b="1" dirty="0">
                <a:solidFill>
                  <a:srgbClr val="000000"/>
                </a:solidFill>
                <a:effectLst/>
                <a:highlight>
                  <a:srgbClr val="F7F7F7"/>
                </a:highlight>
                <a:latin typeface="Courier New" panose="02070309020205020404" pitchFamily="49" charset="0"/>
              </a:rPr>
              <a:t>, </a:t>
            </a:r>
            <a:r>
              <a:rPr lang="fr-FR" sz="2000" b="1" dirty="0" err="1">
                <a:solidFill>
                  <a:srgbClr val="000000"/>
                </a:solidFill>
                <a:effectLst/>
                <a:highlight>
                  <a:srgbClr val="F7F7F7"/>
                </a:highlight>
                <a:latin typeface="Courier New" panose="02070309020205020404" pitchFamily="49" charset="0"/>
              </a:rPr>
              <a:t>trainY</a:t>
            </a:r>
            <a:r>
              <a:rPr lang="fr-FR" sz="2000" b="1" dirty="0">
                <a:solidFill>
                  <a:srgbClr val="000000"/>
                </a:solidFill>
                <a:effectLst/>
                <a:highlight>
                  <a:srgbClr val="F7F7F7"/>
                </a:highlight>
                <a:latin typeface="Courier New" panose="02070309020205020404" pitchFamily="49" charset="0"/>
              </a:rPr>
              <a:t>, </a:t>
            </a:r>
            <a:r>
              <a:rPr lang="fr-FR" sz="2000" b="1" dirty="0" err="1">
                <a:solidFill>
                  <a:srgbClr val="000000"/>
                </a:solidFill>
                <a:effectLst/>
                <a:highlight>
                  <a:srgbClr val="F7F7F7"/>
                </a:highlight>
                <a:latin typeface="Courier New" panose="02070309020205020404" pitchFamily="49" charset="0"/>
              </a:rPr>
              <a:t>validation_split</a:t>
            </a:r>
            <a:r>
              <a:rPr lang="fr-FR" sz="2000" b="1" dirty="0">
                <a:solidFill>
                  <a:srgbClr val="000000"/>
                </a:solidFill>
                <a:effectLst/>
                <a:highlight>
                  <a:srgbClr val="F7F7F7"/>
                </a:highlight>
                <a:latin typeface="Courier New" panose="02070309020205020404" pitchFamily="49" charset="0"/>
              </a:rPr>
              <a:t>=</a:t>
            </a:r>
            <a:r>
              <a:rPr lang="fr-FR" sz="2000" b="1" dirty="0">
                <a:solidFill>
                  <a:srgbClr val="116644"/>
                </a:solidFill>
                <a:effectLst/>
                <a:highlight>
                  <a:srgbClr val="F7F7F7"/>
                </a:highlight>
                <a:latin typeface="Courier New" panose="02070309020205020404" pitchFamily="49" charset="0"/>
              </a:rPr>
              <a:t>0.2</a:t>
            </a:r>
            <a:r>
              <a:rPr lang="fr-FR" sz="2000" b="1" dirty="0">
                <a:solidFill>
                  <a:srgbClr val="000000"/>
                </a:solidFill>
                <a:effectLst/>
                <a:highlight>
                  <a:srgbClr val="F7F7F7"/>
                </a:highlight>
                <a:latin typeface="Courier New" panose="02070309020205020404" pitchFamily="49" charset="0"/>
              </a:rPr>
              <a:t>, </a:t>
            </a:r>
            <a:r>
              <a:rPr lang="fr-FR" sz="2000" b="1" dirty="0" err="1">
                <a:solidFill>
                  <a:srgbClr val="000000"/>
                </a:solidFill>
                <a:effectLst/>
                <a:highlight>
                  <a:srgbClr val="F7F7F7"/>
                </a:highlight>
                <a:latin typeface="Courier New" panose="02070309020205020404" pitchFamily="49" charset="0"/>
              </a:rPr>
              <a:t>epochs</a:t>
            </a:r>
            <a:r>
              <a:rPr lang="fr-FR" sz="2000" b="1" dirty="0">
                <a:solidFill>
                  <a:srgbClr val="000000"/>
                </a:solidFill>
                <a:effectLst/>
                <a:highlight>
                  <a:srgbClr val="F7F7F7"/>
                </a:highlight>
                <a:latin typeface="Courier New" panose="02070309020205020404" pitchFamily="49" charset="0"/>
              </a:rPr>
              <a:t>=</a:t>
            </a:r>
            <a:r>
              <a:rPr lang="fr-FR" sz="2000" b="1" dirty="0">
                <a:solidFill>
                  <a:srgbClr val="116644"/>
                </a:solidFill>
                <a:effectLst/>
                <a:highlight>
                  <a:srgbClr val="F7F7F7"/>
                </a:highlight>
                <a:latin typeface="Courier New" panose="02070309020205020404" pitchFamily="49" charset="0"/>
              </a:rPr>
              <a:t>30</a:t>
            </a:r>
            <a:r>
              <a:rPr lang="fr-FR" sz="2000" b="1" dirty="0">
                <a:solidFill>
                  <a:srgbClr val="000000"/>
                </a:solidFill>
                <a:effectLst/>
                <a:highlight>
                  <a:srgbClr val="F7F7F7"/>
                </a:highlight>
                <a:latin typeface="Courier New" panose="02070309020205020404" pitchFamily="49" charset="0"/>
              </a:rPr>
              <a:t>)</a:t>
            </a:r>
          </a:p>
          <a:p>
            <a:pPr lvl="1"/>
            <a:r>
              <a:rPr lang="en-US" dirty="0"/>
              <a:t>In the order, the arguments are</a:t>
            </a:r>
          </a:p>
          <a:p>
            <a:pPr marL="1371600" lvl="2" indent="-457200">
              <a:buFont typeface="+mj-lt"/>
              <a:buAutoNum type="arabicPeriod"/>
            </a:pPr>
            <a:r>
              <a:rPr lang="en-US" dirty="0"/>
              <a:t>The training features (</a:t>
            </a:r>
            <a:r>
              <a:rPr lang="fr-FR" sz="1800" b="1" dirty="0" err="1">
                <a:solidFill>
                  <a:srgbClr val="000000"/>
                </a:solidFill>
                <a:effectLst/>
                <a:highlight>
                  <a:srgbClr val="F7F7F7"/>
                </a:highlight>
                <a:latin typeface="Courier New" panose="02070309020205020404" pitchFamily="49" charset="0"/>
              </a:rPr>
              <a:t>trainX_prc</a:t>
            </a:r>
            <a:r>
              <a:rPr lang="en-US" dirty="0"/>
              <a:t> in this case)</a:t>
            </a:r>
          </a:p>
          <a:p>
            <a:pPr marL="1371600" lvl="2" indent="-457200">
              <a:buFont typeface="+mj-lt"/>
              <a:buAutoNum type="arabicPeriod"/>
            </a:pPr>
            <a:r>
              <a:rPr lang="en-US" dirty="0"/>
              <a:t>The training target (</a:t>
            </a:r>
            <a:r>
              <a:rPr lang="fr-FR" sz="1800" b="1" dirty="0" err="1">
                <a:solidFill>
                  <a:srgbClr val="000000"/>
                </a:solidFill>
                <a:effectLst/>
                <a:highlight>
                  <a:srgbClr val="F7F7F7"/>
                </a:highlight>
                <a:latin typeface="Courier New" panose="02070309020205020404" pitchFamily="49" charset="0"/>
              </a:rPr>
              <a:t>trainY</a:t>
            </a:r>
            <a:r>
              <a:rPr lang="en-US" dirty="0"/>
              <a:t> in this case)</a:t>
            </a:r>
          </a:p>
          <a:p>
            <a:pPr marL="1371600" lvl="2" indent="-457200">
              <a:buFont typeface="+mj-lt"/>
              <a:buAutoNum type="arabicPeriod"/>
            </a:pPr>
            <a:r>
              <a:rPr lang="en-US" dirty="0" err="1">
                <a:highlight>
                  <a:srgbClr val="D2DEEF"/>
                </a:highlight>
                <a:latin typeface="Consolas" panose="020B0609020204030204" pitchFamily="49" charset="0"/>
              </a:rPr>
              <a:t>validation_split</a:t>
            </a:r>
            <a:r>
              <a:rPr lang="en-US" dirty="0"/>
              <a:t>: how much of the training data is randomly split for validation</a:t>
            </a:r>
          </a:p>
          <a:p>
            <a:pPr marL="1371600" lvl="2" indent="-457200">
              <a:buFont typeface="+mj-lt"/>
              <a:buAutoNum type="arabicPeriod"/>
            </a:pPr>
            <a:r>
              <a:rPr lang="en-US" dirty="0">
                <a:highlight>
                  <a:srgbClr val="D2DEEF"/>
                </a:highlight>
                <a:latin typeface="Consolas" panose="020B0609020204030204" pitchFamily="49" charset="0"/>
              </a:rPr>
              <a:t>epochs</a:t>
            </a:r>
            <a:r>
              <a:rPr lang="en-US" dirty="0"/>
              <a:t>: number of iterations</a:t>
            </a:r>
          </a:p>
          <a:p>
            <a:pPr lvl="1"/>
            <a:endParaRPr lang="en-US" dirty="0"/>
          </a:p>
        </p:txBody>
      </p:sp>
    </p:spTree>
    <p:extLst>
      <p:ext uri="{BB962C8B-B14F-4D97-AF65-F5344CB8AC3E}">
        <p14:creationId xmlns:p14="http://schemas.microsoft.com/office/powerpoint/2010/main" val="2333614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Rectangle 96">
            <a:extLst>
              <a:ext uri="{FF2B5EF4-FFF2-40B4-BE49-F238E27FC236}">
                <a16:creationId xmlns:a16="http://schemas.microsoft.com/office/drawing/2014/main" id="{5760D472-5D45-CD35-465B-95F80644EB35}"/>
              </a:ext>
            </a:extLst>
          </p:cNvPr>
          <p:cNvSpPr/>
          <p:nvPr/>
        </p:nvSpPr>
        <p:spPr>
          <a:xfrm>
            <a:off x="9218305" y="932285"/>
            <a:ext cx="1761069" cy="3287764"/>
          </a:xfrm>
          <a:prstGeom prst="rect">
            <a:avLst/>
          </a:prstGeom>
          <a:solidFill>
            <a:srgbClr val="FF000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dirty="0">
                <a:solidFill>
                  <a:schemeClr val="tx1"/>
                </a:solidFill>
              </a:rPr>
              <a:t>Pattern 3</a:t>
            </a:r>
          </a:p>
        </p:txBody>
      </p:sp>
      <p:sp>
        <p:nvSpPr>
          <p:cNvPr id="96" name="Rectangle 95">
            <a:extLst>
              <a:ext uri="{FF2B5EF4-FFF2-40B4-BE49-F238E27FC236}">
                <a16:creationId xmlns:a16="http://schemas.microsoft.com/office/drawing/2014/main" id="{03DF978E-2F9E-80EB-C543-7A478E857C63}"/>
              </a:ext>
            </a:extLst>
          </p:cNvPr>
          <p:cNvSpPr/>
          <p:nvPr/>
        </p:nvSpPr>
        <p:spPr>
          <a:xfrm>
            <a:off x="8121316" y="932157"/>
            <a:ext cx="1092830" cy="3287892"/>
          </a:xfrm>
          <a:prstGeom prst="rect">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dirty="0">
                <a:solidFill>
                  <a:schemeClr val="tx1"/>
                </a:solidFill>
              </a:rPr>
              <a:t>Pattern 3</a:t>
            </a:r>
          </a:p>
        </p:txBody>
      </p:sp>
      <p:sp>
        <p:nvSpPr>
          <p:cNvPr id="87" name="Rectangle 86">
            <a:extLst>
              <a:ext uri="{FF2B5EF4-FFF2-40B4-BE49-F238E27FC236}">
                <a16:creationId xmlns:a16="http://schemas.microsoft.com/office/drawing/2014/main" id="{26D686E5-A4E8-B72E-9156-C3BB04319B52}"/>
              </a:ext>
            </a:extLst>
          </p:cNvPr>
          <p:cNvSpPr/>
          <p:nvPr/>
        </p:nvSpPr>
        <p:spPr>
          <a:xfrm>
            <a:off x="7009606" y="932157"/>
            <a:ext cx="1123226" cy="3287892"/>
          </a:xfrm>
          <a:prstGeom prst="rect">
            <a:avLst/>
          </a:pr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dirty="0">
                <a:solidFill>
                  <a:schemeClr val="tx1"/>
                </a:solidFill>
              </a:rPr>
              <a:t>Pattern 2</a:t>
            </a:r>
          </a:p>
        </p:txBody>
      </p:sp>
      <p:sp>
        <p:nvSpPr>
          <p:cNvPr id="2" name="Title 1">
            <a:extLst>
              <a:ext uri="{FF2B5EF4-FFF2-40B4-BE49-F238E27FC236}">
                <a16:creationId xmlns:a16="http://schemas.microsoft.com/office/drawing/2014/main" id="{31A1BDAB-7B18-1C71-3F1D-069CFF4E88EF}"/>
              </a:ext>
            </a:extLst>
          </p:cNvPr>
          <p:cNvSpPr>
            <a:spLocks noGrp="1"/>
          </p:cNvSpPr>
          <p:nvPr>
            <p:ph type="title"/>
          </p:nvPr>
        </p:nvSpPr>
        <p:spPr/>
        <p:txBody>
          <a:bodyPr/>
          <a:lstStyle/>
          <a:p>
            <a:r>
              <a:rPr lang="en-US" dirty="0"/>
              <a:t>During Training</a:t>
            </a:r>
          </a:p>
        </p:txBody>
      </p:sp>
      <p:sp>
        <p:nvSpPr>
          <p:cNvPr id="3" name="Content Placeholder 2">
            <a:extLst>
              <a:ext uri="{FF2B5EF4-FFF2-40B4-BE49-F238E27FC236}">
                <a16:creationId xmlns:a16="http://schemas.microsoft.com/office/drawing/2014/main" id="{06110162-E354-635E-8A9C-5208D193A0FA}"/>
              </a:ext>
            </a:extLst>
          </p:cNvPr>
          <p:cNvSpPr>
            <a:spLocks noGrp="1"/>
          </p:cNvSpPr>
          <p:nvPr>
            <p:ph sz="quarter" idx="10"/>
          </p:nvPr>
        </p:nvSpPr>
        <p:spPr>
          <a:xfrm>
            <a:off x="733425" y="908093"/>
            <a:ext cx="5624075" cy="5221539"/>
          </a:xfrm>
        </p:spPr>
        <p:txBody>
          <a:bodyPr/>
          <a:lstStyle/>
          <a:p>
            <a:r>
              <a:rPr lang="en-US" sz="2000" dirty="0"/>
              <a:t>Unlike in </a:t>
            </a:r>
            <a:r>
              <a:rPr lang="en-US" sz="2000" dirty="0" err="1"/>
              <a:t>SKLearn</a:t>
            </a:r>
            <a:r>
              <a:rPr lang="en-US" sz="2000" dirty="0"/>
              <a:t>, we will see a lot more outputs when training a TensorFlow model</a:t>
            </a:r>
          </a:p>
          <a:p>
            <a:r>
              <a:rPr lang="en-US" sz="2000" dirty="0"/>
              <a:t>The most importance thing to watch for is the </a:t>
            </a:r>
            <a:r>
              <a:rPr lang="en-US" sz="2000" dirty="0" err="1">
                <a:highlight>
                  <a:srgbClr val="D2DEEF"/>
                </a:highlight>
                <a:latin typeface="Consolas" panose="020B0609020204030204" pitchFamily="49" charset="0"/>
              </a:rPr>
              <a:t>val_loss</a:t>
            </a:r>
            <a:r>
              <a:rPr lang="en-US" sz="2000" dirty="0">
                <a:latin typeface="Consolas" panose="020B0609020204030204" pitchFamily="49" charset="0"/>
              </a:rPr>
              <a:t> </a:t>
            </a:r>
            <a:r>
              <a:rPr lang="en-US" sz="2000" dirty="0"/>
              <a:t>values, which represent the current iteration’s errors in the validation data</a:t>
            </a:r>
          </a:p>
          <a:p>
            <a:r>
              <a:rPr lang="en-US" sz="2000" dirty="0"/>
              <a:t>The most common pattern we will see in </a:t>
            </a:r>
            <a:r>
              <a:rPr lang="en-US" sz="2000" dirty="0" err="1">
                <a:highlight>
                  <a:srgbClr val="D2DEEF"/>
                </a:highlight>
                <a:latin typeface="Consolas" panose="020B0609020204030204" pitchFamily="49" charset="0"/>
              </a:rPr>
              <a:t>val_loss</a:t>
            </a:r>
            <a:r>
              <a:rPr lang="en-US" sz="2000" dirty="0">
                <a:latin typeface="Consolas" panose="020B0609020204030204" pitchFamily="49" charset="0"/>
              </a:rPr>
              <a:t> </a:t>
            </a:r>
            <a:r>
              <a:rPr lang="en-US" sz="2000" dirty="0"/>
              <a:t>is</a:t>
            </a:r>
          </a:p>
          <a:p>
            <a:pPr marL="914400" lvl="1" indent="-457200">
              <a:buFont typeface="+mj-lt"/>
              <a:buAutoNum type="arabicPeriod"/>
            </a:pPr>
            <a:r>
              <a:rPr lang="en-US" sz="1800" dirty="0"/>
              <a:t>Start at a high value</a:t>
            </a:r>
          </a:p>
          <a:p>
            <a:pPr marL="914400" lvl="1" indent="-457200">
              <a:buFont typeface="+mj-lt"/>
              <a:buAutoNum type="arabicPeriod"/>
            </a:pPr>
            <a:r>
              <a:rPr lang="en-US" sz="1800" dirty="0"/>
              <a:t>Drop gradually and consistently for some epochs</a:t>
            </a:r>
          </a:p>
          <a:p>
            <a:pPr marL="914400" lvl="1" indent="-457200">
              <a:buFont typeface="+mj-lt"/>
              <a:buAutoNum type="arabicPeriod"/>
            </a:pPr>
            <a:r>
              <a:rPr lang="en-US" sz="1800" dirty="0"/>
              <a:t>Start fluctuating but still dropping over times</a:t>
            </a:r>
          </a:p>
          <a:p>
            <a:pPr marL="914400" lvl="1" indent="-457200">
              <a:buFont typeface="+mj-lt"/>
              <a:buAutoNum type="arabicPeriod"/>
            </a:pPr>
            <a:r>
              <a:rPr lang="en-US" sz="1800" dirty="0"/>
              <a:t>Fluctuating and not dropping over times </a:t>
            </a:r>
          </a:p>
          <a:p>
            <a:r>
              <a:rPr lang="en-US" sz="2200" dirty="0"/>
              <a:t>We can stop during pattern 3, and we should definitely stop the training if seeing pattern 4</a:t>
            </a:r>
          </a:p>
          <a:p>
            <a:pPr lvl="1"/>
            <a:r>
              <a:rPr lang="en-US" sz="1800" dirty="0"/>
              <a:t>Drops in </a:t>
            </a:r>
            <a:r>
              <a:rPr lang="en-US" sz="1800" dirty="0" err="1">
                <a:highlight>
                  <a:srgbClr val="D2DEEF"/>
                </a:highlight>
                <a:latin typeface="Consolas" panose="020B0609020204030204" pitchFamily="49" charset="0"/>
              </a:rPr>
              <a:t>val_loss</a:t>
            </a:r>
            <a:r>
              <a:rPr lang="en-US" sz="1800" dirty="0">
                <a:latin typeface="Consolas" panose="020B0609020204030204" pitchFamily="49" charset="0"/>
              </a:rPr>
              <a:t> </a:t>
            </a:r>
            <a:r>
              <a:rPr lang="en-US" sz="1800" dirty="0"/>
              <a:t>mean that the model can still learn useful knowledge</a:t>
            </a:r>
          </a:p>
        </p:txBody>
      </p:sp>
      <p:cxnSp>
        <p:nvCxnSpPr>
          <p:cNvPr id="5" name="Straight Arrow Connector 4">
            <a:extLst>
              <a:ext uri="{FF2B5EF4-FFF2-40B4-BE49-F238E27FC236}">
                <a16:creationId xmlns:a16="http://schemas.microsoft.com/office/drawing/2014/main" id="{935D83E3-D4E6-59F5-BC12-D03C5B9B6611}"/>
              </a:ext>
            </a:extLst>
          </p:cNvPr>
          <p:cNvCxnSpPr/>
          <p:nvPr/>
        </p:nvCxnSpPr>
        <p:spPr>
          <a:xfrm>
            <a:off x="6845968" y="4271209"/>
            <a:ext cx="4541921" cy="0"/>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05C4B97E-ECCC-4860-AACE-A9FABBE2CA9B}"/>
              </a:ext>
            </a:extLst>
          </p:cNvPr>
          <p:cNvCxnSpPr>
            <a:cxnSpLocks/>
          </p:cNvCxnSpPr>
          <p:nvPr/>
        </p:nvCxnSpPr>
        <p:spPr>
          <a:xfrm flipV="1">
            <a:off x="6845968" y="1552073"/>
            <a:ext cx="0" cy="2737184"/>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2C08A311-589F-23BE-32B0-57D50219B1D6}"/>
              </a:ext>
            </a:extLst>
          </p:cNvPr>
          <p:cNvSpPr txBox="1"/>
          <p:nvPr/>
        </p:nvSpPr>
        <p:spPr>
          <a:xfrm rot="16200000">
            <a:off x="5956382" y="1965226"/>
            <a:ext cx="1195638" cy="369332"/>
          </a:xfrm>
          <a:prstGeom prst="rect">
            <a:avLst/>
          </a:prstGeom>
          <a:noFill/>
        </p:spPr>
        <p:txBody>
          <a:bodyPr wrap="square">
            <a:spAutoFit/>
          </a:bodyPr>
          <a:lstStyle/>
          <a:p>
            <a:r>
              <a:rPr lang="en-US" sz="1800" dirty="0" err="1">
                <a:highlight>
                  <a:srgbClr val="D2DEEF"/>
                </a:highlight>
                <a:latin typeface="Consolas" panose="020B0609020204030204" pitchFamily="49" charset="0"/>
              </a:rPr>
              <a:t>val_loss</a:t>
            </a:r>
            <a:endParaRPr lang="en-US" dirty="0"/>
          </a:p>
        </p:txBody>
      </p:sp>
      <p:sp>
        <p:nvSpPr>
          <p:cNvPr id="11" name="TextBox 10">
            <a:extLst>
              <a:ext uri="{FF2B5EF4-FFF2-40B4-BE49-F238E27FC236}">
                <a16:creationId xmlns:a16="http://schemas.microsoft.com/office/drawing/2014/main" id="{5C541014-02A6-A1F1-6EA8-C1E69AC1AE7C}"/>
              </a:ext>
            </a:extLst>
          </p:cNvPr>
          <p:cNvSpPr txBox="1"/>
          <p:nvPr/>
        </p:nvSpPr>
        <p:spPr>
          <a:xfrm>
            <a:off x="10491536" y="4355500"/>
            <a:ext cx="1195638" cy="369332"/>
          </a:xfrm>
          <a:prstGeom prst="rect">
            <a:avLst/>
          </a:prstGeom>
          <a:noFill/>
        </p:spPr>
        <p:txBody>
          <a:bodyPr wrap="square">
            <a:spAutoFit/>
          </a:bodyPr>
          <a:lstStyle/>
          <a:p>
            <a:r>
              <a:rPr lang="en-US" sz="1800" dirty="0">
                <a:highlight>
                  <a:srgbClr val="D2DEEF"/>
                </a:highlight>
                <a:latin typeface="Consolas" panose="020B0609020204030204" pitchFamily="49" charset="0"/>
              </a:rPr>
              <a:t>epochs</a:t>
            </a:r>
            <a:endParaRPr lang="en-US" dirty="0"/>
          </a:p>
        </p:txBody>
      </p:sp>
      <p:cxnSp>
        <p:nvCxnSpPr>
          <p:cNvPr id="14" name="Straight Connector 13">
            <a:extLst>
              <a:ext uri="{FF2B5EF4-FFF2-40B4-BE49-F238E27FC236}">
                <a16:creationId xmlns:a16="http://schemas.microsoft.com/office/drawing/2014/main" id="{4774A994-7CD1-68B0-29AA-4501001AA358}"/>
              </a:ext>
            </a:extLst>
          </p:cNvPr>
          <p:cNvCxnSpPr>
            <a:cxnSpLocks/>
          </p:cNvCxnSpPr>
          <p:nvPr/>
        </p:nvCxnSpPr>
        <p:spPr>
          <a:xfrm>
            <a:off x="7050505" y="1648326"/>
            <a:ext cx="493295" cy="36094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7191CDD7-FCBA-B0F6-0F42-8AA85331FE28}"/>
              </a:ext>
            </a:extLst>
          </p:cNvPr>
          <p:cNvCxnSpPr>
            <a:cxnSpLocks/>
          </p:cNvCxnSpPr>
          <p:nvPr/>
        </p:nvCxnSpPr>
        <p:spPr>
          <a:xfrm>
            <a:off x="7537784" y="2003258"/>
            <a:ext cx="277913" cy="1221205"/>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0425FD8-A720-2331-2E18-02801F575823}"/>
              </a:ext>
            </a:extLst>
          </p:cNvPr>
          <p:cNvCxnSpPr>
            <a:cxnSpLocks/>
          </p:cNvCxnSpPr>
          <p:nvPr/>
        </p:nvCxnSpPr>
        <p:spPr>
          <a:xfrm>
            <a:off x="7809681" y="3218447"/>
            <a:ext cx="221398" cy="204537"/>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12DB0D40-1FAA-794B-47AC-9F04634C8BF8}"/>
              </a:ext>
            </a:extLst>
          </p:cNvPr>
          <p:cNvCxnSpPr>
            <a:cxnSpLocks/>
          </p:cNvCxnSpPr>
          <p:nvPr/>
        </p:nvCxnSpPr>
        <p:spPr>
          <a:xfrm>
            <a:off x="8025063" y="3416968"/>
            <a:ext cx="96253" cy="248652"/>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C4DE4FF-30EA-F65D-D4A6-01AD8BFA7C87}"/>
              </a:ext>
            </a:extLst>
          </p:cNvPr>
          <p:cNvCxnSpPr>
            <a:cxnSpLocks/>
          </p:cNvCxnSpPr>
          <p:nvPr/>
        </p:nvCxnSpPr>
        <p:spPr>
          <a:xfrm flipH="1">
            <a:off x="8115300" y="3326731"/>
            <a:ext cx="125145" cy="344905"/>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BCFAEBF7-FD90-49FB-3137-036B0B6A39B4}"/>
              </a:ext>
            </a:extLst>
          </p:cNvPr>
          <p:cNvCxnSpPr>
            <a:cxnSpLocks/>
          </p:cNvCxnSpPr>
          <p:nvPr/>
        </p:nvCxnSpPr>
        <p:spPr>
          <a:xfrm>
            <a:off x="8234429" y="3320715"/>
            <a:ext cx="122912" cy="547437"/>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8AAA26FA-F02D-4347-5619-38D16C851F31}"/>
              </a:ext>
            </a:extLst>
          </p:cNvPr>
          <p:cNvCxnSpPr>
            <a:cxnSpLocks/>
          </p:cNvCxnSpPr>
          <p:nvPr/>
        </p:nvCxnSpPr>
        <p:spPr>
          <a:xfrm flipH="1">
            <a:off x="8351325" y="3512846"/>
            <a:ext cx="125145" cy="34929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B15933C8-196C-CCC0-328C-28E354E9543D}"/>
              </a:ext>
            </a:extLst>
          </p:cNvPr>
          <p:cNvCxnSpPr>
            <a:cxnSpLocks/>
          </p:cNvCxnSpPr>
          <p:nvPr/>
        </p:nvCxnSpPr>
        <p:spPr>
          <a:xfrm>
            <a:off x="8470454" y="3501274"/>
            <a:ext cx="90237" cy="457115"/>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11AD2DE2-2D2E-4FE2-AEE2-15ECC5218913}"/>
              </a:ext>
            </a:extLst>
          </p:cNvPr>
          <p:cNvCxnSpPr>
            <a:cxnSpLocks/>
          </p:cNvCxnSpPr>
          <p:nvPr/>
        </p:nvCxnSpPr>
        <p:spPr>
          <a:xfrm>
            <a:off x="8687281" y="3717468"/>
            <a:ext cx="90237" cy="355306"/>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E3F40D99-15F4-93D2-0012-EBF2689A2297}"/>
              </a:ext>
            </a:extLst>
          </p:cNvPr>
          <p:cNvCxnSpPr>
            <a:cxnSpLocks/>
          </p:cNvCxnSpPr>
          <p:nvPr/>
        </p:nvCxnSpPr>
        <p:spPr>
          <a:xfrm flipH="1">
            <a:off x="8789550" y="3717468"/>
            <a:ext cx="125145" cy="34929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C6CBBE99-3F34-003C-41A0-A6BB277F84DF}"/>
              </a:ext>
            </a:extLst>
          </p:cNvPr>
          <p:cNvCxnSpPr>
            <a:cxnSpLocks/>
          </p:cNvCxnSpPr>
          <p:nvPr/>
        </p:nvCxnSpPr>
        <p:spPr>
          <a:xfrm>
            <a:off x="8902663" y="3717928"/>
            <a:ext cx="90237" cy="34578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96074DA1-2598-C5E0-AA9C-DDF8B543F914}"/>
              </a:ext>
            </a:extLst>
          </p:cNvPr>
          <p:cNvCxnSpPr>
            <a:cxnSpLocks/>
          </p:cNvCxnSpPr>
          <p:nvPr/>
        </p:nvCxnSpPr>
        <p:spPr>
          <a:xfrm flipH="1">
            <a:off x="8545540" y="3729831"/>
            <a:ext cx="139327" cy="22855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459E8886-3672-9CB7-6FB7-79EA2D565107}"/>
              </a:ext>
            </a:extLst>
          </p:cNvPr>
          <p:cNvCxnSpPr>
            <a:cxnSpLocks/>
          </p:cNvCxnSpPr>
          <p:nvPr/>
        </p:nvCxnSpPr>
        <p:spPr>
          <a:xfrm>
            <a:off x="9123909" y="3840679"/>
            <a:ext cx="90237" cy="355306"/>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EC322CAC-32B6-6E37-DDB4-1EAB9D2EC398}"/>
              </a:ext>
            </a:extLst>
          </p:cNvPr>
          <p:cNvCxnSpPr>
            <a:cxnSpLocks/>
          </p:cNvCxnSpPr>
          <p:nvPr/>
        </p:nvCxnSpPr>
        <p:spPr>
          <a:xfrm flipH="1">
            <a:off x="9226178" y="3729831"/>
            <a:ext cx="125145" cy="46013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4774BA9A-E8C5-AC09-1E13-161ADD211FC0}"/>
              </a:ext>
            </a:extLst>
          </p:cNvPr>
          <p:cNvCxnSpPr>
            <a:cxnSpLocks/>
          </p:cNvCxnSpPr>
          <p:nvPr/>
        </p:nvCxnSpPr>
        <p:spPr>
          <a:xfrm>
            <a:off x="9351323" y="3729831"/>
            <a:ext cx="78205" cy="45708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21926AB3-2E28-5C8B-142A-A025521C44B2}"/>
              </a:ext>
            </a:extLst>
          </p:cNvPr>
          <p:cNvCxnSpPr>
            <a:cxnSpLocks/>
          </p:cNvCxnSpPr>
          <p:nvPr/>
        </p:nvCxnSpPr>
        <p:spPr>
          <a:xfrm flipH="1">
            <a:off x="8982168" y="3853042"/>
            <a:ext cx="139327" cy="22855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45770BBC-2770-CECE-2526-459F914044F9}"/>
              </a:ext>
            </a:extLst>
          </p:cNvPr>
          <p:cNvCxnSpPr>
            <a:cxnSpLocks/>
          </p:cNvCxnSpPr>
          <p:nvPr/>
        </p:nvCxnSpPr>
        <p:spPr>
          <a:xfrm flipH="1">
            <a:off x="9420353" y="3717928"/>
            <a:ext cx="125145" cy="46013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AE341B07-9307-14D2-9A25-7F00B8082C56}"/>
              </a:ext>
            </a:extLst>
          </p:cNvPr>
          <p:cNvCxnSpPr>
            <a:cxnSpLocks/>
          </p:cNvCxnSpPr>
          <p:nvPr/>
        </p:nvCxnSpPr>
        <p:spPr>
          <a:xfrm>
            <a:off x="9545498" y="3717928"/>
            <a:ext cx="78205" cy="281067"/>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A72A2CE9-61EA-54AE-ED7E-7C1D01994FD8}"/>
              </a:ext>
            </a:extLst>
          </p:cNvPr>
          <p:cNvCxnSpPr>
            <a:cxnSpLocks/>
          </p:cNvCxnSpPr>
          <p:nvPr/>
        </p:nvCxnSpPr>
        <p:spPr>
          <a:xfrm flipH="1">
            <a:off x="9623703" y="3729831"/>
            <a:ext cx="115970" cy="273697"/>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A24DBC06-AEEB-4E32-BC34-4E49D1D53C3D}"/>
              </a:ext>
            </a:extLst>
          </p:cNvPr>
          <p:cNvCxnSpPr>
            <a:cxnSpLocks/>
          </p:cNvCxnSpPr>
          <p:nvPr/>
        </p:nvCxnSpPr>
        <p:spPr>
          <a:xfrm>
            <a:off x="9736371" y="3732999"/>
            <a:ext cx="60562" cy="363672"/>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34395297-2C7B-5872-B1A3-D24F2AF4FBE7}"/>
              </a:ext>
            </a:extLst>
          </p:cNvPr>
          <p:cNvCxnSpPr>
            <a:cxnSpLocks/>
          </p:cNvCxnSpPr>
          <p:nvPr/>
        </p:nvCxnSpPr>
        <p:spPr>
          <a:xfrm flipH="1">
            <a:off x="9796897" y="3754817"/>
            <a:ext cx="110888" cy="35027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AD9A10BE-1CBF-5315-7DEC-6A2B14914DF7}"/>
              </a:ext>
            </a:extLst>
          </p:cNvPr>
          <p:cNvCxnSpPr>
            <a:cxnSpLocks/>
          </p:cNvCxnSpPr>
          <p:nvPr/>
        </p:nvCxnSpPr>
        <p:spPr>
          <a:xfrm>
            <a:off x="9907785" y="3754817"/>
            <a:ext cx="74041" cy="284412"/>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66506716-5DA9-3548-DD06-36C522B3A9EA}"/>
              </a:ext>
            </a:extLst>
          </p:cNvPr>
          <p:cNvCxnSpPr>
            <a:cxnSpLocks/>
          </p:cNvCxnSpPr>
          <p:nvPr/>
        </p:nvCxnSpPr>
        <p:spPr>
          <a:xfrm flipH="1">
            <a:off x="9968825" y="3750009"/>
            <a:ext cx="123853" cy="28922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8687D4EA-0B59-74CA-9CF4-7FB2CDF6BC04}"/>
              </a:ext>
            </a:extLst>
          </p:cNvPr>
          <p:cNvCxnSpPr>
            <a:cxnSpLocks/>
          </p:cNvCxnSpPr>
          <p:nvPr/>
        </p:nvCxnSpPr>
        <p:spPr>
          <a:xfrm>
            <a:off x="10079677" y="3736925"/>
            <a:ext cx="105975" cy="326783"/>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FDACC46F-5D93-EA8F-5697-83A97117983F}"/>
              </a:ext>
            </a:extLst>
          </p:cNvPr>
          <p:cNvCxnSpPr>
            <a:cxnSpLocks/>
          </p:cNvCxnSpPr>
          <p:nvPr/>
        </p:nvCxnSpPr>
        <p:spPr>
          <a:xfrm flipH="1">
            <a:off x="10185176" y="3763947"/>
            <a:ext cx="66288" cy="281067"/>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28B525B9-9437-29EC-46E5-14953E6A5096}"/>
              </a:ext>
            </a:extLst>
          </p:cNvPr>
          <p:cNvCxnSpPr>
            <a:cxnSpLocks/>
          </p:cNvCxnSpPr>
          <p:nvPr/>
        </p:nvCxnSpPr>
        <p:spPr>
          <a:xfrm>
            <a:off x="10251464" y="3763947"/>
            <a:ext cx="78205" cy="281067"/>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2474786E-129F-6A87-275B-EB0225A3E132}"/>
              </a:ext>
            </a:extLst>
          </p:cNvPr>
          <p:cNvCxnSpPr>
            <a:cxnSpLocks/>
          </p:cNvCxnSpPr>
          <p:nvPr/>
        </p:nvCxnSpPr>
        <p:spPr>
          <a:xfrm flipH="1">
            <a:off x="10329669" y="3775850"/>
            <a:ext cx="115970" cy="273697"/>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77C09060-2951-4943-212D-630E25770A0A}"/>
              </a:ext>
            </a:extLst>
          </p:cNvPr>
          <p:cNvCxnSpPr>
            <a:cxnSpLocks/>
          </p:cNvCxnSpPr>
          <p:nvPr/>
        </p:nvCxnSpPr>
        <p:spPr>
          <a:xfrm>
            <a:off x="10442337" y="3779018"/>
            <a:ext cx="60562" cy="363672"/>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6B82C4E0-C575-1515-0A65-2D5C7C01B63D}"/>
              </a:ext>
            </a:extLst>
          </p:cNvPr>
          <p:cNvCxnSpPr>
            <a:cxnSpLocks/>
          </p:cNvCxnSpPr>
          <p:nvPr/>
        </p:nvCxnSpPr>
        <p:spPr>
          <a:xfrm flipH="1">
            <a:off x="10502863" y="3800836"/>
            <a:ext cx="110888" cy="35027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A8D87BF-807A-3C8B-EFA1-B0B3A47756E8}"/>
              </a:ext>
            </a:extLst>
          </p:cNvPr>
          <p:cNvCxnSpPr>
            <a:cxnSpLocks/>
          </p:cNvCxnSpPr>
          <p:nvPr/>
        </p:nvCxnSpPr>
        <p:spPr>
          <a:xfrm>
            <a:off x="10613751" y="3800836"/>
            <a:ext cx="74041" cy="284412"/>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DC331332-D400-B8F0-5991-A16D168136AD}"/>
              </a:ext>
            </a:extLst>
          </p:cNvPr>
          <p:cNvCxnSpPr>
            <a:cxnSpLocks/>
          </p:cNvCxnSpPr>
          <p:nvPr/>
        </p:nvCxnSpPr>
        <p:spPr>
          <a:xfrm flipH="1">
            <a:off x="10674791" y="3796028"/>
            <a:ext cx="123853" cy="28922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97C69BFD-650C-AF27-48EA-5BBFF003B368}"/>
              </a:ext>
            </a:extLst>
          </p:cNvPr>
          <p:cNvCxnSpPr>
            <a:cxnSpLocks/>
          </p:cNvCxnSpPr>
          <p:nvPr/>
        </p:nvCxnSpPr>
        <p:spPr>
          <a:xfrm>
            <a:off x="10785643" y="3782944"/>
            <a:ext cx="105975" cy="326783"/>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64018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39F2F3-B677-D2FE-0FAC-222C7573A3A4}"/>
              </a:ext>
            </a:extLst>
          </p:cNvPr>
          <p:cNvSpPr>
            <a:spLocks noGrp="1"/>
          </p:cNvSpPr>
          <p:nvPr>
            <p:ph type="title"/>
          </p:nvPr>
        </p:nvSpPr>
        <p:spPr/>
        <p:txBody>
          <a:bodyPr/>
          <a:lstStyle/>
          <a:p>
            <a:r>
              <a:rPr lang="en-US" dirty="0"/>
              <a:t>Examples of Changes in </a:t>
            </a:r>
            <a:r>
              <a:rPr lang="en-US" dirty="0" err="1">
                <a:highlight>
                  <a:srgbClr val="D2DEEF"/>
                </a:highlight>
                <a:latin typeface="Consolas" panose="020B0609020204030204" pitchFamily="49" charset="0"/>
              </a:rPr>
              <a:t>val_loss</a:t>
            </a:r>
            <a:endParaRPr lang="en-US" dirty="0">
              <a:highlight>
                <a:srgbClr val="D2DEEF"/>
              </a:highlight>
              <a:latin typeface="Consolas" panose="020B0609020204030204" pitchFamily="49" charset="0"/>
            </a:endParaRPr>
          </a:p>
        </p:txBody>
      </p:sp>
      <p:pic>
        <p:nvPicPr>
          <p:cNvPr id="5" name="Picture 4">
            <a:extLst>
              <a:ext uri="{FF2B5EF4-FFF2-40B4-BE49-F238E27FC236}">
                <a16:creationId xmlns:a16="http://schemas.microsoft.com/office/drawing/2014/main" id="{E206C6B2-AA62-9587-F9E5-76DFE4220CD1}"/>
              </a:ext>
            </a:extLst>
          </p:cNvPr>
          <p:cNvPicPr>
            <a:picLocks noChangeAspect="1"/>
          </p:cNvPicPr>
          <p:nvPr/>
        </p:nvPicPr>
        <p:blipFill>
          <a:blip r:embed="rId2"/>
          <a:stretch>
            <a:fillRect/>
          </a:stretch>
        </p:blipFill>
        <p:spPr>
          <a:xfrm>
            <a:off x="251121" y="770772"/>
            <a:ext cx="4985071" cy="1797813"/>
          </a:xfrm>
          <a:prstGeom prst="rect">
            <a:avLst/>
          </a:prstGeom>
        </p:spPr>
      </p:pic>
      <p:pic>
        <p:nvPicPr>
          <p:cNvPr id="7" name="Picture 6">
            <a:extLst>
              <a:ext uri="{FF2B5EF4-FFF2-40B4-BE49-F238E27FC236}">
                <a16:creationId xmlns:a16="http://schemas.microsoft.com/office/drawing/2014/main" id="{38E8BE78-29BB-F2A6-EA34-80B95C7AAB93}"/>
              </a:ext>
            </a:extLst>
          </p:cNvPr>
          <p:cNvPicPr>
            <a:picLocks noChangeAspect="1"/>
          </p:cNvPicPr>
          <p:nvPr/>
        </p:nvPicPr>
        <p:blipFill>
          <a:blip r:embed="rId3"/>
          <a:stretch>
            <a:fillRect/>
          </a:stretch>
        </p:blipFill>
        <p:spPr>
          <a:xfrm>
            <a:off x="251121" y="3501564"/>
            <a:ext cx="4975113" cy="2305783"/>
          </a:xfrm>
          <a:prstGeom prst="rect">
            <a:avLst/>
          </a:prstGeom>
        </p:spPr>
      </p:pic>
      <p:pic>
        <p:nvPicPr>
          <p:cNvPr id="9" name="Picture 8">
            <a:extLst>
              <a:ext uri="{FF2B5EF4-FFF2-40B4-BE49-F238E27FC236}">
                <a16:creationId xmlns:a16="http://schemas.microsoft.com/office/drawing/2014/main" id="{3BCD82D8-7823-F087-E4FC-70BC11D5EF19}"/>
              </a:ext>
            </a:extLst>
          </p:cNvPr>
          <p:cNvPicPr>
            <a:picLocks noChangeAspect="1"/>
          </p:cNvPicPr>
          <p:nvPr/>
        </p:nvPicPr>
        <p:blipFill>
          <a:blip r:embed="rId4"/>
          <a:stretch>
            <a:fillRect/>
          </a:stretch>
        </p:blipFill>
        <p:spPr>
          <a:xfrm>
            <a:off x="7037957" y="770772"/>
            <a:ext cx="4965152" cy="3336662"/>
          </a:xfrm>
          <a:prstGeom prst="rect">
            <a:avLst/>
          </a:prstGeom>
        </p:spPr>
      </p:pic>
      <p:sp>
        <p:nvSpPr>
          <p:cNvPr id="10" name="TextBox 9">
            <a:extLst>
              <a:ext uri="{FF2B5EF4-FFF2-40B4-BE49-F238E27FC236}">
                <a16:creationId xmlns:a16="http://schemas.microsoft.com/office/drawing/2014/main" id="{B7E362E7-A9CF-0BF7-DF36-C0707988D293}"/>
              </a:ext>
            </a:extLst>
          </p:cNvPr>
          <p:cNvSpPr txBox="1"/>
          <p:nvPr/>
        </p:nvSpPr>
        <p:spPr>
          <a:xfrm>
            <a:off x="870473" y="2570954"/>
            <a:ext cx="3973460" cy="369332"/>
          </a:xfrm>
          <a:prstGeom prst="rect">
            <a:avLst/>
          </a:prstGeom>
          <a:noFill/>
        </p:spPr>
        <p:txBody>
          <a:bodyPr wrap="none" rtlCol="0">
            <a:spAutoFit/>
          </a:bodyPr>
          <a:lstStyle/>
          <a:p>
            <a:r>
              <a:rPr lang="en-US" b="1" dirty="0"/>
              <a:t>Pattern 2: </a:t>
            </a:r>
            <a:r>
              <a:rPr lang="en-US" b="1" dirty="0" err="1">
                <a:highlight>
                  <a:srgbClr val="D2DEEF"/>
                </a:highlight>
                <a:latin typeface="Consolas" panose="020B0609020204030204" pitchFamily="49" charset="0"/>
              </a:rPr>
              <a:t>val_loss</a:t>
            </a:r>
            <a:r>
              <a:rPr lang="en-US" b="1" dirty="0"/>
              <a:t> drops consistently</a:t>
            </a:r>
          </a:p>
        </p:txBody>
      </p:sp>
      <p:sp>
        <p:nvSpPr>
          <p:cNvPr id="11" name="TextBox 10">
            <a:extLst>
              <a:ext uri="{FF2B5EF4-FFF2-40B4-BE49-F238E27FC236}">
                <a16:creationId xmlns:a16="http://schemas.microsoft.com/office/drawing/2014/main" id="{41DAC2D3-94CE-A70E-B50A-13455D67271B}"/>
              </a:ext>
            </a:extLst>
          </p:cNvPr>
          <p:cNvSpPr txBox="1"/>
          <p:nvPr/>
        </p:nvSpPr>
        <p:spPr>
          <a:xfrm>
            <a:off x="393418" y="5807347"/>
            <a:ext cx="4876656" cy="369332"/>
          </a:xfrm>
          <a:prstGeom prst="rect">
            <a:avLst/>
          </a:prstGeom>
          <a:noFill/>
        </p:spPr>
        <p:txBody>
          <a:bodyPr wrap="none" rtlCol="0">
            <a:spAutoFit/>
          </a:bodyPr>
          <a:lstStyle/>
          <a:p>
            <a:r>
              <a:rPr lang="en-US" b="1" dirty="0"/>
              <a:t>Pattern 3: </a:t>
            </a:r>
            <a:r>
              <a:rPr lang="en-US" b="1" dirty="0" err="1">
                <a:highlight>
                  <a:srgbClr val="D2DEEF"/>
                </a:highlight>
                <a:latin typeface="Consolas" panose="020B0609020204030204" pitchFamily="49" charset="0"/>
              </a:rPr>
              <a:t>val_loss</a:t>
            </a:r>
            <a:r>
              <a:rPr lang="en-US" b="1" dirty="0"/>
              <a:t> fluctuates but still dropping</a:t>
            </a:r>
          </a:p>
        </p:txBody>
      </p:sp>
      <p:sp>
        <p:nvSpPr>
          <p:cNvPr id="12" name="TextBox 11">
            <a:extLst>
              <a:ext uri="{FF2B5EF4-FFF2-40B4-BE49-F238E27FC236}">
                <a16:creationId xmlns:a16="http://schemas.microsoft.com/office/drawing/2014/main" id="{BDFB4FFA-3DCA-BC50-C5EE-FDF7713D4B70}"/>
              </a:ext>
            </a:extLst>
          </p:cNvPr>
          <p:cNvSpPr txBox="1"/>
          <p:nvPr/>
        </p:nvSpPr>
        <p:spPr>
          <a:xfrm>
            <a:off x="7175275" y="4107434"/>
            <a:ext cx="4917693" cy="369332"/>
          </a:xfrm>
          <a:prstGeom prst="rect">
            <a:avLst/>
          </a:prstGeom>
          <a:noFill/>
        </p:spPr>
        <p:txBody>
          <a:bodyPr wrap="none" rtlCol="0">
            <a:spAutoFit/>
          </a:bodyPr>
          <a:lstStyle/>
          <a:p>
            <a:r>
              <a:rPr lang="en-US" b="1" dirty="0"/>
              <a:t>Pattern 4: </a:t>
            </a:r>
            <a:r>
              <a:rPr lang="en-US" b="1" dirty="0" err="1">
                <a:highlight>
                  <a:srgbClr val="D2DEEF"/>
                </a:highlight>
                <a:latin typeface="Consolas" panose="020B0609020204030204" pitchFamily="49" charset="0"/>
              </a:rPr>
              <a:t>val_loss</a:t>
            </a:r>
            <a:r>
              <a:rPr lang="en-US" b="1" dirty="0"/>
              <a:t> fluctuates without dropping</a:t>
            </a:r>
          </a:p>
        </p:txBody>
      </p:sp>
      <p:sp>
        <p:nvSpPr>
          <p:cNvPr id="13" name="TextBox 12">
            <a:extLst>
              <a:ext uri="{FF2B5EF4-FFF2-40B4-BE49-F238E27FC236}">
                <a16:creationId xmlns:a16="http://schemas.microsoft.com/office/drawing/2014/main" id="{231B4EF7-6524-9FD6-B388-7BB882DC125C}"/>
              </a:ext>
            </a:extLst>
          </p:cNvPr>
          <p:cNvSpPr txBox="1"/>
          <p:nvPr/>
        </p:nvSpPr>
        <p:spPr>
          <a:xfrm>
            <a:off x="5839196" y="5247620"/>
            <a:ext cx="6302366" cy="1015663"/>
          </a:xfrm>
          <a:prstGeom prst="rect">
            <a:avLst/>
          </a:prstGeom>
          <a:noFill/>
        </p:spPr>
        <p:txBody>
          <a:bodyPr wrap="none" rtlCol="0">
            <a:spAutoFit/>
          </a:bodyPr>
          <a:lstStyle/>
          <a:p>
            <a:r>
              <a:rPr lang="en-US" sz="2000" dirty="0"/>
              <a:t>It seems a lot of works to watch for these patterns, isn’t it?</a:t>
            </a:r>
          </a:p>
          <a:p>
            <a:endParaRPr lang="en-US" sz="2000" dirty="0"/>
          </a:p>
          <a:p>
            <a:r>
              <a:rPr lang="en-US" sz="2000" dirty="0">
                <a:sym typeface="Wingdings" panose="05000000000000000000" pitchFamily="2" charset="2"/>
              </a:rPr>
              <a:t> Fortunately, we can automate this with </a:t>
            </a:r>
            <a:r>
              <a:rPr lang="en-US" sz="2000" b="1" dirty="0">
                <a:sym typeface="Wingdings" panose="05000000000000000000" pitchFamily="2" charset="2"/>
              </a:rPr>
              <a:t>Early Stopping</a:t>
            </a:r>
            <a:endParaRPr lang="en-US" sz="2000" b="1" dirty="0"/>
          </a:p>
        </p:txBody>
      </p:sp>
    </p:spTree>
    <p:extLst>
      <p:ext uri="{BB962C8B-B14F-4D97-AF65-F5344CB8AC3E}">
        <p14:creationId xmlns:p14="http://schemas.microsoft.com/office/powerpoint/2010/main" val="4918549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9B93A9-90B3-8B90-B067-2CF339802B81}"/>
              </a:ext>
            </a:extLst>
          </p:cNvPr>
          <p:cNvSpPr>
            <a:spLocks noGrp="1"/>
          </p:cNvSpPr>
          <p:nvPr>
            <p:ph type="title"/>
          </p:nvPr>
        </p:nvSpPr>
        <p:spPr/>
        <p:txBody>
          <a:bodyPr/>
          <a:lstStyle/>
          <a:p>
            <a:r>
              <a:rPr lang="en-US" dirty="0"/>
              <a:t>Early Stopping</a:t>
            </a:r>
          </a:p>
        </p:txBody>
      </p:sp>
      <p:sp>
        <p:nvSpPr>
          <p:cNvPr id="3" name="Content Placeholder 2">
            <a:extLst>
              <a:ext uri="{FF2B5EF4-FFF2-40B4-BE49-F238E27FC236}">
                <a16:creationId xmlns:a16="http://schemas.microsoft.com/office/drawing/2014/main" id="{00643A4E-815D-7074-DC18-7CCE8BD91A31}"/>
              </a:ext>
            </a:extLst>
          </p:cNvPr>
          <p:cNvSpPr>
            <a:spLocks noGrp="1"/>
          </p:cNvSpPr>
          <p:nvPr>
            <p:ph sz="quarter" idx="10"/>
          </p:nvPr>
        </p:nvSpPr>
        <p:spPr>
          <a:xfrm>
            <a:off x="733425" y="908093"/>
            <a:ext cx="10943222" cy="5221539"/>
          </a:xfrm>
        </p:spPr>
        <p:txBody>
          <a:bodyPr/>
          <a:lstStyle/>
          <a:p>
            <a:r>
              <a:rPr lang="en-US" sz="2400" dirty="0"/>
              <a:t>The </a:t>
            </a:r>
            <a:r>
              <a:rPr lang="en-US" sz="2400" dirty="0" err="1">
                <a:highlight>
                  <a:srgbClr val="D2DEEF"/>
                </a:highlight>
                <a:latin typeface="Consolas" panose="020B0609020204030204" pitchFamily="49" charset="0"/>
              </a:rPr>
              <a:t>EarlyStopping</a:t>
            </a:r>
            <a:r>
              <a:rPr lang="en-US" sz="2400" dirty="0">
                <a:highlight>
                  <a:srgbClr val="D2DEEF"/>
                </a:highlight>
                <a:latin typeface="Consolas" panose="020B0609020204030204" pitchFamily="49" charset="0"/>
              </a:rPr>
              <a:t>()</a:t>
            </a:r>
            <a:r>
              <a:rPr lang="en-US" sz="2400" dirty="0"/>
              <a:t> class allows us to set up a tracker during training of TensorFlow models</a:t>
            </a:r>
          </a:p>
          <a:p>
            <a:pPr marL="914400" lvl="2" indent="0">
              <a:buNone/>
            </a:pPr>
            <a:r>
              <a:rPr lang="en-US" sz="1800" b="1" dirty="0" err="1">
                <a:solidFill>
                  <a:srgbClr val="FFC000"/>
                </a:solidFill>
                <a:effectLst/>
                <a:highlight>
                  <a:srgbClr val="F7F7F7"/>
                </a:highlight>
                <a:latin typeface="Courier New" panose="02070309020205020404" pitchFamily="49" charset="0"/>
              </a:rPr>
              <a:t>early_stop</a:t>
            </a:r>
            <a:r>
              <a:rPr lang="en-US" sz="1800" b="1" dirty="0">
                <a:solidFill>
                  <a:srgbClr val="000000"/>
                </a:solidFill>
                <a:effectLst/>
                <a:highlight>
                  <a:srgbClr val="F7F7F7"/>
                </a:highlight>
                <a:latin typeface="Courier New" panose="02070309020205020404" pitchFamily="49" charset="0"/>
              </a:rPr>
              <a:t> = </a:t>
            </a:r>
            <a:r>
              <a:rPr lang="en-US" sz="1800" b="1" dirty="0" err="1">
                <a:solidFill>
                  <a:srgbClr val="000000"/>
                </a:solidFill>
                <a:effectLst/>
                <a:highlight>
                  <a:srgbClr val="F7F7F7"/>
                </a:highlight>
                <a:latin typeface="Courier New" panose="02070309020205020404" pitchFamily="49" charset="0"/>
              </a:rPr>
              <a:t>EarlyStopping</a:t>
            </a:r>
            <a:r>
              <a:rPr lang="en-US" sz="1800" b="1" dirty="0">
                <a:solidFill>
                  <a:srgbClr val="000000"/>
                </a:solidFill>
                <a:effectLst/>
                <a:highlight>
                  <a:srgbClr val="F7F7F7"/>
                </a:highlight>
                <a:latin typeface="Courier New" panose="02070309020205020404" pitchFamily="49" charset="0"/>
              </a:rPr>
              <a:t>(</a:t>
            </a:r>
          </a:p>
          <a:p>
            <a:pPr marL="1371600" lvl="3" indent="0">
              <a:buNone/>
            </a:pPr>
            <a:r>
              <a:rPr lang="en-US" b="1" dirty="0">
                <a:solidFill>
                  <a:srgbClr val="000000"/>
                </a:solidFill>
                <a:effectLst/>
                <a:highlight>
                  <a:srgbClr val="F7F7F7"/>
                </a:highlight>
                <a:latin typeface="Courier New" panose="02070309020205020404" pitchFamily="49" charset="0"/>
              </a:rPr>
              <a:t>monitor=</a:t>
            </a:r>
            <a:r>
              <a:rPr lang="en-US" b="1" dirty="0">
                <a:solidFill>
                  <a:srgbClr val="A31515"/>
                </a:solidFill>
                <a:effectLst/>
                <a:highlight>
                  <a:srgbClr val="F7F7F7"/>
                </a:highlight>
                <a:latin typeface="Courier New" panose="02070309020205020404" pitchFamily="49" charset="0"/>
              </a:rPr>
              <a:t>'</a:t>
            </a:r>
            <a:r>
              <a:rPr lang="en-US" b="1" dirty="0" err="1">
                <a:solidFill>
                  <a:srgbClr val="A31515"/>
                </a:solidFill>
                <a:effectLst/>
                <a:highlight>
                  <a:srgbClr val="F7F7F7"/>
                </a:highlight>
                <a:latin typeface="Courier New" panose="02070309020205020404" pitchFamily="49" charset="0"/>
              </a:rPr>
              <a:t>val_loss</a:t>
            </a:r>
            <a:r>
              <a:rPr lang="en-US" b="1" dirty="0">
                <a:solidFill>
                  <a:srgbClr val="A31515"/>
                </a:solidFill>
                <a:effectLst/>
                <a:highlight>
                  <a:srgbClr val="F7F7F7"/>
                </a:highlight>
                <a:latin typeface="Courier New" panose="02070309020205020404" pitchFamily="49" charset="0"/>
              </a:rPr>
              <a:t>'</a:t>
            </a:r>
            <a:r>
              <a:rPr lang="en-US" b="1" dirty="0">
                <a:solidFill>
                  <a:srgbClr val="000000"/>
                </a:solidFill>
                <a:effectLst/>
                <a:highlight>
                  <a:srgbClr val="F7F7F7"/>
                </a:highlight>
                <a:latin typeface="Courier New" panose="02070309020205020404" pitchFamily="49" charset="0"/>
              </a:rPr>
              <a:t>, </a:t>
            </a:r>
          </a:p>
          <a:p>
            <a:pPr marL="1371600" lvl="3" indent="0">
              <a:buNone/>
            </a:pPr>
            <a:r>
              <a:rPr lang="en-US" b="1" dirty="0">
                <a:solidFill>
                  <a:srgbClr val="000000"/>
                </a:solidFill>
                <a:effectLst/>
                <a:highlight>
                  <a:srgbClr val="F7F7F7"/>
                </a:highlight>
                <a:latin typeface="Courier New" panose="02070309020205020404" pitchFamily="49" charset="0"/>
              </a:rPr>
              <a:t>patience=</a:t>
            </a:r>
            <a:r>
              <a:rPr lang="en-US" b="1" dirty="0">
                <a:solidFill>
                  <a:srgbClr val="116644"/>
                </a:solidFill>
                <a:effectLst/>
                <a:highlight>
                  <a:srgbClr val="F7F7F7"/>
                </a:highlight>
                <a:latin typeface="Courier New" panose="02070309020205020404" pitchFamily="49" charset="0"/>
              </a:rPr>
              <a:t>10</a:t>
            </a:r>
            <a:r>
              <a:rPr lang="en-US" b="1" dirty="0">
                <a:solidFill>
                  <a:srgbClr val="000000"/>
                </a:solidFill>
                <a:effectLst/>
                <a:highlight>
                  <a:srgbClr val="F7F7F7"/>
                </a:highlight>
                <a:latin typeface="Courier New" panose="02070309020205020404" pitchFamily="49" charset="0"/>
              </a:rPr>
              <a:t>, </a:t>
            </a:r>
          </a:p>
          <a:p>
            <a:pPr marL="1371600" lvl="3" indent="0">
              <a:buNone/>
            </a:pPr>
            <a:r>
              <a:rPr lang="en-US" b="1" dirty="0" err="1">
                <a:solidFill>
                  <a:srgbClr val="000000"/>
                </a:solidFill>
                <a:effectLst/>
                <a:highlight>
                  <a:srgbClr val="F7F7F7"/>
                </a:highlight>
                <a:latin typeface="Courier New" panose="02070309020205020404" pitchFamily="49" charset="0"/>
              </a:rPr>
              <a:t>restore_best_weights</a:t>
            </a:r>
            <a:r>
              <a:rPr lang="en-US" b="1" dirty="0">
                <a:solidFill>
                  <a:srgbClr val="000000"/>
                </a:solidFill>
                <a:effectLst/>
                <a:highlight>
                  <a:srgbClr val="F7F7F7"/>
                </a:highlight>
                <a:latin typeface="Courier New" panose="02070309020205020404" pitchFamily="49" charset="0"/>
              </a:rPr>
              <a:t>=</a:t>
            </a:r>
            <a:r>
              <a:rPr lang="en-US" b="1" dirty="0">
                <a:solidFill>
                  <a:srgbClr val="0000FF"/>
                </a:solidFill>
                <a:effectLst/>
                <a:highlight>
                  <a:srgbClr val="F7F7F7"/>
                </a:highlight>
                <a:latin typeface="Courier New" panose="02070309020205020404" pitchFamily="49" charset="0"/>
              </a:rPr>
              <a:t>True</a:t>
            </a:r>
            <a:r>
              <a:rPr lang="en-US" b="1" dirty="0">
                <a:solidFill>
                  <a:srgbClr val="000000"/>
                </a:solidFill>
                <a:effectLst/>
                <a:highlight>
                  <a:srgbClr val="F7F7F7"/>
                </a:highlight>
                <a:latin typeface="Courier New" panose="02070309020205020404" pitchFamily="49" charset="0"/>
              </a:rPr>
              <a:t>)</a:t>
            </a:r>
            <a:endParaRPr lang="en-US" sz="1600" b="0" dirty="0">
              <a:solidFill>
                <a:srgbClr val="000000"/>
              </a:solidFill>
              <a:effectLst/>
              <a:highlight>
                <a:srgbClr val="F7F7F7"/>
              </a:highlight>
              <a:latin typeface="Courier New" panose="02070309020205020404" pitchFamily="49" charset="0"/>
            </a:endParaRPr>
          </a:p>
          <a:p>
            <a:pPr lvl="1"/>
            <a:r>
              <a:rPr lang="en-US" sz="2000" dirty="0">
                <a:highlight>
                  <a:srgbClr val="D2DEEF"/>
                </a:highlight>
                <a:latin typeface="Consolas" panose="020B0609020204030204" pitchFamily="49" charset="0"/>
              </a:rPr>
              <a:t>monitor=</a:t>
            </a:r>
            <a:r>
              <a:rPr lang="en-US" sz="2000" b="1" dirty="0"/>
              <a:t>:</a:t>
            </a:r>
            <a:r>
              <a:rPr lang="en-US" sz="2000" dirty="0"/>
              <a:t> Defines the metric to track during training. We only need to use </a:t>
            </a:r>
            <a:r>
              <a:rPr lang="en-US" sz="2000" b="1" dirty="0">
                <a:solidFill>
                  <a:srgbClr val="A31515"/>
                </a:solidFill>
                <a:effectLst/>
                <a:highlight>
                  <a:srgbClr val="F7F7F7"/>
                </a:highlight>
                <a:latin typeface="Courier New" panose="02070309020205020404" pitchFamily="49" charset="0"/>
              </a:rPr>
              <a:t>'</a:t>
            </a:r>
            <a:r>
              <a:rPr lang="en-US" sz="2000" b="1" dirty="0" err="1">
                <a:solidFill>
                  <a:srgbClr val="A31515"/>
                </a:solidFill>
                <a:effectLst/>
                <a:highlight>
                  <a:srgbClr val="F7F7F7"/>
                </a:highlight>
                <a:latin typeface="Courier New" panose="02070309020205020404" pitchFamily="49" charset="0"/>
              </a:rPr>
              <a:t>val_loss</a:t>
            </a:r>
            <a:r>
              <a:rPr lang="en-US" sz="2000" b="1" dirty="0">
                <a:solidFill>
                  <a:srgbClr val="A31515"/>
                </a:solidFill>
                <a:effectLst/>
                <a:highlight>
                  <a:srgbClr val="F7F7F7"/>
                </a:highlight>
                <a:latin typeface="Courier New" panose="02070309020205020404" pitchFamily="49" charset="0"/>
              </a:rPr>
              <a:t>’</a:t>
            </a:r>
            <a:r>
              <a:rPr lang="en-US" sz="2000" dirty="0"/>
              <a:t> for tasks in this course</a:t>
            </a:r>
          </a:p>
          <a:p>
            <a:pPr lvl="1"/>
            <a:r>
              <a:rPr lang="en-US" sz="2000" dirty="0">
                <a:highlight>
                  <a:srgbClr val="D2DEEF"/>
                </a:highlight>
                <a:latin typeface="Consolas" panose="020B0609020204030204" pitchFamily="49" charset="0"/>
              </a:rPr>
              <a:t>patience=</a:t>
            </a:r>
            <a:r>
              <a:rPr lang="en-US" sz="2000" b="1" dirty="0"/>
              <a:t>:</a:t>
            </a:r>
            <a:r>
              <a:rPr lang="en-US" sz="2000" dirty="0"/>
              <a:t> Defines the number of epochs without improvement to stop</a:t>
            </a:r>
          </a:p>
          <a:p>
            <a:pPr lvl="2"/>
            <a:r>
              <a:rPr lang="en-US" sz="1800" dirty="0"/>
              <a:t>For example, </a:t>
            </a:r>
            <a:r>
              <a:rPr lang="en-US" sz="1800" b="1" dirty="0">
                <a:solidFill>
                  <a:srgbClr val="000000"/>
                </a:solidFill>
                <a:effectLst/>
                <a:highlight>
                  <a:srgbClr val="F7F7F7"/>
                </a:highlight>
                <a:latin typeface="Courier New" panose="02070309020205020404" pitchFamily="49" charset="0"/>
              </a:rPr>
              <a:t>patience=</a:t>
            </a:r>
            <a:r>
              <a:rPr lang="en-US" sz="1800" b="1" dirty="0">
                <a:solidFill>
                  <a:srgbClr val="116644"/>
                </a:solidFill>
                <a:effectLst/>
                <a:highlight>
                  <a:srgbClr val="F7F7F7"/>
                </a:highlight>
                <a:latin typeface="Courier New" panose="02070309020205020404" pitchFamily="49" charset="0"/>
              </a:rPr>
              <a:t>10</a:t>
            </a:r>
            <a:r>
              <a:rPr lang="en-US" sz="1800" dirty="0"/>
              <a:t> means that the training will stop once the tracker observes 10 consecutive epochs that </a:t>
            </a:r>
            <a:r>
              <a:rPr lang="en-US" sz="1800" b="1" dirty="0" err="1">
                <a:solidFill>
                  <a:srgbClr val="A31515"/>
                </a:solidFill>
                <a:effectLst/>
                <a:highlight>
                  <a:srgbClr val="F7F7F7"/>
                </a:highlight>
                <a:latin typeface="Courier New" panose="02070309020205020404" pitchFamily="49" charset="0"/>
              </a:rPr>
              <a:t>val_loss</a:t>
            </a:r>
            <a:r>
              <a:rPr lang="en-US" sz="1800" dirty="0"/>
              <a:t> does not improve </a:t>
            </a:r>
          </a:p>
          <a:p>
            <a:pPr lvl="1"/>
            <a:r>
              <a:rPr lang="en-US" sz="2000" dirty="0" err="1">
                <a:highlight>
                  <a:srgbClr val="D2DEEF"/>
                </a:highlight>
                <a:latin typeface="Consolas" panose="020B0609020204030204" pitchFamily="49" charset="0"/>
              </a:rPr>
              <a:t>restore_best_weights</a:t>
            </a:r>
            <a:r>
              <a:rPr lang="en-US" sz="2000" dirty="0">
                <a:highlight>
                  <a:srgbClr val="D2DEEF"/>
                </a:highlight>
                <a:latin typeface="Consolas" panose="020B0609020204030204" pitchFamily="49" charset="0"/>
              </a:rPr>
              <a:t>=True</a:t>
            </a:r>
            <a:r>
              <a:rPr lang="en-US" sz="2000" b="1" dirty="0"/>
              <a:t>:</a:t>
            </a:r>
            <a:r>
              <a:rPr lang="en-US" sz="2000" dirty="0"/>
              <a:t> To instruct the tracker to use the version of the model that yielded the best instead of the one in the last epoch</a:t>
            </a:r>
          </a:p>
          <a:p>
            <a:r>
              <a:rPr lang="en-US" sz="2400" dirty="0"/>
              <a:t>The tracker is added to </a:t>
            </a:r>
            <a:r>
              <a:rPr lang="en-US" sz="2400" dirty="0" err="1">
                <a:highlight>
                  <a:srgbClr val="D2DEEF"/>
                </a:highlight>
                <a:latin typeface="Consolas" panose="020B0609020204030204" pitchFamily="49" charset="0"/>
              </a:rPr>
              <a:t>model.fit</a:t>
            </a:r>
            <a:r>
              <a:rPr lang="en-US" sz="2400" dirty="0">
                <a:highlight>
                  <a:srgbClr val="D2DEEF"/>
                </a:highlight>
                <a:latin typeface="Consolas" panose="020B0609020204030204" pitchFamily="49" charset="0"/>
              </a:rPr>
              <a:t>()</a:t>
            </a:r>
            <a:r>
              <a:rPr lang="en-US" sz="2400" dirty="0"/>
              <a:t> using the </a:t>
            </a:r>
            <a:r>
              <a:rPr lang="en-US" sz="2400" dirty="0">
                <a:highlight>
                  <a:srgbClr val="D2DEEF"/>
                </a:highlight>
                <a:latin typeface="Consolas" panose="020B0609020204030204" pitchFamily="49" charset="0"/>
              </a:rPr>
              <a:t>callbacks</a:t>
            </a:r>
            <a:r>
              <a:rPr lang="en-US" sz="2400" dirty="0"/>
              <a:t> argument</a:t>
            </a:r>
          </a:p>
          <a:p>
            <a:pPr marL="0" indent="0">
              <a:buNone/>
            </a:pPr>
            <a:r>
              <a:rPr lang="en-US" sz="1600" b="1" dirty="0" err="1">
                <a:solidFill>
                  <a:srgbClr val="000000"/>
                </a:solidFill>
                <a:effectLst/>
                <a:highlight>
                  <a:srgbClr val="F7F7F7"/>
                </a:highlight>
                <a:latin typeface="Courier New" panose="02070309020205020404" pitchFamily="49" charset="0"/>
              </a:rPr>
              <a:t>model.fit</a:t>
            </a:r>
            <a:r>
              <a:rPr lang="en-US" sz="1600" b="1" dirty="0">
                <a:solidFill>
                  <a:srgbClr val="000000"/>
                </a:solidFill>
                <a:effectLst/>
                <a:highlight>
                  <a:srgbClr val="F7F7F7"/>
                </a:highlight>
                <a:latin typeface="Courier New" panose="02070309020205020404" pitchFamily="49" charset="0"/>
              </a:rPr>
              <a:t>(</a:t>
            </a:r>
            <a:r>
              <a:rPr lang="en-US" sz="1600" b="1" dirty="0" err="1">
                <a:solidFill>
                  <a:srgbClr val="000000"/>
                </a:solidFill>
                <a:effectLst/>
                <a:highlight>
                  <a:srgbClr val="F7F7F7"/>
                </a:highlight>
                <a:latin typeface="Courier New" panose="02070309020205020404" pitchFamily="49" charset="0"/>
              </a:rPr>
              <a:t>trainX_prc</a:t>
            </a:r>
            <a:r>
              <a:rPr lang="en-US" sz="1600" b="1" dirty="0">
                <a:solidFill>
                  <a:srgbClr val="000000"/>
                </a:solidFill>
                <a:effectLst/>
                <a:highlight>
                  <a:srgbClr val="F7F7F7"/>
                </a:highlight>
                <a:latin typeface="Courier New" panose="02070309020205020404" pitchFamily="49" charset="0"/>
              </a:rPr>
              <a:t>, </a:t>
            </a:r>
            <a:r>
              <a:rPr lang="en-US" sz="1600" b="1" dirty="0" err="1">
                <a:solidFill>
                  <a:srgbClr val="000000"/>
                </a:solidFill>
                <a:effectLst/>
                <a:highlight>
                  <a:srgbClr val="F7F7F7"/>
                </a:highlight>
                <a:latin typeface="Courier New" panose="02070309020205020404" pitchFamily="49" charset="0"/>
              </a:rPr>
              <a:t>trainY</a:t>
            </a:r>
            <a:r>
              <a:rPr lang="en-US" sz="1600" b="1" dirty="0">
                <a:solidFill>
                  <a:srgbClr val="000000"/>
                </a:solidFill>
                <a:effectLst/>
                <a:highlight>
                  <a:srgbClr val="F7F7F7"/>
                </a:highlight>
                <a:latin typeface="Courier New" panose="02070309020205020404" pitchFamily="49" charset="0"/>
              </a:rPr>
              <a:t>, </a:t>
            </a:r>
            <a:r>
              <a:rPr lang="en-US" sz="1600" b="1" dirty="0" err="1">
                <a:solidFill>
                  <a:srgbClr val="000000"/>
                </a:solidFill>
                <a:effectLst/>
                <a:highlight>
                  <a:srgbClr val="F7F7F7"/>
                </a:highlight>
                <a:latin typeface="Courier New" panose="02070309020205020404" pitchFamily="49" charset="0"/>
              </a:rPr>
              <a:t>validation_split</a:t>
            </a:r>
            <a:r>
              <a:rPr lang="en-US" sz="1600" b="1" dirty="0">
                <a:solidFill>
                  <a:srgbClr val="000000"/>
                </a:solidFill>
                <a:effectLst/>
                <a:highlight>
                  <a:srgbClr val="F7F7F7"/>
                </a:highlight>
                <a:latin typeface="Courier New" panose="02070309020205020404" pitchFamily="49" charset="0"/>
              </a:rPr>
              <a:t>=</a:t>
            </a:r>
            <a:r>
              <a:rPr lang="en-US" sz="1600" b="1" dirty="0">
                <a:solidFill>
                  <a:srgbClr val="116644"/>
                </a:solidFill>
                <a:effectLst/>
                <a:highlight>
                  <a:srgbClr val="F7F7F7"/>
                </a:highlight>
                <a:latin typeface="Courier New" panose="02070309020205020404" pitchFamily="49" charset="0"/>
              </a:rPr>
              <a:t>0.2</a:t>
            </a:r>
            <a:r>
              <a:rPr lang="en-US" sz="1600" b="1" dirty="0">
                <a:solidFill>
                  <a:srgbClr val="000000"/>
                </a:solidFill>
                <a:effectLst/>
                <a:highlight>
                  <a:srgbClr val="F7F7F7"/>
                </a:highlight>
                <a:latin typeface="Courier New" panose="02070309020205020404" pitchFamily="49" charset="0"/>
              </a:rPr>
              <a:t>, epochs=</a:t>
            </a:r>
            <a:r>
              <a:rPr lang="en-US" sz="1600" b="1" dirty="0">
                <a:solidFill>
                  <a:srgbClr val="116644"/>
                </a:solidFill>
                <a:effectLst/>
                <a:highlight>
                  <a:srgbClr val="F7F7F7"/>
                </a:highlight>
                <a:latin typeface="Courier New" panose="02070309020205020404" pitchFamily="49" charset="0"/>
              </a:rPr>
              <a:t>500</a:t>
            </a:r>
            <a:r>
              <a:rPr lang="en-US" sz="1600" b="1" dirty="0">
                <a:solidFill>
                  <a:srgbClr val="000000"/>
                </a:solidFill>
                <a:effectLst/>
                <a:highlight>
                  <a:srgbClr val="F7F7F7"/>
                </a:highlight>
                <a:latin typeface="Courier New" panose="02070309020205020404" pitchFamily="49" charset="0"/>
              </a:rPr>
              <a:t>, </a:t>
            </a:r>
            <a:r>
              <a:rPr lang="en-US" sz="1600" b="1" dirty="0">
                <a:solidFill>
                  <a:srgbClr val="FFC000"/>
                </a:solidFill>
                <a:effectLst/>
                <a:highlight>
                  <a:srgbClr val="F7F7F7"/>
                </a:highlight>
                <a:latin typeface="Courier New" panose="02070309020205020404" pitchFamily="49" charset="0"/>
              </a:rPr>
              <a:t>callbacks=[</a:t>
            </a:r>
            <a:r>
              <a:rPr lang="en-US" sz="1600" b="1" dirty="0" err="1">
                <a:solidFill>
                  <a:srgbClr val="FFC000"/>
                </a:solidFill>
                <a:effectLst/>
                <a:highlight>
                  <a:srgbClr val="F7F7F7"/>
                </a:highlight>
                <a:latin typeface="Courier New" panose="02070309020205020404" pitchFamily="49" charset="0"/>
              </a:rPr>
              <a:t>early_stop</a:t>
            </a:r>
            <a:r>
              <a:rPr lang="en-US" sz="1600" b="1" dirty="0">
                <a:solidFill>
                  <a:srgbClr val="FFC000"/>
                </a:solidFill>
                <a:effectLst/>
                <a:highlight>
                  <a:srgbClr val="F7F7F7"/>
                </a:highlight>
                <a:latin typeface="Courier New" panose="02070309020205020404" pitchFamily="49" charset="0"/>
              </a:rPr>
              <a:t>]</a:t>
            </a:r>
            <a:r>
              <a:rPr lang="en-US" sz="1600" b="1" dirty="0">
                <a:effectLst/>
                <a:highlight>
                  <a:srgbClr val="F7F7F7"/>
                </a:highlight>
                <a:latin typeface="Courier New" panose="02070309020205020404" pitchFamily="49" charset="0"/>
              </a:rPr>
              <a:t>)</a:t>
            </a:r>
            <a:endParaRPr lang="en-US" sz="1200" b="1" dirty="0">
              <a:effectLst/>
              <a:highlight>
                <a:srgbClr val="F7F7F7"/>
              </a:highlight>
              <a:latin typeface="Courier New" panose="02070309020205020404" pitchFamily="49" charset="0"/>
            </a:endParaRPr>
          </a:p>
          <a:p>
            <a:pPr marL="457200" lvl="1" indent="0">
              <a:buNone/>
            </a:pPr>
            <a:endParaRPr lang="en-US" sz="2000" dirty="0"/>
          </a:p>
        </p:txBody>
      </p:sp>
      <p:sp>
        <p:nvSpPr>
          <p:cNvPr id="4" name="Rectangle 3">
            <a:extLst>
              <a:ext uri="{FF2B5EF4-FFF2-40B4-BE49-F238E27FC236}">
                <a16:creationId xmlns:a16="http://schemas.microsoft.com/office/drawing/2014/main" id="{3F36BE63-F79B-B843-3984-61463ED8C886}"/>
              </a:ext>
            </a:extLst>
          </p:cNvPr>
          <p:cNvSpPr/>
          <p:nvPr/>
        </p:nvSpPr>
        <p:spPr>
          <a:xfrm>
            <a:off x="1684421" y="1666374"/>
            <a:ext cx="1419726" cy="27672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FDAF783F-CEA0-F34B-8287-6429C9C42FF6}"/>
              </a:ext>
            </a:extLst>
          </p:cNvPr>
          <p:cNvSpPr/>
          <p:nvPr/>
        </p:nvSpPr>
        <p:spPr>
          <a:xfrm>
            <a:off x="8610600" y="5518484"/>
            <a:ext cx="2705100" cy="27672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Connector: Elbow 6">
            <a:extLst>
              <a:ext uri="{FF2B5EF4-FFF2-40B4-BE49-F238E27FC236}">
                <a16:creationId xmlns:a16="http://schemas.microsoft.com/office/drawing/2014/main" id="{B0B52FFA-2097-4233-4E60-C80F7197F45F}"/>
              </a:ext>
            </a:extLst>
          </p:cNvPr>
          <p:cNvCxnSpPr>
            <a:stCxn id="4" idx="1"/>
            <a:endCxn id="5" idx="2"/>
          </p:cNvCxnSpPr>
          <p:nvPr/>
        </p:nvCxnSpPr>
        <p:spPr>
          <a:xfrm rot="10800000" flipH="1" flipV="1">
            <a:off x="1684420" y="1804736"/>
            <a:ext cx="8278729" cy="3990473"/>
          </a:xfrm>
          <a:prstGeom prst="bentConnector4">
            <a:avLst>
              <a:gd name="adj1" fmla="val -13007"/>
              <a:gd name="adj2" fmla="val 105729"/>
            </a:avLst>
          </a:prstGeom>
          <a:ln w="38100">
            <a:solidFill>
              <a:schemeClr val="accent1">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20751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DFAE71-4792-C300-302D-5ABCB0F693A6}"/>
              </a:ext>
            </a:extLst>
          </p:cNvPr>
          <p:cNvSpPr>
            <a:spLocks noGrp="1"/>
          </p:cNvSpPr>
          <p:nvPr>
            <p:ph type="title"/>
          </p:nvPr>
        </p:nvSpPr>
        <p:spPr/>
        <p:txBody>
          <a:bodyPr/>
          <a:lstStyle/>
          <a:p>
            <a:r>
              <a:rPr lang="en-US" dirty="0"/>
              <a:t>Prediction</a:t>
            </a:r>
          </a:p>
        </p:txBody>
      </p:sp>
      <p:sp>
        <p:nvSpPr>
          <p:cNvPr id="3" name="Content Placeholder 2">
            <a:extLst>
              <a:ext uri="{FF2B5EF4-FFF2-40B4-BE49-F238E27FC236}">
                <a16:creationId xmlns:a16="http://schemas.microsoft.com/office/drawing/2014/main" id="{6B17FB01-F5D1-62A8-6F82-AC2DE3CBE26F}"/>
              </a:ext>
            </a:extLst>
          </p:cNvPr>
          <p:cNvSpPr>
            <a:spLocks noGrp="1"/>
          </p:cNvSpPr>
          <p:nvPr>
            <p:ph sz="quarter" idx="10"/>
          </p:nvPr>
        </p:nvSpPr>
        <p:spPr/>
        <p:txBody>
          <a:bodyPr/>
          <a:lstStyle/>
          <a:p>
            <a:r>
              <a:rPr lang="en-US" dirty="0"/>
              <a:t>A trained model can make predictions with </a:t>
            </a:r>
            <a:r>
              <a:rPr lang="en-US" dirty="0" err="1">
                <a:highlight>
                  <a:srgbClr val="D2DEEF"/>
                </a:highlight>
                <a:latin typeface="Consolas" panose="020B0609020204030204" pitchFamily="49" charset="0"/>
              </a:rPr>
              <a:t>model.predict</a:t>
            </a:r>
            <a:r>
              <a:rPr lang="en-US" dirty="0">
                <a:highlight>
                  <a:srgbClr val="D2DEEF"/>
                </a:highlight>
                <a:latin typeface="Consolas" panose="020B0609020204030204" pitchFamily="49" charset="0"/>
              </a:rPr>
              <a:t>()</a:t>
            </a:r>
          </a:p>
          <a:p>
            <a:r>
              <a:rPr lang="en-US" dirty="0"/>
              <a:t>Be sure to feed the correct input feature data to </a:t>
            </a:r>
            <a:r>
              <a:rPr lang="en-US" dirty="0" err="1">
                <a:highlight>
                  <a:srgbClr val="D2DEEF"/>
                </a:highlight>
                <a:latin typeface="Consolas" panose="020B0609020204030204" pitchFamily="49" charset="0"/>
              </a:rPr>
              <a:t>model.predict</a:t>
            </a:r>
            <a:r>
              <a:rPr lang="en-US" dirty="0">
                <a:highlight>
                  <a:srgbClr val="D2DEEF"/>
                </a:highlight>
                <a:latin typeface="Consolas" panose="020B0609020204030204" pitchFamily="49" charset="0"/>
              </a:rPr>
              <a:t>()</a:t>
            </a:r>
          </a:p>
          <a:p>
            <a:pPr marL="457200" lvl="1" indent="0">
              <a:buNone/>
            </a:pPr>
            <a:r>
              <a:rPr lang="en-US" b="1" dirty="0" err="1">
                <a:solidFill>
                  <a:srgbClr val="000000"/>
                </a:solidFill>
                <a:effectLst/>
                <a:highlight>
                  <a:srgbClr val="F7F7F7"/>
                </a:highlight>
                <a:latin typeface="Courier New" panose="02070309020205020404" pitchFamily="49" charset="0"/>
              </a:rPr>
              <a:t>trainY_pred</a:t>
            </a:r>
            <a:r>
              <a:rPr lang="en-US" b="1" dirty="0">
                <a:solidFill>
                  <a:srgbClr val="000000"/>
                </a:solidFill>
                <a:effectLst/>
                <a:highlight>
                  <a:srgbClr val="F7F7F7"/>
                </a:highlight>
                <a:latin typeface="Courier New" panose="02070309020205020404" pitchFamily="49" charset="0"/>
              </a:rPr>
              <a:t> = </a:t>
            </a:r>
            <a:r>
              <a:rPr lang="en-US" b="1" dirty="0" err="1">
                <a:solidFill>
                  <a:srgbClr val="000000"/>
                </a:solidFill>
                <a:effectLst/>
                <a:highlight>
                  <a:srgbClr val="F7F7F7"/>
                </a:highlight>
                <a:latin typeface="Courier New" panose="02070309020205020404" pitchFamily="49" charset="0"/>
              </a:rPr>
              <a:t>model.predict</a:t>
            </a:r>
            <a:r>
              <a:rPr lang="en-US" b="1" dirty="0">
                <a:solidFill>
                  <a:srgbClr val="000000"/>
                </a:solidFill>
                <a:effectLst/>
                <a:highlight>
                  <a:srgbClr val="F7F7F7"/>
                </a:highlight>
                <a:latin typeface="Courier New" panose="02070309020205020404" pitchFamily="49" charset="0"/>
              </a:rPr>
              <a:t>(</a:t>
            </a:r>
            <a:r>
              <a:rPr lang="en-US" b="1" dirty="0" err="1">
                <a:solidFill>
                  <a:srgbClr val="000000"/>
                </a:solidFill>
                <a:effectLst/>
                <a:highlight>
                  <a:srgbClr val="F7F7F7"/>
                </a:highlight>
                <a:latin typeface="Courier New" panose="02070309020205020404" pitchFamily="49" charset="0"/>
              </a:rPr>
              <a:t>trainX_prc</a:t>
            </a:r>
            <a:r>
              <a:rPr lang="en-US" b="1" dirty="0">
                <a:solidFill>
                  <a:srgbClr val="000000"/>
                </a:solidFill>
                <a:effectLst/>
                <a:highlight>
                  <a:srgbClr val="F7F7F7"/>
                </a:highlight>
                <a:latin typeface="Courier New" panose="02070309020205020404" pitchFamily="49" charset="0"/>
              </a:rPr>
              <a:t>)</a:t>
            </a:r>
          </a:p>
          <a:p>
            <a:pPr marL="457200" lvl="1" indent="0">
              <a:buNone/>
            </a:pPr>
            <a:r>
              <a:rPr lang="en-US" b="1" dirty="0" err="1">
                <a:solidFill>
                  <a:srgbClr val="000000"/>
                </a:solidFill>
                <a:effectLst/>
                <a:highlight>
                  <a:srgbClr val="F7F7F7"/>
                </a:highlight>
                <a:latin typeface="Courier New" panose="02070309020205020404" pitchFamily="49" charset="0"/>
              </a:rPr>
              <a:t>testY_pred</a:t>
            </a:r>
            <a:r>
              <a:rPr lang="en-US" b="1" dirty="0">
                <a:solidFill>
                  <a:srgbClr val="000000"/>
                </a:solidFill>
                <a:effectLst/>
                <a:highlight>
                  <a:srgbClr val="F7F7F7"/>
                </a:highlight>
                <a:latin typeface="Courier New" panose="02070309020205020404" pitchFamily="49" charset="0"/>
              </a:rPr>
              <a:t> = </a:t>
            </a:r>
            <a:r>
              <a:rPr lang="en-US" b="1" dirty="0" err="1">
                <a:solidFill>
                  <a:srgbClr val="000000"/>
                </a:solidFill>
                <a:effectLst/>
                <a:highlight>
                  <a:srgbClr val="F7F7F7"/>
                </a:highlight>
                <a:latin typeface="Courier New" panose="02070309020205020404" pitchFamily="49" charset="0"/>
              </a:rPr>
              <a:t>model.predict</a:t>
            </a:r>
            <a:r>
              <a:rPr lang="en-US" b="1" dirty="0">
                <a:solidFill>
                  <a:srgbClr val="000000"/>
                </a:solidFill>
                <a:effectLst/>
                <a:highlight>
                  <a:srgbClr val="F7F7F7"/>
                </a:highlight>
                <a:latin typeface="Courier New" panose="02070309020205020404" pitchFamily="49" charset="0"/>
              </a:rPr>
              <a:t>(</a:t>
            </a:r>
            <a:r>
              <a:rPr lang="en-US" b="1" dirty="0" err="1">
                <a:solidFill>
                  <a:srgbClr val="000000"/>
                </a:solidFill>
                <a:effectLst/>
                <a:highlight>
                  <a:srgbClr val="F7F7F7"/>
                </a:highlight>
                <a:latin typeface="Courier New" panose="02070309020205020404" pitchFamily="49" charset="0"/>
              </a:rPr>
              <a:t>testX_prc</a:t>
            </a:r>
            <a:r>
              <a:rPr lang="en-US" b="1" dirty="0">
                <a:solidFill>
                  <a:srgbClr val="000000"/>
                </a:solidFill>
                <a:effectLst/>
                <a:highlight>
                  <a:srgbClr val="F7F7F7"/>
                </a:highlight>
                <a:latin typeface="Courier New" panose="02070309020205020404" pitchFamily="49" charset="0"/>
              </a:rPr>
              <a:t>)</a:t>
            </a:r>
          </a:p>
          <a:p>
            <a:pPr marL="0" indent="0">
              <a:buNone/>
            </a:pPr>
            <a:endParaRPr lang="en-US" b="0" dirty="0">
              <a:solidFill>
                <a:srgbClr val="000000"/>
              </a:solidFill>
              <a:effectLst/>
              <a:highlight>
                <a:srgbClr val="F7F7F7"/>
              </a:highlight>
              <a:latin typeface="Courier New" panose="02070309020205020404" pitchFamily="49" charset="0"/>
            </a:endParaRPr>
          </a:p>
          <a:p>
            <a:endParaRPr lang="en-US" dirty="0"/>
          </a:p>
        </p:txBody>
      </p:sp>
    </p:spTree>
    <p:extLst>
      <p:ext uri="{BB962C8B-B14F-4D97-AF65-F5344CB8AC3E}">
        <p14:creationId xmlns:p14="http://schemas.microsoft.com/office/powerpoint/2010/main" val="40503284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 name="Straight Connector 70">
            <a:extLst>
              <a:ext uri="{FF2B5EF4-FFF2-40B4-BE49-F238E27FC236}">
                <a16:creationId xmlns:a16="http://schemas.microsoft.com/office/drawing/2014/main" id="{7F14283C-1531-B408-A4FC-E6C60E2CD2B7}"/>
              </a:ext>
            </a:extLst>
          </p:cNvPr>
          <p:cNvCxnSpPr>
            <a:cxnSpLocks/>
            <a:stCxn id="38" idx="1"/>
            <a:endCxn id="35" idx="4"/>
          </p:cNvCxnSpPr>
          <p:nvPr/>
        </p:nvCxnSpPr>
        <p:spPr bwMode="auto">
          <a:xfrm flipH="1" flipV="1">
            <a:off x="9088031" y="2116400"/>
            <a:ext cx="2128521" cy="964501"/>
          </a:xfrm>
          <a:prstGeom prst="line">
            <a:avLst/>
          </a:prstGeom>
          <a:ln w="28575">
            <a:solidFill>
              <a:schemeClr val="bg1">
                <a:lumMod val="8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DF6A1A38-0702-9D09-5D25-4A28E427067D}"/>
              </a:ext>
            </a:extLst>
          </p:cNvPr>
          <p:cNvCxnSpPr>
            <a:cxnSpLocks/>
            <a:stCxn id="37" idx="0"/>
            <a:endCxn id="35" idx="4"/>
          </p:cNvCxnSpPr>
          <p:nvPr/>
        </p:nvCxnSpPr>
        <p:spPr bwMode="auto">
          <a:xfrm flipH="1" flipV="1">
            <a:off x="9088031" y="2116400"/>
            <a:ext cx="1904" cy="915566"/>
          </a:xfrm>
          <a:prstGeom prst="line">
            <a:avLst/>
          </a:prstGeom>
          <a:ln w="28575">
            <a:solidFill>
              <a:schemeClr val="bg1">
                <a:lumMod val="8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62F5B333-EF14-AD9C-9DC0-3B3B5C81AE78}"/>
              </a:ext>
            </a:extLst>
          </p:cNvPr>
          <p:cNvCxnSpPr>
            <a:cxnSpLocks/>
            <a:stCxn id="36" idx="1"/>
            <a:endCxn id="35" idx="4"/>
          </p:cNvCxnSpPr>
          <p:nvPr/>
        </p:nvCxnSpPr>
        <p:spPr bwMode="auto">
          <a:xfrm flipH="1" flipV="1">
            <a:off x="9088031" y="2116400"/>
            <a:ext cx="1006284" cy="968835"/>
          </a:xfrm>
          <a:prstGeom prst="line">
            <a:avLst/>
          </a:prstGeom>
          <a:ln w="28575">
            <a:solidFill>
              <a:schemeClr val="bg1">
                <a:lumMod val="8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4D86BCA6-DB88-0030-BD17-CA01C0A8D3BB}"/>
              </a:ext>
            </a:extLst>
          </p:cNvPr>
          <p:cNvCxnSpPr>
            <a:cxnSpLocks/>
            <a:stCxn id="39" idx="7"/>
            <a:endCxn id="35" idx="4"/>
          </p:cNvCxnSpPr>
          <p:nvPr/>
        </p:nvCxnSpPr>
        <p:spPr bwMode="auto">
          <a:xfrm flipV="1">
            <a:off x="8083651" y="2116400"/>
            <a:ext cx="1004380" cy="962335"/>
          </a:xfrm>
          <a:prstGeom prst="line">
            <a:avLst/>
          </a:prstGeom>
          <a:ln w="28575">
            <a:solidFill>
              <a:schemeClr val="bg1">
                <a:lumMod val="8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15AC1288-6961-4343-A336-D7224792B781}"/>
              </a:ext>
            </a:extLst>
          </p:cNvPr>
          <p:cNvCxnSpPr>
            <a:cxnSpLocks/>
            <a:stCxn id="16" idx="1"/>
            <a:endCxn id="37" idx="4"/>
          </p:cNvCxnSpPr>
          <p:nvPr/>
        </p:nvCxnSpPr>
        <p:spPr>
          <a:xfrm flipH="1" flipV="1">
            <a:off x="9089935" y="3366124"/>
            <a:ext cx="2121001" cy="960168"/>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4A79781E-2368-753F-015C-E2CBAA253099}"/>
              </a:ext>
            </a:extLst>
          </p:cNvPr>
          <p:cNvSpPr>
            <a:spLocks noGrp="1"/>
          </p:cNvSpPr>
          <p:nvPr>
            <p:ph type="title"/>
          </p:nvPr>
        </p:nvSpPr>
        <p:spPr/>
        <p:txBody>
          <a:bodyPr/>
          <a:lstStyle/>
          <a:p>
            <a:r>
              <a:rPr lang="en-US" dirty="0"/>
              <a:t>Neural Network for Classification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0E439AA-C110-96A3-F7C1-59A2679B5019}"/>
                  </a:ext>
                </a:extLst>
              </p:cNvPr>
              <p:cNvSpPr>
                <a:spLocks noGrp="1"/>
              </p:cNvSpPr>
              <p:nvPr>
                <p:ph sz="quarter" idx="10"/>
              </p:nvPr>
            </p:nvSpPr>
            <p:spPr>
              <a:xfrm>
                <a:off x="565387" y="908093"/>
                <a:ext cx="7007625" cy="5221539"/>
              </a:xfrm>
            </p:spPr>
            <p:txBody>
              <a:bodyPr/>
              <a:lstStyle/>
              <a:p>
                <a:r>
                  <a:rPr lang="en-US" sz="1800" dirty="0"/>
                  <a:t>For a classification task with </a:t>
                </a:r>
                <a14:m>
                  <m:oMath xmlns:m="http://schemas.openxmlformats.org/officeDocument/2006/math">
                    <m:r>
                      <a:rPr lang="en-US" sz="1800" b="0" i="1" smtClean="0">
                        <a:latin typeface="Cambria Math" panose="02040503050406030204" pitchFamily="18" charset="0"/>
                      </a:rPr>
                      <m:t>𝑛</m:t>
                    </m:r>
                  </m:oMath>
                </a14:m>
                <a:r>
                  <a:rPr lang="en-US" sz="1800" dirty="0"/>
                  <a:t> classes, the network needs an output layer with </a:t>
                </a:r>
                <a14:m>
                  <m:oMath xmlns:m="http://schemas.openxmlformats.org/officeDocument/2006/math">
                    <m:r>
                      <a:rPr lang="en-US" sz="1800" b="0" i="1" smtClean="0">
                        <a:latin typeface="Cambria Math" panose="02040503050406030204" pitchFamily="18" charset="0"/>
                      </a:rPr>
                      <m:t>𝑛</m:t>
                    </m:r>
                  </m:oMath>
                </a14:m>
                <a:r>
                  <a:rPr lang="en-US" sz="1800" dirty="0"/>
                  <a:t> neurons </a:t>
                </a:r>
              </a:p>
              <a:p>
                <a:pPr lvl="1"/>
                <a:r>
                  <a:rPr lang="en-US" sz="1600" dirty="0"/>
                  <a:t>Each neuron yields the probability of the data point belonging to one class</a:t>
                </a:r>
              </a:p>
              <a:p>
                <a:pPr lvl="1"/>
                <a:r>
                  <a:rPr lang="en-US" sz="1600" dirty="0"/>
                  <a:t>This is called the multilabel classification problem, a generalization from the binary classification problem we discussed in module 4 and 5</a:t>
                </a:r>
              </a:p>
              <a:p>
                <a:pPr lvl="1"/>
                <a:r>
                  <a:rPr lang="en-US" sz="1600" dirty="0"/>
                  <a:t>Similar strategies are needed with sklearn models, however, the adaptation is automatically done by sklearn</a:t>
                </a:r>
              </a:p>
              <a:p>
                <a:r>
                  <a:rPr lang="en-US" sz="2000" dirty="0"/>
                  <a:t>In TensorFlow, we need to manually transform the target and build the correct output layer</a:t>
                </a:r>
              </a:p>
              <a:p>
                <a:r>
                  <a:rPr lang="en-US" sz="2000" dirty="0"/>
                  <a:t>For example, classification of data into three classes</a:t>
                </a:r>
              </a:p>
              <a:p>
                <a:pPr lvl="1"/>
                <a:r>
                  <a:rPr lang="en-US" sz="1600" dirty="0">
                    <a:highlight>
                      <a:srgbClr val="D2DEEF"/>
                    </a:highlight>
                    <a:latin typeface="Consolas" panose="020B0609020204030204" pitchFamily="49" charset="0"/>
                  </a:rPr>
                  <a:t>Low</a:t>
                </a:r>
              </a:p>
              <a:p>
                <a:pPr lvl="1"/>
                <a:r>
                  <a:rPr lang="en-US" sz="1600" dirty="0">
                    <a:highlight>
                      <a:srgbClr val="D2DEEF"/>
                    </a:highlight>
                    <a:latin typeface="Consolas" panose="020B0609020204030204" pitchFamily="49" charset="0"/>
                  </a:rPr>
                  <a:t>Medium</a:t>
                </a:r>
              </a:p>
              <a:p>
                <a:pPr lvl="1"/>
                <a:r>
                  <a:rPr lang="en-US" sz="1600" dirty="0">
                    <a:highlight>
                      <a:srgbClr val="D2DEEF"/>
                    </a:highlight>
                    <a:latin typeface="Consolas" panose="020B0609020204030204" pitchFamily="49" charset="0"/>
                  </a:rPr>
                  <a:t>High</a:t>
                </a:r>
              </a:p>
              <a:p>
                <a:pPr marL="365760" indent="-365760">
                  <a:buFont typeface="Wingdings" panose="05000000000000000000" pitchFamily="2" charset="2"/>
                  <a:buChar char="è"/>
                </a:pPr>
                <a:r>
                  <a:rPr lang="en-US" sz="2000" b="1" dirty="0">
                    <a:sym typeface="Wingdings" panose="05000000000000000000" pitchFamily="2" charset="2"/>
                  </a:rPr>
                  <a:t>The output layer needs three neurons</a:t>
                </a:r>
              </a:p>
              <a:p>
                <a:pPr marL="365760" indent="-365760">
                  <a:buFont typeface="Wingdings" panose="05000000000000000000" pitchFamily="2" charset="2"/>
                  <a:buChar char="è"/>
                </a:pPr>
                <a:r>
                  <a:rPr lang="en-US" sz="2000" dirty="0">
                    <a:sym typeface="Wingdings" panose="05000000000000000000" pitchFamily="2" charset="2"/>
                  </a:rPr>
                  <a:t>At prediction, the class with the highest probability is selected to label the data point</a:t>
                </a:r>
              </a:p>
              <a:p>
                <a:pPr lvl="1">
                  <a:buFont typeface="Wingdings" panose="05000000000000000000" pitchFamily="2" charset="2"/>
                  <a:buChar char="ü"/>
                </a:pPr>
                <a:r>
                  <a:rPr lang="en-US" sz="1800" dirty="0"/>
                  <a:t>This is called the </a:t>
                </a:r>
                <a:r>
                  <a:rPr lang="en-US" sz="1800" b="1" dirty="0"/>
                  <a:t>SoftMax</a:t>
                </a:r>
                <a:r>
                  <a:rPr lang="en-US" sz="1800" dirty="0"/>
                  <a:t> activation function</a:t>
                </a:r>
              </a:p>
            </p:txBody>
          </p:sp>
        </mc:Choice>
        <mc:Fallback xmlns="">
          <p:sp>
            <p:nvSpPr>
              <p:cNvPr id="3" name="Content Placeholder 2">
                <a:extLst>
                  <a:ext uri="{FF2B5EF4-FFF2-40B4-BE49-F238E27FC236}">
                    <a16:creationId xmlns:a16="http://schemas.microsoft.com/office/drawing/2014/main" id="{00E439AA-C110-96A3-F7C1-59A2679B5019}"/>
                  </a:ext>
                </a:extLst>
              </p:cNvPr>
              <p:cNvSpPr>
                <a:spLocks noGrp="1" noRot="1" noChangeAspect="1" noMove="1" noResize="1" noEditPoints="1" noAdjustHandles="1" noChangeArrowheads="1" noChangeShapeType="1" noTextEdit="1"/>
              </p:cNvSpPr>
              <p:nvPr>
                <p:ph sz="quarter" idx="10"/>
              </p:nvPr>
            </p:nvSpPr>
            <p:spPr>
              <a:xfrm>
                <a:off x="565387" y="908093"/>
                <a:ext cx="7007625" cy="5221539"/>
              </a:xfrm>
              <a:blipFill>
                <a:blip r:embed="rId2"/>
                <a:stretch>
                  <a:fillRect l="-783" t="-1167" r="-870" b="-1167"/>
                </a:stretch>
              </a:blipFill>
            </p:spPr>
            <p:txBody>
              <a:bodyPr/>
              <a:lstStyle/>
              <a:p>
                <a:r>
                  <a:rPr lang="en-US">
                    <a:noFill/>
                  </a:rPr>
                  <a:t> </a:t>
                </a:r>
              </a:p>
            </p:txBody>
          </p:sp>
        </mc:Fallback>
      </mc:AlternateContent>
      <p:sp>
        <p:nvSpPr>
          <p:cNvPr id="4" name="Oval 3">
            <a:extLst>
              <a:ext uri="{FF2B5EF4-FFF2-40B4-BE49-F238E27FC236}">
                <a16:creationId xmlns:a16="http://schemas.microsoft.com/office/drawing/2014/main" id="{591F1071-BCB7-4343-091C-1E42B7E5ACA4}"/>
              </a:ext>
            </a:extLst>
          </p:cNvPr>
          <p:cNvSpPr/>
          <p:nvPr/>
        </p:nvSpPr>
        <p:spPr bwMode="auto">
          <a:xfrm>
            <a:off x="7798429" y="5533583"/>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pPr>
            <a:r>
              <a:rPr kumimoji="0" lang="en-US" sz="1800" b="0" i="0" u="none" strike="noStrike" cap="none" normalizeH="0" baseline="0" dirty="0">
                <a:ln>
                  <a:noFill/>
                </a:ln>
                <a:solidFill>
                  <a:schemeClr val="bg1"/>
                </a:solidFill>
                <a:effectLst/>
                <a:latin typeface="Arial" charset="0"/>
                <a:ea typeface="SimSun" charset="-122"/>
              </a:rPr>
              <a:t>1</a:t>
            </a:r>
          </a:p>
        </p:txBody>
      </p:sp>
      <mc:AlternateContent xmlns:mc="http://schemas.openxmlformats.org/markup-compatibility/2006" xmlns:a14="http://schemas.microsoft.com/office/drawing/2010/main">
        <mc:Choice Requires="a14">
          <p:sp>
            <p:nvSpPr>
              <p:cNvPr id="5" name="Oval 4">
                <a:extLst>
                  <a:ext uri="{FF2B5EF4-FFF2-40B4-BE49-F238E27FC236}">
                    <a16:creationId xmlns:a16="http://schemas.microsoft.com/office/drawing/2014/main" id="{1555BAB0-D776-9ABA-8C32-4ED41D06AF03}"/>
                  </a:ext>
                </a:extLst>
              </p:cNvPr>
              <p:cNvSpPr/>
              <p:nvPr/>
            </p:nvSpPr>
            <p:spPr bwMode="auto">
              <a:xfrm>
                <a:off x="8920952" y="5529250"/>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pPr>
                <a14:m>
                  <m:oMathPara xmlns:m="http://schemas.openxmlformats.org/officeDocument/2006/math">
                    <m:oMathParaPr>
                      <m:jc m:val="centerGroup"/>
                    </m:oMathParaPr>
                    <m:oMath xmlns:m="http://schemas.openxmlformats.org/officeDocument/2006/math">
                      <m:sSub>
                        <m:sSubPr>
                          <m:ctrlP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ctrlPr>
                        </m:sSubPr>
                        <m:e>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𝑥</m:t>
                          </m:r>
                        </m:e>
                        <m:sub>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1</m:t>
                          </m:r>
                        </m:sub>
                      </m:sSub>
                    </m:oMath>
                  </m:oMathPara>
                </a14:m>
                <a:endParaRPr kumimoji="0" lang="en-US" sz="1800" b="0" i="0" u="none" strike="noStrike" cap="none" normalizeH="0" baseline="0" dirty="0">
                  <a:ln>
                    <a:noFill/>
                  </a:ln>
                  <a:solidFill>
                    <a:schemeClr val="bg1"/>
                  </a:solidFill>
                  <a:effectLst/>
                  <a:latin typeface="Arial" charset="0"/>
                  <a:ea typeface="SimSun" charset="-122"/>
                </a:endParaRPr>
              </a:p>
            </p:txBody>
          </p:sp>
        </mc:Choice>
        <mc:Fallback xmlns="">
          <p:sp>
            <p:nvSpPr>
              <p:cNvPr id="5" name="Oval 4">
                <a:extLst>
                  <a:ext uri="{FF2B5EF4-FFF2-40B4-BE49-F238E27FC236}">
                    <a16:creationId xmlns:a16="http://schemas.microsoft.com/office/drawing/2014/main" id="{1555BAB0-D776-9ABA-8C32-4ED41D06AF03}"/>
                  </a:ext>
                </a:extLst>
              </p:cNvPr>
              <p:cNvSpPr>
                <a:spLocks noRot="1" noChangeAspect="1" noMove="1" noResize="1" noEditPoints="1" noAdjustHandles="1" noChangeArrowheads="1" noChangeShapeType="1" noTextEdit="1"/>
              </p:cNvSpPr>
              <p:nvPr/>
            </p:nvSpPr>
            <p:spPr bwMode="auto">
              <a:xfrm>
                <a:off x="8920952" y="5529250"/>
                <a:ext cx="334158" cy="334158"/>
              </a:xfrm>
              <a:prstGeom prst="ellipse">
                <a:avLst/>
              </a:prstGeom>
              <a:blipFill>
                <a:blip r:embed="rId3"/>
                <a:stretch>
                  <a:fillRect l="-1818"/>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Oval 5">
                <a:extLst>
                  <a:ext uri="{FF2B5EF4-FFF2-40B4-BE49-F238E27FC236}">
                    <a16:creationId xmlns:a16="http://schemas.microsoft.com/office/drawing/2014/main" id="{6C6A1943-EF8C-C084-CB1C-BEE3799A2EF5}"/>
                  </a:ext>
                </a:extLst>
              </p:cNvPr>
              <p:cNvSpPr/>
              <p:nvPr/>
            </p:nvSpPr>
            <p:spPr bwMode="auto">
              <a:xfrm>
                <a:off x="10043475" y="5529249"/>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pPr>
                <a14:m>
                  <m:oMathPara xmlns:m="http://schemas.openxmlformats.org/officeDocument/2006/math">
                    <m:oMathParaPr>
                      <m:jc m:val="centerGroup"/>
                    </m:oMathParaPr>
                    <m:oMath xmlns:m="http://schemas.openxmlformats.org/officeDocument/2006/math">
                      <m:sSub>
                        <m:sSubPr>
                          <m:ctrlP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ctrlPr>
                        </m:sSubPr>
                        <m:e>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𝑥</m:t>
                          </m:r>
                        </m:e>
                        <m:sub>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2</m:t>
                          </m:r>
                        </m:sub>
                      </m:sSub>
                    </m:oMath>
                  </m:oMathPara>
                </a14:m>
                <a:endParaRPr kumimoji="0" lang="en-US" sz="1600" b="0" i="0" u="none" strike="noStrike" cap="none" normalizeH="0" baseline="0" dirty="0">
                  <a:ln>
                    <a:noFill/>
                  </a:ln>
                  <a:solidFill>
                    <a:schemeClr val="bg1"/>
                  </a:solidFill>
                  <a:effectLst/>
                  <a:ea typeface="SimSun" charset="-122"/>
                </a:endParaRPr>
              </a:p>
            </p:txBody>
          </p:sp>
        </mc:Choice>
        <mc:Fallback xmlns="">
          <p:sp>
            <p:nvSpPr>
              <p:cNvPr id="6" name="Oval 5">
                <a:extLst>
                  <a:ext uri="{FF2B5EF4-FFF2-40B4-BE49-F238E27FC236}">
                    <a16:creationId xmlns:a16="http://schemas.microsoft.com/office/drawing/2014/main" id="{6C6A1943-EF8C-C084-CB1C-BEE3799A2EF5}"/>
                  </a:ext>
                </a:extLst>
              </p:cNvPr>
              <p:cNvSpPr>
                <a:spLocks noRot="1" noChangeAspect="1" noMove="1" noResize="1" noEditPoints="1" noAdjustHandles="1" noChangeArrowheads="1" noChangeShapeType="1" noTextEdit="1"/>
              </p:cNvSpPr>
              <p:nvPr/>
            </p:nvSpPr>
            <p:spPr bwMode="auto">
              <a:xfrm>
                <a:off x="10043475" y="5529249"/>
                <a:ext cx="334158" cy="334158"/>
              </a:xfrm>
              <a:prstGeom prst="ellipse">
                <a:avLst/>
              </a:prstGeom>
              <a:blipFill>
                <a:blip r:embed="rId4"/>
                <a:stretch>
                  <a:fillRect l="-3704"/>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Oval 7">
                <a:extLst>
                  <a:ext uri="{FF2B5EF4-FFF2-40B4-BE49-F238E27FC236}">
                    <a16:creationId xmlns:a16="http://schemas.microsoft.com/office/drawing/2014/main" id="{69EA5203-5674-97F3-D233-978366FD38BA}"/>
                  </a:ext>
                </a:extLst>
              </p:cNvPr>
              <p:cNvSpPr/>
              <p:nvPr/>
            </p:nvSpPr>
            <p:spPr bwMode="auto">
              <a:xfrm>
                <a:off x="11165998" y="5529249"/>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pPr>
                <a14:m>
                  <m:oMathPara xmlns:m="http://schemas.openxmlformats.org/officeDocument/2006/math">
                    <m:oMathParaPr>
                      <m:jc m:val="centerGroup"/>
                    </m:oMathParaPr>
                    <m:oMath xmlns:m="http://schemas.openxmlformats.org/officeDocument/2006/math">
                      <m:sSub>
                        <m:sSubPr>
                          <m:ctrlP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ctrlPr>
                        </m:sSubPr>
                        <m:e>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𝑥</m:t>
                          </m:r>
                        </m:e>
                        <m:sub>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𝑘</m:t>
                          </m:r>
                        </m:sub>
                      </m:sSub>
                    </m:oMath>
                  </m:oMathPara>
                </a14:m>
                <a:endParaRPr kumimoji="0" lang="en-US" sz="1800" b="0" i="0" u="none" strike="noStrike" cap="none" normalizeH="0" baseline="0" dirty="0">
                  <a:ln>
                    <a:noFill/>
                  </a:ln>
                  <a:solidFill>
                    <a:schemeClr val="bg1"/>
                  </a:solidFill>
                  <a:effectLst/>
                  <a:latin typeface="Arial" charset="0"/>
                  <a:ea typeface="SimSun" charset="-122"/>
                </a:endParaRPr>
              </a:p>
            </p:txBody>
          </p:sp>
        </mc:Choice>
        <mc:Fallback xmlns="">
          <p:sp>
            <p:nvSpPr>
              <p:cNvPr id="8" name="Oval 7">
                <a:extLst>
                  <a:ext uri="{FF2B5EF4-FFF2-40B4-BE49-F238E27FC236}">
                    <a16:creationId xmlns:a16="http://schemas.microsoft.com/office/drawing/2014/main" id="{69EA5203-5674-97F3-D233-978366FD38BA}"/>
                  </a:ext>
                </a:extLst>
              </p:cNvPr>
              <p:cNvSpPr>
                <a:spLocks noRot="1" noChangeAspect="1" noMove="1" noResize="1" noEditPoints="1" noAdjustHandles="1" noChangeArrowheads="1" noChangeShapeType="1" noTextEdit="1"/>
              </p:cNvSpPr>
              <p:nvPr/>
            </p:nvSpPr>
            <p:spPr bwMode="auto">
              <a:xfrm>
                <a:off x="11165998" y="5529249"/>
                <a:ext cx="334158" cy="334158"/>
              </a:xfrm>
              <a:prstGeom prst="ellipse">
                <a:avLst/>
              </a:prstGeom>
              <a:blipFill>
                <a:blip r:embed="rId5"/>
                <a:stretch>
                  <a:fillRect l="-5455"/>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Oval 8">
                <a:extLst>
                  <a:ext uri="{FF2B5EF4-FFF2-40B4-BE49-F238E27FC236}">
                    <a16:creationId xmlns:a16="http://schemas.microsoft.com/office/drawing/2014/main" id="{B592AFA8-A689-6E5C-38E2-028C8FE593EA}"/>
                  </a:ext>
                </a:extLst>
              </p:cNvPr>
              <p:cNvSpPr/>
              <p:nvPr/>
            </p:nvSpPr>
            <p:spPr bwMode="auto">
              <a:xfrm>
                <a:off x="10039763" y="4281690"/>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457200" fontAlgn="base" hangingPunct="0">
                  <a:lnSpc>
                    <a:spcPct val="93000"/>
                  </a:lnSpc>
                  <a:spcBef>
                    <a:spcPct val="0"/>
                  </a:spcBef>
                  <a:spcAft>
                    <a:spcPct val="0"/>
                  </a:spcAft>
                  <a:buClr>
                    <a:srgbClr val="000000"/>
                  </a:buClr>
                  <a:buSzPct val="100000"/>
                </a:pPr>
                <a14:m>
                  <m:oMathPara xmlns:m="http://schemas.openxmlformats.org/officeDocument/2006/math">
                    <m:oMathParaPr>
                      <m:jc m:val="centerGroup"/>
                    </m:oMathParaPr>
                    <m:oMath xmlns:m="http://schemas.openxmlformats.org/officeDocument/2006/math">
                      <m:sSubSup>
                        <m:sSubSupPr>
                          <m:ctrlP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ctrlPr>
                        </m:sSubSupPr>
                        <m:e>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h</m:t>
                          </m:r>
                        </m:e>
                        <m:sub>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2</m:t>
                          </m:r>
                        </m:sub>
                        <m:sup>
                          <m:r>
                            <a:rPr lang="en-US" sz="1600" b="0" i="1" smtClean="0">
                              <a:solidFill>
                                <a:schemeClr val="bg1"/>
                              </a:solidFill>
                              <a:latin typeface="Cambria Math" panose="02040503050406030204" pitchFamily="18" charset="0"/>
                              <a:ea typeface="SimSun" charset="-122"/>
                            </a:rPr>
                            <m:t>1</m:t>
                          </m:r>
                        </m:sup>
                      </m:sSubSup>
                    </m:oMath>
                  </m:oMathPara>
                </a14:m>
                <a:endParaRPr kumimoji="0" lang="en-US" sz="1600" b="0" i="0" u="none" strike="noStrike" cap="none" normalizeH="0" baseline="0" dirty="0">
                  <a:ln>
                    <a:noFill/>
                  </a:ln>
                  <a:solidFill>
                    <a:schemeClr val="bg1"/>
                  </a:solidFill>
                  <a:effectLst/>
                  <a:ea typeface="SimSun" charset="-122"/>
                </a:endParaRPr>
              </a:p>
            </p:txBody>
          </p:sp>
        </mc:Choice>
        <mc:Fallback xmlns="">
          <p:sp>
            <p:nvSpPr>
              <p:cNvPr id="9" name="Oval 8">
                <a:extLst>
                  <a:ext uri="{FF2B5EF4-FFF2-40B4-BE49-F238E27FC236}">
                    <a16:creationId xmlns:a16="http://schemas.microsoft.com/office/drawing/2014/main" id="{B592AFA8-A689-6E5C-38E2-028C8FE593EA}"/>
                  </a:ext>
                </a:extLst>
              </p:cNvPr>
              <p:cNvSpPr>
                <a:spLocks noRot="1" noChangeAspect="1" noMove="1" noResize="1" noEditPoints="1" noAdjustHandles="1" noChangeArrowheads="1" noChangeShapeType="1" noTextEdit="1"/>
              </p:cNvSpPr>
              <p:nvPr/>
            </p:nvSpPr>
            <p:spPr bwMode="auto">
              <a:xfrm>
                <a:off x="10039763" y="4281690"/>
                <a:ext cx="334158" cy="334158"/>
              </a:xfrm>
              <a:prstGeom prst="ellipse">
                <a:avLst/>
              </a:prstGeom>
              <a:blipFill>
                <a:blip r:embed="rId6"/>
                <a:stretch>
                  <a:fillRect l="-9091"/>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p:cxnSp>
        <p:nvCxnSpPr>
          <p:cNvPr id="10" name="Straight Connector 9">
            <a:extLst>
              <a:ext uri="{FF2B5EF4-FFF2-40B4-BE49-F238E27FC236}">
                <a16:creationId xmlns:a16="http://schemas.microsoft.com/office/drawing/2014/main" id="{D4D48ED6-B50B-1E5A-79F9-F2AEC586B8B8}"/>
              </a:ext>
            </a:extLst>
          </p:cNvPr>
          <p:cNvCxnSpPr>
            <a:stCxn id="4" idx="7"/>
            <a:endCxn id="9" idx="4"/>
          </p:cNvCxnSpPr>
          <p:nvPr/>
        </p:nvCxnSpPr>
        <p:spPr bwMode="auto">
          <a:xfrm flipV="1">
            <a:off x="8083652" y="4615849"/>
            <a:ext cx="2123191" cy="966670"/>
          </a:xfrm>
          <a:prstGeom prst="line">
            <a:avLst/>
          </a:prstGeom>
          <a:ln w="28575">
            <a:solidFill>
              <a:schemeClr val="accent4">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1AD05826-45C4-90E4-8ACC-099256889D08}"/>
              </a:ext>
            </a:extLst>
          </p:cNvPr>
          <p:cNvCxnSpPr>
            <a:stCxn id="5" idx="7"/>
            <a:endCxn id="9" idx="4"/>
          </p:cNvCxnSpPr>
          <p:nvPr/>
        </p:nvCxnSpPr>
        <p:spPr bwMode="auto">
          <a:xfrm flipV="1">
            <a:off x="9206175" y="4615849"/>
            <a:ext cx="1000668" cy="962337"/>
          </a:xfrm>
          <a:prstGeom prst="line">
            <a:avLst/>
          </a:prstGeom>
          <a:ln w="28575">
            <a:solidFill>
              <a:schemeClr val="accent4">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5CA2120-FC9F-48A4-5932-9DC8665E30BC}"/>
              </a:ext>
            </a:extLst>
          </p:cNvPr>
          <p:cNvCxnSpPr>
            <a:stCxn id="6" idx="0"/>
            <a:endCxn id="9" idx="4"/>
          </p:cNvCxnSpPr>
          <p:nvPr/>
        </p:nvCxnSpPr>
        <p:spPr bwMode="auto">
          <a:xfrm flipH="1" flipV="1">
            <a:off x="10206842" y="4615849"/>
            <a:ext cx="3712" cy="913400"/>
          </a:xfrm>
          <a:prstGeom prst="line">
            <a:avLst/>
          </a:prstGeom>
          <a:ln w="28575">
            <a:solidFill>
              <a:schemeClr val="accent4">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087A900E-A060-372B-7D87-4A6179C1F518}"/>
              </a:ext>
            </a:extLst>
          </p:cNvPr>
          <p:cNvCxnSpPr>
            <a:stCxn id="8" idx="1"/>
            <a:endCxn id="9" idx="4"/>
          </p:cNvCxnSpPr>
          <p:nvPr/>
        </p:nvCxnSpPr>
        <p:spPr bwMode="auto">
          <a:xfrm flipH="1" flipV="1">
            <a:off x="10206842" y="4615849"/>
            <a:ext cx="1008092" cy="962336"/>
          </a:xfrm>
          <a:prstGeom prst="line">
            <a:avLst/>
          </a:prstGeom>
          <a:ln w="28575">
            <a:solidFill>
              <a:schemeClr val="accent4">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5" name="Oval 14">
                <a:extLst>
                  <a:ext uri="{FF2B5EF4-FFF2-40B4-BE49-F238E27FC236}">
                    <a16:creationId xmlns:a16="http://schemas.microsoft.com/office/drawing/2014/main" id="{7D0CA40E-987F-867A-451E-0B349AB1A29C}"/>
                  </a:ext>
                </a:extLst>
              </p:cNvPr>
              <p:cNvSpPr/>
              <p:nvPr/>
            </p:nvSpPr>
            <p:spPr bwMode="auto">
              <a:xfrm>
                <a:off x="8917240" y="4277357"/>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457200" fontAlgn="base" hangingPunct="0">
                  <a:lnSpc>
                    <a:spcPct val="93000"/>
                  </a:lnSpc>
                  <a:spcBef>
                    <a:spcPct val="0"/>
                  </a:spcBef>
                  <a:spcAft>
                    <a:spcPct val="0"/>
                  </a:spcAft>
                  <a:buClr>
                    <a:srgbClr val="000000"/>
                  </a:buClr>
                  <a:buSzPct val="100000"/>
                </a:pPr>
                <a14:m>
                  <m:oMathPara xmlns:m="http://schemas.openxmlformats.org/officeDocument/2006/math">
                    <m:oMathParaPr>
                      <m:jc m:val="centerGroup"/>
                    </m:oMathParaPr>
                    <m:oMath xmlns:m="http://schemas.openxmlformats.org/officeDocument/2006/math">
                      <m:sSubSup>
                        <m:sSubSupPr>
                          <m:ctrlP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ctrlPr>
                        </m:sSubSupPr>
                        <m:e>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h</m:t>
                          </m:r>
                        </m:e>
                        <m:sub>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1</m:t>
                          </m:r>
                        </m:sub>
                        <m:sup>
                          <m:r>
                            <a:rPr lang="en-US" sz="1600" b="0" i="1" smtClean="0">
                              <a:solidFill>
                                <a:schemeClr val="bg1"/>
                              </a:solidFill>
                              <a:latin typeface="Cambria Math" panose="02040503050406030204" pitchFamily="18" charset="0"/>
                              <a:ea typeface="SimSun" charset="-122"/>
                            </a:rPr>
                            <m:t>1</m:t>
                          </m:r>
                        </m:sup>
                      </m:sSubSup>
                    </m:oMath>
                  </m:oMathPara>
                </a14:m>
                <a:endParaRPr kumimoji="0" lang="en-US" sz="1600" b="0" i="0" u="none" strike="noStrike" cap="none" normalizeH="0" baseline="0" dirty="0">
                  <a:ln>
                    <a:noFill/>
                  </a:ln>
                  <a:solidFill>
                    <a:schemeClr val="bg1"/>
                  </a:solidFill>
                  <a:effectLst/>
                  <a:ea typeface="SimSun" charset="-122"/>
                </a:endParaRPr>
              </a:p>
            </p:txBody>
          </p:sp>
        </mc:Choice>
        <mc:Fallback xmlns="">
          <p:sp>
            <p:nvSpPr>
              <p:cNvPr id="15" name="Oval 14">
                <a:extLst>
                  <a:ext uri="{FF2B5EF4-FFF2-40B4-BE49-F238E27FC236}">
                    <a16:creationId xmlns:a16="http://schemas.microsoft.com/office/drawing/2014/main" id="{7D0CA40E-987F-867A-451E-0B349AB1A29C}"/>
                  </a:ext>
                </a:extLst>
              </p:cNvPr>
              <p:cNvSpPr>
                <a:spLocks noRot="1" noChangeAspect="1" noMove="1" noResize="1" noEditPoints="1" noAdjustHandles="1" noChangeArrowheads="1" noChangeShapeType="1" noTextEdit="1"/>
              </p:cNvSpPr>
              <p:nvPr/>
            </p:nvSpPr>
            <p:spPr bwMode="auto">
              <a:xfrm>
                <a:off x="8917240" y="4277357"/>
                <a:ext cx="334158" cy="334158"/>
              </a:xfrm>
              <a:prstGeom prst="ellipse">
                <a:avLst/>
              </a:prstGeom>
              <a:blipFill>
                <a:blip r:embed="rId7"/>
                <a:stretch>
                  <a:fillRect l="-9091"/>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Oval 15">
                <a:extLst>
                  <a:ext uri="{FF2B5EF4-FFF2-40B4-BE49-F238E27FC236}">
                    <a16:creationId xmlns:a16="http://schemas.microsoft.com/office/drawing/2014/main" id="{6829B3A7-0BA4-561B-01ED-C5AEECA52FF1}"/>
                  </a:ext>
                </a:extLst>
              </p:cNvPr>
              <p:cNvSpPr/>
              <p:nvPr/>
            </p:nvSpPr>
            <p:spPr bwMode="auto">
              <a:xfrm>
                <a:off x="11162000" y="4277356"/>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457200" fontAlgn="base" hangingPunct="0">
                  <a:lnSpc>
                    <a:spcPct val="93000"/>
                  </a:lnSpc>
                  <a:spcBef>
                    <a:spcPct val="0"/>
                  </a:spcBef>
                  <a:spcAft>
                    <a:spcPct val="0"/>
                  </a:spcAft>
                  <a:buClr>
                    <a:srgbClr val="000000"/>
                  </a:buClr>
                  <a:buSzPct val="100000"/>
                </a:pPr>
                <a14:m>
                  <m:oMathPara xmlns:m="http://schemas.openxmlformats.org/officeDocument/2006/math">
                    <m:oMathParaPr>
                      <m:jc m:val="centerGroup"/>
                    </m:oMathParaPr>
                    <m:oMath xmlns:m="http://schemas.openxmlformats.org/officeDocument/2006/math">
                      <m:sSubSup>
                        <m:sSubSupPr>
                          <m:ctrlP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ctrlPr>
                        </m:sSubSupPr>
                        <m:e>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h</m:t>
                          </m:r>
                        </m:e>
                        <m:sub>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𝑙</m:t>
                          </m:r>
                        </m:sub>
                        <m:sup>
                          <m:r>
                            <a:rPr lang="en-US" sz="1600" b="0" i="1" smtClean="0">
                              <a:solidFill>
                                <a:schemeClr val="bg1"/>
                              </a:solidFill>
                              <a:latin typeface="Cambria Math" panose="02040503050406030204" pitchFamily="18" charset="0"/>
                              <a:ea typeface="SimSun" charset="-122"/>
                            </a:rPr>
                            <m:t>1</m:t>
                          </m:r>
                        </m:sup>
                      </m:sSubSup>
                    </m:oMath>
                  </m:oMathPara>
                </a14:m>
                <a:endParaRPr kumimoji="0" lang="en-US" sz="1600" b="0" i="0" u="none" strike="noStrike" cap="none" normalizeH="0" baseline="0" dirty="0">
                  <a:ln>
                    <a:noFill/>
                  </a:ln>
                  <a:solidFill>
                    <a:schemeClr val="bg1"/>
                  </a:solidFill>
                  <a:effectLst/>
                  <a:ea typeface="SimSun" charset="-122"/>
                </a:endParaRPr>
              </a:p>
            </p:txBody>
          </p:sp>
        </mc:Choice>
        <mc:Fallback xmlns="">
          <p:sp>
            <p:nvSpPr>
              <p:cNvPr id="16" name="Oval 15">
                <a:extLst>
                  <a:ext uri="{FF2B5EF4-FFF2-40B4-BE49-F238E27FC236}">
                    <a16:creationId xmlns:a16="http://schemas.microsoft.com/office/drawing/2014/main" id="{6829B3A7-0BA4-561B-01ED-C5AEECA52FF1}"/>
                  </a:ext>
                </a:extLst>
              </p:cNvPr>
              <p:cNvSpPr>
                <a:spLocks noRot="1" noChangeAspect="1" noMove="1" noResize="1" noEditPoints="1" noAdjustHandles="1" noChangeArrowheads="1" noChangeShapeType="1" noTextEdit="1"/>
              </p:cNvSpPr>
              <p:nvPr/>
            </p:nvSpPr>
            <p:spPr bwMode="auto">
              <a:xfrm>
                <a:off x="11162000" y="4277356"/>
                <a:ext cx="334158" cy="334158"/>
              </a:xfrm>
              <a:prstGeom prst="ellipse">
                <a:avLst/>
              </a:prstGeom>
              <a:blipFill>
                <a:blip r:embed="rId8"/>
                <a:stretch>
                  <a:fillRect l="-9091"/>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Oval 16">
                <a:extLst>
                  <a:ext uri="{FF2B5EF4-FFF2-40B4-BE49-F238E27FC236}">
                    <a16:creationId xmlns:a16="http://schemas.microsoft.com/office/drawing/2014/main" id="{9FFAB889-F9EC-A06E-334F-F6FF35E3380F}"/>
                  </a:ext>
                </a:extLst>
              </p:cNvPr>
              <p:cNvSpPr/>
              <p:nvPr/>
            </p:nvSpPr>
            <p:spPr bwMode="auto">
              <a:xfrm>
                <a:off x="10043474" y="1784408"/>
                <a:ext cx="334158" cy="334158"/>
              </a:xfrm>
              <a:prstGeom prst="ellipse">
                <a:avLst/>
              </a:prstGeom>
              <a:solidFill>
                <a:schemeClr val="accent1">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pPr>
                <a14:m>
                  <m:oMathPara xmlns:m="http://schemas.openxmlformats.org/officeDocument/2006/math">
                    <m:oMathParaPr>
                      <m:jc m:val="centerGroup"/>
                    </m:oMathParaPr>
                    <m:oMath xmlns:m="http://schemas.openxmlformats.org/officeDocument/2006/math">
                      <m:sSub>
                        <m:sSubPr>
                          <m:ctrlPr>
                            <a:rPr kumimoji="0" lang="en-US" sz="1800" b="0" i="1" u="none" strike="noStrike" cap="none" normalizeH="0" baseline="0" smtClean="0">
                              <a:ln>
                                <a:noFill/>
                              </a:ln>
                              <a:solidFill>
                                <a:schemeClr val="bg1"/>
                              </a:solidFill>
                              <a:effectLst/>
                              <a:latin typeface="Cambria Math" panose="02040503050406030204" pitchFamily="18" charset="0"/>
                              <a:ea typeface="SimSun" charset="-122"/>
                            </a:rPr>
                          </m:ctrlPr>
                        </m:sSubPr>
                        <m:e>
                          <m:r>
                            <a:rPr kumimoji="0" lang="en-US" sz="1800" b="0" i="1" u="none" strike="noStrike" cap="none" normalizeH="0" baseline="0" smtClean="0">
                              <a:ln>
                                <a:noFill/>
                              </a:ln>
                              <a:solidFill>
                                <a:schemeClr val="bg1"/>
                              </a:solidFill>
                              <a:effectLst/>
                              <a:latin typeface="Cambria Math" panose="02040503050406030204" pitchFamily="18" charset="0"/>
                              <a:ea typeface="SimSun" charset="-122"/>
                            </a:rPr>
                            <m:t> </m:t>
                          </m:r>
                          <m:acc>
                            <m:accPr>
                              <m:chr m:val="̂"/>
                              <m:ctrlPr>
                                <a:rPr kumimoji="0" lang="en-US" sz="1800" b="0" i="1" u="none" strike="noStrike" cap="none" normalizeH="0" baseline="0" smtClean="0">
                                  <a:ln>
                                    <a:noFill/>
                                  </a:ln>
                                  <a:solidFill>
                                    <a:schemeClr val="bg1"/>
                                  </a:solidFill>
                                  <a:effectLst/>
                                  <a:latin typeface="Cambria Math" panose="02040503050406030204" pitchFamily="18" charset="0"/>
                                  <a:ea typeface="SimSun" charset="-122"/>
                                </a:rPr>
                              </m:ctrlPr>
                            </m:accPr>
                            <m:e>
                              <m:r>
                                <a:rPr kumimoji="0" lang="en-US" sz="1800" b="0" i="1" u="none" strike="noStrike" cap="none" normalizeH="0" baseline="0" smtClean="0">
                                  <a:ln>
                                    <a:noFill/>
                                  </a:ln>
                                  <a:solidFill>
                                    <a:schemeClr val="bg1"/>
                                  </a:solidFill>
                                  <a:effectLst/>
                                  <a:latin typeface="Cambria Math" panose="02040503050406030204" pitchFamily="18" charset="0"/>
                                  <a:ea typeface="SimSun" charset="-122"/>
                                </a:rPr>
                                <m:t>𝑦</m:t>
                              </m:r>
                            </m:e>
                          </m:acc>
                        </m:e>
                        <m:sub>
                          <m:r>
                            <a:rPr kumimoji="0" lang="en-US" sz="1800" b="0" i="1" u="none" strike="noStrike" cap="none" normalizeH="0" baseline="0" smtClean="0">
                              <a:ln>
                                <a:noFill/>
                              </a:ln>
                              <a:solidFill>
                                <a:schemeClr val="bg1"/>
                              </a:solidFill>
                              <a:effectLst/>
                              <a:latin typeface="Cambria Math" panose="02040503050406030204" pitchFamily="18" charset="0"/>
                              <a:ea typeface="SimSun" charset="-122"/>
                            </a:rPr>
                            <m:t>2</m:t>
                          </m:r>
                        </m:sub>
                      </m:sSub>
                    </m:oMath>
                  </m:oMathPara>
                </a14:m>
                <a:endParaRPr kumimoji="0" lang="en-US" sz="1800" b="0" i="0" u="none" strike="noStrike" cap="none" normalizeH="0" baseline="0" dirty="0">
                  <a:ln>
                    <a:noFill/>
                  </a:ln>
                  <a:solidFill>
                    <a:schemeClr val="bg1"/>
                  </a:solidFill>
                  <a:effectLst/>
                  <a:latin typeface="Arial" charset="0"/>
                  <a:ea typeface="SimSun" charset="-122"/>
                </a:endParaRPr>
              </a:p>
            </p:txBody>
          </p:sp>
        </mc:Choice>
        <mc:Fallback xmlns="">
          <p:sp>
            <p:nvSpPr>
              <p:cNvPr id="17" name="Oval 16">
                <a:extLst>
                  <a:ext uri="{FF2B5EF4-FFF2-40B4-BE49-F238E27FC236}">
                    <a16:creationId xmlns:a16="http://schemas.microsoft.com/office/drawing/2014/main" id="{9FFAB889-F9EC-A06E-334F-F6FF35E3380F}"/>
                  </a:ext>
                </a:extLst>
              </p:cNvPr>
              <p:cNvSpPr>
                <a:spLocks noRot="1" noChangeAspect="1" noMove="1" noResize="1" noEditPoints="1" noAdjustHandles="1" noChangeArrowheads="1" noChangeShapeType="1" noTextEdit="1"/>
              </p:cNvSpPr>
              <p:nvPr/>
            </p:nvSpPr>
            <p:spPr bwMode="auto">
              <a:xfrm>
                <a:off x="10043474" y="1784408"/>
                <a:ext cx="334158" cy="334158"/>
              </a:xfrm>
              <a:prstGeom prst="ellipse">
                <a:avLst/>
              </a:prstGeom>
              <a:blipFill>
                <a:blip r:embed="rId9"/>
                <a:stretch>
                  <a:fillRect l="-12963" t="-12727" b="-10909"/>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p:cxnSp>
        <p:nvCxnSpPr>
          <p:cNvPr id="18" name="Straight Connector 17">
            <a:extLst>
              <a:ext uri="{FF2B5EF4-FFF2-40B4-BE49-F238E27FC236}">
                <a16:creationId xmlns:a16="http://schemas.microsoft.com/office/drawing/2014/main" id="{EB9EA559-7789-6904-6871-CF9B75215BB5}"/>
              </a:ext>
            </a:extLst>
          </p:cNvPr>
          <p:cNvCxnSpPr>
            <a:cxnSpLocks/>
            <a:stCxn id="36" idx="0"/>
            <a:endCxn id="17" idx="4"/>
          </p:cNvCxnSpPr>
          <p:nvPr/>
        </p:nvCxnSpPr>
        <p:spPr bwMode="auto">
          <a:xfrm flipH="1" flipV="1">
            <a:off x="10210553" y="2118566"/>
            <a:ext cx="1905" cy="917733"/>
          </a:xfrm>
          <a:prstGeom prst="line">
            <a:avLst/>
          </a:prstGeom>
          <a:ln w="28575">
            <a:solidFill>
              <a:schemeClr val="accent1">
                <a:lumMod val="40000"/>
                <a:lumOff val="6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4C112AD-FFC8-002A-A93C-B9FF38C85869}"/>
              </a:ext>
            </a:extLst>
          </p:cNvPr>
          <p:cNvCxnSpPr>
            <a:cxnSpLocks/>
            <a:stCxn id="38" idx="1"/>
            <a:endCxn id="17" idx="4"/>
          </p:cNvCxnSpPr>
          <p:nvPr/>
        </p:nvCxnSpPr>
        <p:spPr bwMode="auto">
          <a:xfrm flipH="1" flipV="1">
            <a:off x="10210553" y="2118566"/>
            <a:ext cx="1005999" cy="962335"/>
          </a:xfrm>
          <a:prstGeom prst="line">
            <a:avLst/>
          </a:prstGeom>
          <a:ln w="28575">
            <a:solidFill>
              <a:schemeClr val="accent1">
                <a:lumMod val="40000"/>
                <a:lumOff val="6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F1EA31F5-A421-22B7-CD89-DEE54442FAFD}"/>
              </a:ext>
            </a:extLst>
          </p:cNvPr>
          <p:cNvCxnSpPr>
            <a:cxnSpLocks/>
            <a:stCxn id="37" idx="7"/>
            <a:endCxn id="17" idx="4"/>
          </p:cNvCxnSpPr>
          <p:nvPr/>
        </p:nvCxnSpPr>
        <p:spPr bwMode="auto">
          <a:xfrm flipV="1">
            <a:off x="9208078" y="2118566"/>
            <a:ext cx="1002475" cy="962336"/>
          </a:xfrm>
          <a:prstGeom prst="line">
            <a:avLst/>
          </a:prstGeom>
          <a:ln w="28575">
            <a:solidFill>
              <a:schemeClr val="accent1">
                <a:lumMod val="40000"/>
                <a:lumOff val="6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81B9FA4-63AA-D3BF-D353-FDEFF918C27C}"/>
              </a:ext>
            </a:extLst>
          </p:cNvPr>
          <p:cNvCxnSpPr>
            <a:cxnSpLocks/>
            <a:stCxn id="4" idx="7"/>
            <a:endCxn id="15" idx="4"/>
          </p:cNvCxnSpPr>
          <p:nvPr/>
        </p:nvCxnSpPr>
        <p:spPr bwMode="auto">
          <a:xfrm flipV="1">
            <a:off x="8083652" y="4611516"/>
            <a:ext cx="1000668" cy="971003"/>
          </a:xfrm>
          <a:prstGeom prst="line">
            <a:avLst/>
          </a:prstGeom>
          <a:ln w="28575">
            <a:solidFill>
              <a:schemeClr val="accent2">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B80AE29-C146-C7B3-5C17-13B116D37196}"/>
              </a:ext>
            </a:extLst>
          </p:cNvPr>
          <p:cNvCxnSpPr>
            <a:cxnSpLocks/>
            <a:stCxn id="5" idx="0"/>
            <a:endCxn id="15" idx="4"/>
          </p:cNvCxnSpPr>
          <p:nvPr/>
        </p:nvCxnSpPr>
        <p:spPr bwMode="auto">
          <a:xfrm flipH="1" flipV="1">
            <a:off x="9084320" y="4611516"/>
            <a:ext cx="3712" cy="917734"/>
          </a:xfrm>
          <a:prstGeom prst="line">
            <a:avLst/>
          </a:prstGeom>
          <a:ln w="28575">
            <a:solidFill>
              <a:schemeClr val="accent2">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F6B1D46-CB55-B63A-277D-52D5D156C0DC}"/>
              </a:ext>
            </a:extLst>
          </p:cNvPr>
          <p:cNvCxnSpPr>
            <a:cxnSpLocks/>
            <a:stCxn id="6" idx="1"/>
            <a:endCxn id="15" idx="4"/>
          </p:cNvCxnSpPr>
          <p:nvPr/>
        </p:nvCxnSpPr>
        <p:spPr bwMode="auto">
          <a:xfrm flipH="1" flipV="1">
            <a:off x="9084320" y="4611516"/>
            <a:ext cx="1008092" cy="966669"/>
          </a:xfrm>
          <a:prstGeom prst="line">
            <a:avLst/>
          </a:prstGeom>
          <a:ln w="28575">
            <a:solidFill>
              <a:schemeClr val="accent2">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725FAA6A-A91D-8960-5539-626D76E543D1}"/>
              </a:ext>
            </a:extLst>
          </p:cNvPr>
          <p:cNvCxnSpPr>
            <a:cxnSpLocks/>
            <a:stCxn id="8" idx="1"/>
            <a:endCxn id="15" idx="4"/>
          </p:cNvCxnSpPr>
          <p:nvPr/>
        </p:nvCxnSpPr>
        <p:spPr bwMode="auto">
          <a:xfrm flipH="1" flipV="1">
            <a:off x="9084320" y="4611516"/>
            <a:ext cx="2130615" cy="966669"/>
          </a:xfrm>
          <a:prstGeom prst="line">
            <a:avLst/>
          </a:prstGeom>
          <a:ln w="28575">
            <a:solidFill>
              <a:schemeClr val="accent2">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B5EEB80E-C29A-2838-1D79-84BCC2D961B1}"/>
              </a:ext>
            </a:extLst>
          </p:cNvPr>
          <p:cNvCxnSpPr>
            <a:cxnSpLocks/>
            <a:stCxn id="8" idx="0"/>
            <a:endCxn id="16" idx="4"/>
          </p:cNvCxnSpPr>
          <p:nvPr/>
        </p:nvCxnSpPr>
        <p:spPr bwMode="auto">
          <a:xfrm flipH="1" flipV="1">
            <a:off x="11329079" y="4611515"/>
            <a:ext cx="3998" cy="917734"/>
          </a:xfrm>
          <a:prstGeom prst="line">
            <a:avLst/>
          </a:prstGeom>
          <a:ln w="28575">
            <a:solidFill>
              <a:schemeClr val="accent6">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439D1EAB-07CF-EF7C-9929-2675C3A303F7}"/>
              </a:ext>
            </a:extLst>
          </p:cNvPr>
          <p:cNvCxnSpPr>
            <a:cxnSpLocks/>
            <a:stCxn id="6" idx="7"/>
            <a:endCxn id="16" idx="4"/>
          </p:cNvCxnSpPr>
          <p:nvPr/>
        </p:nvCxnSpPr>
        <p:spPr bwMode="auto">
          <a:xfrm flipV="1">
            <a:off x="10328698" y="4611515"/>
            <a:ext cx="1000382" cy="966670"/>
          </a:xfrm>
          <a:prstGeom prst="line">
            <a:avLst/>
          </a:prstGeom>
          <a:ln w="28575">
            <a:solidFill>
              <a:schemeClr val="accent6">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1D666CFE-DDB6-283C-C7F9-BEEF01B7A769}"/>
              </a:ext>
            </a:extLst>
          </p:cNvPr>
          <p:cNvCxnSpPr>
            <a:cxnSpLocks/>
            <a:stCxn id="5" idx="7"/>
            <a:endCxn id="16" idx="4"/>
          </p:cNvCxnSpPr>
          <p:nvPr/>
        </p:nvCxnSpPr>
        <p:spPr bwMode="auto">
          <a:xfrm flipV="1">
            <a:off x="9206175" y="4611515"/>
            <a:ext cx="2122905" cy="966671"/>
          </a:xfrm>
          <a:prstGeom prst="line">
            <a:avLst/>
          </a:prstGeom>
          <a:ln w="28575">
            <a:solidFill>
              <a:schemeClr val="accent6">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4BC5D41-F9F6-E33C-A05E-6F36E7DE70F2}"/>
              </a:ext>
            </a:extLst>
          </p:cNvPr>
          <p:cNvCxnSpPr>
            <a:cxnSpLocks/>
            <a:stCxn id="4" idx="7"/>
            <a:endCxn id="16" idx="4"/>
          </p:cNvCxnSpPr>
          <p:nvPr/>
        </p:nvCxnSpPr>
        <p:spPr bwMode="auto">
          <a:xfrm flipV="1">
            <a:off x="8083652" y="4611515"/>
            <a:ext cx="3245428" cy="971004"/>
          </a:xfrm>
          <a:prstGeom prst="line">
            <a:avLst/>
          </a:prstGeom>
          <a:ln w="28575">
            <a:solidFill>
              <a:schemeClr val="accent6">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4761651A-6BE8-FB70-0B28-0A7B00ACD0DE}"/>
              </a:ext>
            </a:extLst>
          </p:cNvPr>
          <p:cNvSpPr/>
          <p:nvPr/>
        </p:nvSpPr>
        <p:spPr bwMode="auto">
          <a:xfrm>
            <a:off x="7792813" y="4275190"/>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pPr>
            <a:r>
              <a:rPr kumimoji="0" lang="en-US" sz="1800" b="0" i="0" u="none" strike="noStrike" cap="none" normalizeH="0" baseline="0" dirty="0">
                <a:ln>
                  <a:noFill/>
                </a:ln>
                <a:solidFill>
                  <a:schemeClr val="bg1"/>
                </a:solidFill>
                <a:effectLst/>
                <a:latin typeface="Arial" charset="0"/>
                <a:ea typeface="SimSun" charset="-122"/>
              </a:rPr>
              <a:t>1</a:t>
            </a:r>
          </a:p>
        </p:txBody>
      </p:sp>
      <p:cxnSp>
        <p:nvCxnSpPr>
          <p:cNvPr id="32" name="Straight Connector 31">
            <a:extLst>
              <a:ext uri="{FF2B5EF4-FFF2-40B4-BE49-F238E27FC236}">
                <a16:creationId xmlns:a16="http://schemas.microsoft.com/office/drawing/2014/main" id="{9042CC49-16BC-C3C6-FD6F-481E3C3C5852}"/>
              </a:ext>
            </a:extLst>
          </p:cNvPr>
          <p:cNvCxnSpPr>
            <a:cxnSpLocks/>
            <a:stCxn id="39" idx="7"/>
            <a:endCxn id="17" idx="4"/>
          </p:cNvCxnSpPr>
          <p:nvPr/>
        </p:nvCxnSpPr>
        <p:spPr bwMode="auto">
          <a:xfrm flipV="1">
            <a:off x="8083651" y="2118566"/>
            <a:ext cx="2126902" cy="960169"/>
          </a:xfrm>
          <a:prstGeom prst="line">
            <a:avLst/>
          </a:prstGeom>
          <a:ln w="28575">
            <a:solidFill>
              <a:schemeClr val="accent1">
                <a:lumMod val="40000"/>
                <a:lumOff val="6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8C9F9555-C363-A590-0C0C-CDEED182CFFB}"/>
              </a:ext>
            </a:extLst>
          </p:cNvPr>
          <p:cNvSpPr txBox="1"/>
          <p:nvPr/>
        </p:nvSpPr>
        <p:spPr>
          <a:xfrm>
            <a:off x="10589030" y="5459086"/>
            <a:ext cx="357857" cy="408655"/>
          </a:xfrm>
          <a:prstGeom prst="rect">
            <a:avLst/>
          </a:prstGeom>
          <a:noFill/>
        </p:spPr>
        <p:txBody>
          <a:bodyPr wrap="none" rtlCol="0">
            <a:spAutoFit/>
          </a:bodyPr>
          <a:lstStyle/>
          <a:p>
            <a:r>
              <a:rPr lang="en-US" sz="2400" b="1" dirty="0"/>
              <a:t>…</a:t>
            </a:r>
          </a:p>
        </p:txBody>
      </p:sp>
      <p:sp>
        <p:nvSpPr>
          <p:cNvPr id="34" name="TextBox 33">
            <a:extLst>
              <a:ext uri="{FF2B5EF4-FFF2-40B4-BE49-F238E27FC236}">
                <a16:creationId xmlns:a16="http://schemas.microsoft.com/office/drawing/2014/main" id="{CA9257F9-4F57-1E15-852E-5BB815B69784}"/>
              </a:ext>
            </a:extLst>
          </p:cNvPr>
          <p:cNvSpPr txBox="1"/>
          <p:nvPr/>
        </p:nvSpPr>
        <p:spPr>
          <a:xfrm>
            <a:off x="10589031" y="4186463"/>
            <a:ext cx="357857" cy="408655"/>
          </a:xfrm>
          <a:prstGeom prst="rect">
            <a:avLst/>
          </a:prstGeom>
          <a:noFill/>
        </p:spPr>
        <p:txBody>
          <a:bodyPr wrap="none" rtlCol="0">
            <a:spAutoFit/>
          </a:bodyPr>
          <a:lstStyle/>
          <a:p>
            <a:r>
              <a:rPr lang="en-US" sz="2400" b="1" dirty="0"/>
              <a:t>…</a:t>
            </a:r>
          </a:p>
        </p:txBody>
      </p:sp>
      <mc:AlternateContent xmlns:mc="http://schemas.openxmlformats.org/markup-compatibility/2006" xmlns:a14="http://schemas.microsoft.com/office/drawing/2010/main">
        <mc:Choice Requires="a14">
          <p:sp>
            <p:nvSpPr>
              <p:cNvPr id="36" name="Oval 35">
                <a:extLst>
                  <a:ext uri="{FF2B5EF4-FFF2-40B4-BE49-F238E27FC236}">
                    <a16:creationId xmlns:a16="http://schemas.microsoft.com/office/drawing/2014/main" id="{EBF0DC5B-BB3E-F033-3837-DD91E5F18CDF}"/>
                  </a:ext>
                </a:extLst>
              </p:cNvPr>
              <p:cNvSpPr/>
              <p:nvPr/>
            </p:nvSpPr>
            <p:spPr bwMode="auto">
              <a:xfrm>
                <a:off x="10045379" y="3036299"/>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457200" fontAlgn="base" hangingPunct="0">
                  <a:lnSpc>
                    <a:spcPct val="93000"/>
                  </a:lnSpc>
                  <a:spcBef>
                    <a:spcPct val="0"/>
                  </a:spcBef>
                  <a:spcAft>
                    <a:spcPct val="0"/>
                  </a:spcAft>
                  <a:buClr>
                    <a:srgbClr val="000000"/>
                  </a:buClr>
                  <a:buSzPct val="100000"/>
                </a:pPr>
                <a14:m>
                  <m:oMathPara xmlns:m="http://schemas.openxmlformats.org/officeDocument/2006/math">
                    <m:oMathParaPr>
                      <m:jc m:val="centerGroup"/>
                    </m:oMathParaPr>
                    <m:oMath xmlns:m="http://schemas.openxmlformats.org/officeDocument/2006/math">
                      <m:sSubSup>
                        <m:sSubSupPr>
                          <m:ctrlP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ctrlPr>
                        </m:sSubSupPr>
                        <m:e>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h</m:t>
                          </m:r>
                        </m:e>
                        <m:sub>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2</m:t>
                          </m:r>
                        </m:sub>
                        <m:sup>
                          <m:r>
                            <a:rPr lang="en-US" sz="1600" i="1">
                              <a:solidFill>
                                <a:schemeClr val="bg1"/>
                              </a:solidFill>
                              <a:latin typeface="Cambria Math" panose="02040503050406030204" pitchFamily="18" charset="0"/>
                              <a:ea typeface="SimSun" charset="-122"/>
                            </a:rPr>
                            <m:t>2</m:t>
                          </m:r>
                        </m:sup>
                      </m:sSubSup>
                    </m:oMath>
                  </m:oMathPara>
                </a14:m>
                <a:endParaRPr kumimoji="0" lang="en-US" sz="1600" b="0" i="0" u="none" strike="noStrike" cap="none" normalizeH="0" baseline="0" dirty="0">
                  <a:ln>
                    <a:noFill/>
                  </a:ln>
                  <a:solidFill>
                    <a:schemeClr val="bg1"/>
                  </a:solidFill>
                  <a:effectLst/>
                  <a:ea typeface="SimSun" charset="-122"/>
                </a:endParaRPr>
              </a:p>
            </p:txBody>
          </p:sp>
        </mc:Choice>
        <mc:Fallback xmlns="">
          <p:sp>
            <p:nvSpPr>
              <p:cNvPr id="36" name="Oval 35">
                <a:extLst>
                  <a:ext uri="{FF2B5EF4-FFF2-40B4-BE49-F238E27FC236}">
                    <a16:creationId xmlns:a16="http://schemas.microsoft.com/office/drawing/2014/main" id="{EBF0DC5B-BB3E-F033-3837-DD91E5F18CDF}"/>
                  </a:ext>
                </a:extLst>
              </p:cNvPr>
              <p:cNvSpPr>
                <a:spLocks noRot="1" noChangeAspect="1" noMove="1" noResize="1" noEditPoints="1" noAdjustHandles="1" noChangeArrowheads="1" noChangeShapeType="1" noTextEdit="1"/>
              </p:cNvSpPr>
              <p:nvPr/>
            </p:nvSpPr>
            <p:spPr bwMode="auto">
              <a:xfrm>
                <a:off x="10045379" y="3036299"/>
                <a:ext cx="334158" cy="334158"/>
              </a:xfrm>
              <a:prstGeom prst="ellipse">
                <a:avLst/>
              </a:prstGeom>
              <a:blipFill>
                <a:blip r:embed="rId10"/>
                <a:stretch>
                  <a:fillRect l="-10909"/>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 name="Oval 36">
                <a:extLst>
                  <a:ext uri="{FF2B5EF4-FFF2-40B4-BE49-F238E27FC236}">
                    <a16:creationId xmlns:a16="http://schemas.microsoft.com/office/drawing/2014/main" id="{66B2890A-291F-17BF-C15E-2BD4306299A3}"/>
                  </a:ext>
                </a:extLst>
              </p:cNvPr>
              <p:cNvSpPr/>
              <p:nvPr/>
            </p:nvSpPr>
            <p:spPr bwMode="auto">
              <a:xfrm>
                <a:off x="8922856" y="3031966"/>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pPr>
                <a14:m>
                  <m:oMathPara xmlns:m="http://schemas.openxmlformats.org/officeDocument/2006/math">
                    <m:oMathParaPr>
                      <m:jc m:val="centerGroup"/>
                    </m:oMathParaPr>
                    <m:oMath xmlns:m="http://schemas.openxmlformats.org/officeDocument/2006/math">
                      <m:sSubSup>
                        <m:sSubSupPr>
                          <m:ctrlP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ctrlPr>
                        </m:sSubSupPr>
                        <m:e>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h</m:t>
                          </m:r>
                        </m:e>
                        <m:sub>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1</m:t>
                          </m:r>
                        </m:sub>
                        <m:sup>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2</m:t>
                          </m:r>
                        </m:sup>
                      </m:sSubSup>
                    </m:oMath>
                  </m:oMathPara>
                </a14:m>
                <a:endParaRPr kumimoji="0" lang="en-US" sz="1600" b="0" i="0" u="none" strike="noStrike" cap="none" normalizeH="0" baseline="0" dirty="0">
                  <a:ln>
                    <a:noFill/>
                  </a:ln>
                  <a:solidFill>
                    <a:schemeClr val="bg1"/>
                  </a:solidFill>
                  <a:effectLst/>
                  <a:ea typeface="SimSun" charset="-122"/>
                </a:endParaRPr>
              </a:p>
            </p:txBody>
          </p:sp>
        </mc:Choice>
        <mc:Fallback xmlns="">
          <p:sp>
            <p:nvSpPr>
              <p:cNvPr id="37" name="Oval 36">
                <a:extLst>
                  <a:ext uri="{FF2B5EF4-FFF2-40B4-BE49-F238E27FC236}">
                    <a16:creationId xmlns:a16="http://schemas.microsoft.com/office/drawing/2014/main" id="{66B2890A-291F-17BF-C15E-2BD4306299A3}"/>
                  </a:ext>
                </a:extLst>
              </p:cNvPr>
              <p:cNvSpPr>
                <a:spLocks noRot="1" noChangeAspect="1" noMove="1" noResize="1" noEditPoints="1" noAdjustHandles="1" noChangeArrowheads="1" noChangeShapeType="1" noTextEdit="1"/>
              </p:cNvSpPr>
              <p:nvPr/>
            </p:nvSpPr>
            <p:spPr bwMode="auto">
              <a:xfrm>
                <a:off x="8922856" y="3031966"/>
                <a:ext cx="334158" cy="334158"/>
              </a:xfrm>
              <a:prstGeom prst="ellipse">
                <a:avLst/>
              </a:prstGeom>
              <a:blipFill>
                <a:blip r:embed="rId11"/>
                <a:stretch>
                  <a:fillRect l="-10909"/>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8" name="Oval 37">
                <a:extLst>
                  <a:ext uri="{FF2B5EF4-FFF2-40B4-BE49-F238E27FC236}">
                    <a16:creationId xmlns:a16="http://schemas.microsoft.com/office/drawing/2014/main" id="{723F1C43-F0D7-93F9-CF91-5123AC3A3A62}"/>
                  </a:ext>
                </a:extLst>
              </p:cNvPr>
              <p:cNvSpPr/>
              <p:nvPr/>
            </p:nvSpPr>
            <p:spPr bwMode="auto">
              <a:xfrm>
                <a:off x="11167616" y="3031965"/>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457200" fontAlgn="base" hangingPunct="0">
                  <a:lnSpc>
                    <a:spcPct val="93000"/>
                  </a:lnSpc>
                  <a:spcBef>
                    <a:spcPct val="0"/>
                  </a:spcBef>
                  <a:spcAft>
                    <a:spcPct val="0"/>
                  </a:spcAft>
                  <a:buClr>
                    <a:srgbClr val="000000"/>
                  </a:buClr>
                  <a:buSzPct val="100000"/>
                </a:pPr>
                <a14:m>
                  <m:oMathPara xmlns:m="http://schemas.openxmlformats.org/officeDocument/2006/math">
                    <m:oMathParaPr>
                      <m:jc m:val="centerGroup"/>
                    </m:oMathParaPr>
                    <m:oMath xmlns:m="http://schemas.openxmlformats.org/officeDocument/2006/math">
                      <m:sSubSup>
                        <m:sSubSupPr>
                          <m:ctrlP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ctrlPr>
                        </m:sSubSupPr>
                        <m:e>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h</m:t>
                          </m:r>
                        </m:e>
                        <m:sub>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𝑚</m:t>
                          </m:r>
                        </m:sub>
                        <m:sup>
                          <m:r>
                            <a:rPr lang="en-US" sz="1600" i="1">
                              <a:solidFill>
                                <a:schemeClr val="bg1"/>
                              </a:solidFill>
                              <a:latin typeface="Cambria Math" panose="02040503050406030204" pitchFamily="18" charset="0"/>
                              <a:ea typeface="SimSun" charset="-122"/>
                            </a:rPr>
                            <m:t>2</m:t>
                          </m:r>
                        </m:sup>
                      </m:sSubSup>
                    </m:oMath>
                  </m:oMathPara>
                </a14:m>
                <a:endParaRPr kumimoji="0" lang="en-US" sz="1600" b="0" i="0" u="none" strike="noStrike" cap="none" normalizeH="0" baseline="0" dirty="0">
                  <a:ln>
                    <a:noFill/>
                  </a:ln>
                  <a:solidFill>
                    <a:schemeClr val="bg1"/>
                  </a:solidFill>
                  <a:effectLst/>
                  <a:ea typeface="SimSun" charset="-122"/>
                </a:endParaRPr>
              </a:p>
            </p:txBody>
          </p:sp>
        </mc:Choice>
        <mc:Fallback xmlns="">
          <p:sp>
            <p:nvSpPr>
              <p:cNvPr id="38" name="Oval 37">
                <a:extLst>
                  <a:ext uri="{FF2B5EF4-FFF2-40B4-BE49-F238E27FC236}">
                    <a16:creationId xmlns:a16="http://schemas.microsoft.com/office/drawing/2014/main" id="{723F1C43-F0D7-93F9-CF91-5123AC3A3A62}"/>
                  </a:ext>
                </a:extLst>
              </p:cNvPr>
              <p:cNvSpPr>
                <a:spLocks noRot="1" noChangeAspect="1" noMove="1" noResize="1" noEditPoints="1" noAdjustHandles="1" noChangeArrowheads="1" noChangeShapeType="1" noTextEdit="1"/>
              </p:cNvSpPr>
              <p:nvPr/>
            </p:nvSpPr>
            <p:spPr bwMode="auto">
              <a:xfrm>
                <a:off x="11167616" y="3031965"/>
                <a:ext cx="334158" cy="334158"/>
              </a:xfrm>
              <a:prstGeom prst="ellipse">
                <a:avLst/>
              </a:prstGeom>
              <a:blipFill>
                <a:blip r:embed="rId12"/>
                <a:stretch>
                  <a:fillRect l="-18182"/>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p:sp>
        <p:nvSpPr>
          <p:cNvPr id="39" name="Oval 38">
            <a:extLst>
              <a:ext uri="{FF2B5EF4-FFF2-40B4-BE49-F238E27FC236}">
                <a16:creationId xmlns:a16="http://schemas.microsoft.com/office/drawing/2014/main" id="{06DD1591-F902-AD48-6A1D-CE2A901C834F}"/>
              </a:ext>
            </a:extLst>
          </p:cNvPr>
          <p:cNvSpPr/>
          <p:nvPr/>
        </p:nvSpPr>
        <p:spPr bwMode="auto">
          <a:xfrm>
            <a:off x="7798429" y="3029799"/>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pPr>
            <a:r>
              <a:rPr kumimoji="0" lang="en-US" sz="1800" b="0" i="0" u="none" strike="noStrike" cap="none" normalizeH="0" baseline="0" dirty="0">
                <a:ln>
                  <a:noFill/>
                </a:ln>
                <a:solidFill>
                  <a:schemeClr val="bg1"/>
                </a:solidFill>
                <a:effectLst/>
                <a:latin typeface="Arial" charset="0"/>
                <a:ea typeface="SimSun" charset="-122"/>
              </a:rPr>
              <a:t>1</a:t>
            </a:r>
          </a:p>
        </p:txBody>
      </p:sp>
      <p:sp>
        <p:nvSpPr>
          <p:cNvPr id="40" name="TextBox 39">
            <a:extLst>
              <a:ext uri="{FF2B5EF4-FFF2-40B4-BE49-F238E27FC236}">
                <a16:creationId xmlns:a16="http://schemas.microsoft.com/office/drawing/2014/main" id="{85CB0FDB-4680-06B2-658F-CC7DA1619502}"/>
              </a:ext>
            </a:extLst>
          </p:cNvPr>
          <p:cNvSpPr txBox="1"/>
          <p:nvPr/>
        </p:nvSpPr>
        <p:spPr>
          <a:xfrm>
            <a:off x="10594647" y="2941072"/>
            <a:ext cx="357857" cy="408655"/>
          </a:xfrm>
          <a:prstGeom prst="rect">
            <a:avLst/>
          </a:prstGeom>
          <a:noFill/>
        </p:spPr>
        <p:txBody>
          <a:bodyPr wrap="none" rtlCol="0">
            <a:spAutoFit/>
          </a:bodyPr>
          <a:lstStyle/>
          <a:p>
            <a:r>
              <a:rPr lang="en-US" sz="2400" b="1" dirty="0"/>
              <a:t>…</a:t>
            </a:r>
          </a:p>
        </p:txBody>
      </p:sp>
      <p:cxnSp>
        <p:nvCxnSpPr>
          <p:cNvPr id="47" name="Straight Connector 46">
            <a:extLst>
              <a:ext uri="{FF2B5EF4-FFF2-40B4-BE49-F238E27FC236}">
                <a16:creationId xmlns:a16="http://schemas.microsoft.com/office/drawing/2014/main" id="{0E1540B5-F523-1094-5614-B10CA55D2F36}"/>
              </a:ext>
            </a:extLst>
          </p:cNvPr>
          <p:cNvCxnSpPr>
            <a:cxnSpLocks/>
            <a:stCxn id="31" idx="7"/>
            <a:endCxn id="37" idx="4"/>
          </p:cNvCxnSpPr>
          <p:nvPr/>
        </p:nvCxnSpPr>
        <p:spPr>
          <a:xfrm flipV="1">
            <a:off x="8078035" y="3366124"/>
            <a:ext cx="1011900" cy="958002"/>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8003AE49-5DEC-5162-0140-A3F0CE7214F5}"/>
              </a:ext>
            </a:extLst>
          </p:cNvPr>
          <p:cNvCxnSpPr>
            <a:cxnSpLocks/>
            <a:stCxn id="15" idx="0"/>
            <a:endCxn id="37" idx="4"/>
          </p:cNvCxnSpPr>
          <p:nvPr/>
        </p:nvCxnSpPr>
        <p:spPr>
          <a:xfrm flipV="1">
            <a:off x="9084319" y="3366124"/>
            <a:ext cx="5616" cy="911233"/>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8A4C1F97-8D25-56D3-CD8C-F6295BD0349C}"/>
              </a:ext>
            </a:extLst>
          </p:cNvPr>
          <p:cNvCxnSpPr>
            <a:cxnSpLocks/>
            <a:stCxn id="9" idx="1"/>
            <a:endCxn id="37" idx="4"/>
          </p:cNvCxnSpPr>
          <p:nvPr/>
        </p:nvCxnSpPr>
        <p:spPr>
          <a:xfrm flipH="1" flipV="1">
            <a:off x="9089935" y="3366124"/>
            <a:ext cx="998764" cy="964502"/>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BA20B29E-EF12-5AF6-1906-940BBFFD4E26}"/>
              </a:ext>
            </a:extLst>
          </p:cNvPr>
          <p:cNvCxnSpPr>
            <a:cxnSpLocks/>
            <a:stCxn id="31" idx="7"/>
            <a:endCxn id="36" idx="4"/>
          </p:cNvCxnSpPr>
          <p:nvPr/>
        </p:nvCxnSpPr>
        <p:spPr>
          <a:xfrm flipV="1">
            <a:off x="8078035" y="3370457"/>
            <a:ext cx="2134423" cy="953669"/>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C885AB40-3C80-0CA3-25C5-C15928834E7E}"/>
              </a:ext>
            </a:extLst>
          </p:cNvPr>
          <p:cNvCxnSpPr>
            <a:cxnSpLocks/>
            <a:stCxn id="15" idx="7"/>
            <a:endCxn id="36" idx="4"/>
          </p:cNvCxnSpPr>
          <p:nvPr/>
        </p:nvCxnSpPr>
        <p:spPr>
          <a:xfrm flipV="1">
            <a:off x="9202462" y="3370457"/>
            <a:ext cx="1009996" cy="955836"/>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938B3FFE-851C-C2C7-6D6C-11DE5AFBEEA6}"/>
              </a:ext>
            </a:extLst>
          </p:cNvPr>
          <p:cNvCxnSpPr>
            <a:cxnSpLocks/>
            <a:stCxn id="9" idx="0"/>
            <a:endCxn id="36" idx="4"/>
          </p:cNvCxnSpPr>
          <p:nvPr/>
        </p:nvCxnSpPr>
        <p:spPr>
          <a:xfrm flipV="1">
            <a:off x="10206842" y="3370457"/>
            <a:ext cx="5616" cy="911233"/>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8381A9F0-E988-59C7-8F80-A642AFE86E59}"/>
              </a:ext>
            </a:extLst>
          </p:cNvPr>
          <p:cNvCxnSpPr>
            <a:cxnSpLocks/>
            <a:stCxn id="16" idx="1"/>
            <a:endCxn id="36" idx="4"/>
          </p:cNvCxnSpPr>
          <p:nvPr/>
        </p:nvCxnSpPr>
        <p:spPr>
          <a:xfrm flipH="1" flipV="1">
            <a:off x="10212458" y="3370457"/>
            <a:ext cx="998478" cy="955835"/>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CB359AA7-716B-13E3-75CD-01AB4804633E}"/>
              </a:ext>
            </a:extLst>
          </p:cNvPr>
          <p:cNvCxnSpPr>
            <a:cxnSpLocks/>
            <a:stCxn id="16" idx="0"/>
            <a:endCxn id="38" idx="4"/>
          </p:cNvCxnSpPr>
          <p:nvPr/>
        </p:nvCxnSpPr>
        <p:spPr>
          <a:xfrm flipV="1">
            <a:off x="11329079" y="3366123"/>
            <a:ext cx="5616" cy="911233"/>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A9BE20CE-620D-3BF8-8AC6-930735A21028}"/>
              </a:ext>
            </a:extLst>
          </p:cNvPr>
          <p:cNvCxnSpPr>
            <a:cxnSpLocks/>
            <a:stCxn id="9" idx="0"/>
            <a:endCxn id="38" idx="4"/>
          </p:cNvCxnSpPr>
          <p:nvPr/>
        </p:nvCxnSpPr>
        <p:spPr>
          <a:xfrm flipV="1">
            <a:off x="10206842" y="3366123"/>
            <a:ext cx="1127853" cy="915567"/>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CCF47AED-08ED-DE70-38D9-2831FA2979AD}"/>
              </a:ext>
            </a:extLst>
          </p:cNvPr>
          <p:cNvCxnSpPr>
            <a:cxnSpLocks/>
            <a:stCxn id="15" idx="7"/>
            <a:endCxn id="38" idx="4"/>
          </p:cNvCxnSpPr>
          <p:nvPr/>
        </p:nvCxnSpPr>
        <p:spPr>
          <a:xfrm flipV="1">
            <a:off x="9202462" y="3366123"/>
            <a:ext cx="2132233" cy="96017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C25527B9-0334-FF4E-9A31-0B6467760ED1}"/>
              </a:ext>
            </a:extLst>
          </p:cNvPr>
          <p:cNvCxnSpPr>
            <a:cxnSpLocks/>
            <a:stCxn id="31" idx="7"/>
            <a:endCxn id="38" idx="4"/>
          </p:cNvCxnSpPr>
          <p:nvPr/>
        </p:nvCxnSpPr>
        <p:spPr>
          <a:xfrm flipV="1">
            <a:off x="8078035" y="3366123"/>
            <a:ext cx="3256660" cy="958003"/>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5" name="Oval 34">
                <a:extLst>
                  <a:ext uri="{FF2B5EF4-FFF2-40B4-BE49-F238E27FC236}">
                    <a16:creationId xmlns:a16="http://schemas.microsoft.com/office/drawing/2014/main" id="{3C65879B-6B9D-0E71-3B9E-EBAD811242A3}"/>
                  </a:ext>
                </a:extLst>
              </p:cNvPr>
              <p:cNvSpPr/>
              <p:nvPr/>
            </p:nvSpPr>
            <p:spPr bwMode="auto">
              <a:xfrm>
                <a:off x="8920952" y="1782242"/>
                <a:ext cx="334158" cy="334158"/>
              </a:xfrm>
              <a:prstGeom prst="ellipse">
                <a:avLst/>
              </a:prstGeom>
              <a:solidFill>
                <a:schemeClr val="accent1">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pPr>
                <a14:m>
                  <m:oMathPara xmlns:m="http://schemas.openxmlformats.org/officeDocument/2006/math">
                    <m:oMathParaPr>
                      <m:jc m:val="centerGroup"/>
                    </m:oMathParaPr>
                    <m:oMath xmlns:m="http://schemas.openxmlformats.org/officeDocument/2006/math">
                      <m:r>
                        <a:rPr kumimoji="0" lang="en-US" sz="1800" b="0" i="1" u="none" strike="noStrike" cap="none" normalizeH="0" baseline="0" smtClean="0">
                          <a:ln>
                            <a:noFill/>
                          </a:ln>
                          <a:solidFill>
                            <a:schemeClr val="bg1"/>
                          </a:solidFill>
                          <a:effectLst/>
                          <a:latin typeface="Cambria Math" panose="02040503050406030204" pitchFamily="18" charset="0"/>
                          <a:ea typeface="SimSun" charset="-122"/>
                        </a:rPr>
                        <m:t> </m:t>
                      </m:r>
                      <m:sSub>
                        <m:sSubPr>
                          <m:ctrlPr>
                            <a:rPr kumimoji="0" lang="en-US" sz="1800" b="0" i="1" u="none" strike="noStrike" cap="none" normalizeH="0" baseline="0" smtClean="0">
                              <a:ln>
                                <a:noFill/>
                              </a:ln>
                              <a:solidFill>
                                <a:schemeClr val="bg1"/>
                              </a:solidFill>
                              <a:effectLst/>
                              <a:latin typeface="Cambria Math" panose="02040503050406030204" pitchFamily="18" charset="0"/>
                              <a:ea typeface="SimSun" charset="-122"/>
                            </a:rPr>
                          </m:ctrlPr>
                        </m:sSubPr>
                        <m:e>
                          <m:acc>
                            <m:accPr>
                              <m:chr m:val="̂"/>
                              <m:ctrlPr>
                                <a:rPr kumimoji="0" lang="en-US" sz="1800" b="0" i="1" u="none" strike="noStrike" cap="none" normalizeH="0" baseline="0" smtClean="0">
                                  <a:ln>
                                    <a:noFill/>
                                  </a:ln>
                                  <a:solidFill>
                                    <a:schemeClr val="bg1"/>
                                  </a:solidFill>
                                  <a:effectLst/>
                                  <a:latin typeface="Cambria Math" panose="02040503050406030204" pitchFamily="18" charset="0"/>
                                  <a:ea typeface="SimSun" charset="-122"/>
                                </a:rPr>
                              </m:ctrlPr>
                            </m:accPr>
                            <m:e>
                              <m:r>
                                <a:rPr kumimoji="0" lang="en-US" sz="1800" b="0" i="1" u="none" strike="noStrike" cap="none" normalizeH="0" baseline="0" smtClean="0">
                                  <a:ln>
                                    <a:noFill/>
                                  </a:ln>
                                  <a:solidFill>
                                    <a:schemeClr val="bg1"/>
                                  </a:solidFill>
                                  <a:effectLst/>
                                  <a:latin typeface="Cambria Math" panose="02040503050406030204" pitchFamily="18" charset="0"/>
                                  <a:ea typeface="SimSun" charset="-122"/>
                                </a:rPr>
                                <m:t>𝑦</m:t>
                              </m:r>
                            </m:e>
                          </m:acc>
                        </m:e>
                        <m:sub>
                          <m:r>
                            <a:rPr kumimoji="0" lang="en-US" sz="1800" b="0" i="1" u="none" strike="noStrike" cap="none" normalizeH="0" baseline="0" smtClean="0">
                              <a:ln>
                                <a:noFill/>
                              </a:ln>
                              <a:solidFill>
                                <a:schemeClr val="bg1"/>
                              </a:solidFill>
                              <a:effectLst/>
                              <a:latin typeface="Cambria Math" panose="02040503050406030204" pitchFamily="18" charset="0"/>
                              <a:ea typeface="SimSun" charset="-122"/>
                            </a:rPr>
                            <m:t>1</m:t>
                          </m:r>
                        </m:sub>
                      </m:sSub>
                    </m:oMath>
                  </m:oMathPara>
                </a14:m>
                <a:endParaRPr kumimoji="0" lang="en-US" sz="1800" b="0" i="0" u="none" strike="noStrike" cap="none" normalizeH="0" baseline="0" dirty="0">
                  <a:ln>
                    <a:noFill/>
                  </a:ln>
                  <a:solidFill>
                    <a:schemeClr val="bg1"/>
                  </a:solidFill>
                  <a:effectLst/>
                  <a:latin typeface="Arial" charset="0"/>
                  <a:ea typeface="SimSun" charset="-122"/>
                </a:endParaRPr>
              </a:p>
            </p:txBody>
          </p:sp>
        </mc:Choice>
        <mc:Fallback xmlns="">
          <p:sp>
            <p:nvSpPr>
              <p:cNvPr id="35" name="Oval 34">
                <a:extLst>
                  <a:ext uri="{FF2B5EF4-FFF2-40B4-BE49-F238E27FC236}">
                    <a16:creationId xmlns:a16="http://schemas.microsoft.com/office/drawing/2014/main" id="{3C65879B-6B9D-0E71-3B9E-EBAD811242A3}"/>
                  </a:ext>
                </a:extLst>
              </p:cNvPr>
              <p:cNvSpPr>
                <a:spLocks noRot="1" noChangeAspect="1" noMove="1" noResize="1" noEditPoints="1" noAdjustHandles="1" noChangeArrowheads="1" noChangeShapeType="1" noTextEdit="1"/>
              </p:cNvSpPr>
              <p:nvPr/>
            </p:nvSpPr>
            <p:spPr bwMode="auto">
              <a:xfrm>
                <a:off x="8920952" y="1782242"/>
                <a:ext cx="334158" cy="334158"/>
              </a:xfrm>
              <a:prstGeom prst="ellipse">
                <a:avLst/>
              </a:prstGeom>
              <a:blipFill>
                <a:blip r:embed="rId13"/>
                <a:stretch>
                  <a:fillRect l="-10909" t="-12727" b="-12727"/>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1" name="Oval 40">
                <a:extLst>
                  <a:ext uri="{FF2B5EF4-FFF2-40B4-BE49-F238E27FC236}">
                    <a16:creationId xmlns:a16="http://schemas.microsoft.com/office/drawing/2014/main" id="{8F2FEC6B-592A-096E-2DE6-6BA556D62339}"/>
                  </a:ext>
                </a:extLst>
              </p:cNvPr>
              <p:cNvSpPr/>
              <p:nvPr/>
            </p:nvSpPr>
            <p:spPr bwMode="auto">
              <a:xfrm>
                <a:off x="11167616" y="1782765"/>
                <a:ext cx="334158" cy="334158"/>
              </a:xfrm>
              <a:prstGeom prst="ellipse">
                <a:avLst/>
              </a:prstGeom>
              <a:solidFill>
                <a:schemeClr val="accent1">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pPr>
                <a14:m>
                  <m:oMathPara xmlns:m="http://schemas.openxmlformats.org/officeDocument/2006/math">
                    <m:oMathParaPr>
                      <m:jc m:val="centerGroup"/>
                    </m:oMathParaPr>
                    <m:oMath xmlns:m="http://schemas.openxmlformats.org/officeDocument/2006/math">
                      <m:sSub>
                        <m:sSubPr>
                          <m:ctrlPr>
                            <a:rPr kumimoji="0" lang="en-US" sz="1800" b="0" i="1" u="none" strike="noStrike" cap="none" normalizeH="0" baseline="0" smtClean="0">
                              <a:ln>
                                <a:noFill/>
                              </a:ln>
                              <a:solidFill>
                                <a:schemeClr val="bg1"/>
                              </a:solidFill>
                              <a:effectLst/>
                              <a:latin typeface="Cambria Math" panose="02040503050406030204" pitchFamily="18" charset="0"/>
                              <a:ea typeface="SimSun" charset="-122"/>
                            </a:rPr>
                          </m:ctrlPr>
                        </m:sSubPr>
                        <m:e>
                          <m:r>
                            <a:rPr kumimoji="0" lang="en-US" sz="1800" b="0" i="1" u="none" strike="noStrike" cap="none" normalizeH="0" baseline="0" smtClean="0">
                              <a:ln>
                                <a:noFill/>
                              </a:ln>
                              <a:solidFill>
                                <a:schemeClr val="bg1"/>
                              </a:solidFill>
                              <a:effectLst/>
                              <a:latin typeface="Cambria Math" panose="02040503050406030204" pitchFamily="18" charset="0"/>
                              <a:ea typeface="SimSun" charset="-122"/>
                            </a:rPr>
                            <m:t> </m:t>
                          </m:r>
                          <m:acc>
                            <m:accPr>
                              <m:chr m:val="̂"/>
                              <m:ctrlPr>
                                <a:rPr kumimoji="0" lang="en-US" sz="1800" b="0" i="1" u="none" strike="noStrike" cap="none" normalizeH="0" baseline="0" smtClean="0">
                                  <a:ln>
                                    <a:noFill/>
                                  </a:ln>
                                  <a:solidFill>
                                    <a:schemeClr val="bg1"/>
                                  </a:solidFill>
                                  <a:effectLst/>
                                  <a:latin typeface="Cambria Math" panose="02040503050406030204" pitchFamily="18" charset="0"/>
                                  <a:ea typeface="SimSun" charset="-122"/>
                                </a:rPr>
                              </m:ctrlPr>
                            </m:accPr>
                            <m:e>
                              <m:r>
                                <a:rPr kumimoji="0" lang="en-US" sz="1800" b="0" i="1" u="none" strike="noStrike" cap="none" normalizeH="0" baseline="0" smtClean="0">
                                  <a:ln>
                                    <a:noFill/>
                                  </a:ln>
                                  <a:solidFill>
                                    <a:schemeClr val="bg1"/>
                                  </a:solidFill>
                                  <a:effectLst/>
                                  <a:latin typeface="Cambria Math" panose="02040503050406030204" pitchFamily="18" charset="0"/>
                                  <a:ea typeface="SimSun" charset="-122"/>
                                </a:rPr>
                                <m:t>𝑦</m:t>
                              </m:r>
                            </m:e>
                          </m:acc>
                        </m:e>
                        <m:sub>
                          <m:r>
                            <a:rPr kumimoji="0" lang="en-US" sz="1800" b="0" i="1" u="none" strike="noStrike" cap="none" normalizeH="0" baseline="0" smtClean="0">
                              <a:ln>
                                <a:noFill/>
                              </a:ln>
                              <a:solidFill>
                                <a:schemeClr val="bg1"/>
                              </a:solidFill>
                              <a:effectLst/>
                              <a:latin typeface="Cambria Math" panose="02040503050406030204" pitchFamily="18" charset="0"/>
                              <a:ea typeface="SimSun" charset="-122"/>
                            </a:rPr>
                            <m:t>3</m:t>
                          </m:r>
                        </m:sub>
                      </m:sSub>
                    </m:oMath>
                  </m:oMathPara>
                </a14:m>
                <a:endParaRPr kumimoji="0" lang="en-US" sz="1800" b="0" i="0" u="none" strike="noStrike" cap="none" normalizeH="0" baseline="0" dirty="0">
                  <a:ln>
                    <a:noFill/>
                  </a:ln>
                  <a:solidFill>
                    <a:schemeClr val="bg1"/>
                  </a:solidFill>
                  <a:effectLst/>
                  <a:latin typeface="Arial" charset="0"/>
                  <a:ea typeface="SimSun" charset="-122"/>
                </a:endParaRPr>
              </a:p>
            </p:txBody>
          </p:sp>
        </mc:Choice>
        <mc:Fallback xmlns="">
          <p:sp>
            <p:nvSpPr>
              <p:cNvPr id="41" name="Oval 40">
                <a:extLst>
                  <a:ext uri="{FF2B5EF4-FFF2-40B4-BE49-F238E27FC236}">
                    <a16:creationId xmlns:a16="http://schemas.microsoft.com/office/drawing/2014/main" id="{8F2FEC6B-592A-096E-2DE6-6BA556D62339}"/>
                  </a:ext>
                </a:extLst>
              </p:cNvPr>
              <p:cNvSpPr>
                <a:spLocks noRot="1" noChangeAspect="1" noMove="1" noResize="1" noEditPoints="1" noAdjustHandles="1" noChangeArrowheads="1" noChangeShapeType="1" noTextEdit="1"/>
              </p:cNvSpPr>
              <p:nvPr/>
            </p:nvSpPr>
            <p:spPr bwMode="auto">
              <a:xfrm>
                <a:off x="11167616" y="1782765"/>
                <a:ext cx="334158" cy="334158"/>
              </a:xfrm>
              <a:prstGeom prst="ellipse">
                <a:avLst/>
              </a:prstGeom>
              <a:blipFill>
                <a:blip r:embed="rId14"/>
                <a:stretch>
                  <a:fillRect l="-12727" t="-12727" b="-12727"/>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p:cxnSp>
        <p:nvCxnSpPr>
          <p:cNvPr id="42" name="Straight Connector 41">
            <a:extLst>
              <a:ext uri="{FF2B5EF4-FFF2-40B4-BE49-F238E27FC236}">
                <a16:creationId xmlns:a16="http://schemas.microsoft.com/office/drawing/2014/main" id="{D071EA1E-B90F-F3E9-8D65-BAB394BACA88}"/>
              </a:ext>
            </a:extLst>
          </p:cNvPr>
          <p:cNvCxnSpPr>
            <a:cxnSpLocks/>
            <a:stCxn id="38" idx="0"/>
            <a:endCxn id="41" idx="4"/>
          </p:cNvCxnSpPr>
          <p:nvPr/>
        </p:nvCxnSpPr>
        <p:spPr bwMode="auto">
          <a:xfrm flipV="1">
            <a:off x="11334695" y="2116923"/>
            <a:ext cx="0" cy="915042"/>
          </a:xfrm>
          <a:prstGeom prst="line">
            <a:avLst/>
          </a:prstGeom>
          <a:ln w="28575">
            <a:solidFill>
              <a:schemeClr val="tx2">
                <a:lumMod val="40000"/>
                <a:lumOff val="6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C19C4B99-6B4C-C12B-EDB4-8A3B075816F5}"/>
              </a:ext>
            </a:extLst>
          </p:cNvPr>
          <p:cNvCxnSpPr>
            <a:cxnSpLocks/>
            <a:stCxn id="36" idx="7"/>
            <a:endCxn id="41" idx="4"/>
          </p:cNvCxnSpPr>
          <p:nvPr/>
        </p:nvCxnSpPr>
        <p:spPr bwMode="auto">
          <a:xfrm flipV="1">
            <a:off x="10330601" y="2116923"/>
            <a:ext cx="1004094" cy="968312"/>
          </a:xfrm>
          <a:prstGeom prst="line">
            <a:avLst/>
          </a:prstGeom>
          <a:ln w="28575">
            <a:solidFill>
              <a:schemeClr val="tx2">
                <a:lumMod val="40000"/>
                <a:lumOff val="6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4679A20-EA2B-21D9-535C-FA7C45DC72AF}"/>
              </a:ext>
            </a:extLst>
          </p:cNvPr>
          <p:cNvCxnSpPr>
            <a:cxnSpLocks/>
            <a:stCxn id="37" idx="7"/>
            <a:endCxn id="41" idx="4"/>
          </p:cNvCxnSpPr>
          <p:nvPr/>
        </p:nvCxnSpPr>
        <p:spPr bwMode="auto">
          <a:xfrm flipV="1">
            <a:off x="9208078" y="2116923"/>
            <a:ext cx="2126617" cy="963979"/>
          </a:xfrm>
          <a:prstGeom prst="line">
            <a:avLst/>
          </a:prstGeom>
          <a:ln w="28575">
            <a:solidFill>
              <a:schemeClr val="tx2">
                <a:lumMod val="40000"/>
                <a:lumOff val="6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9736D784-2611-5287-4CBA-CE806FE7298C}"/>
              </a:ext>
            </a:extLst>
          </p:cNvPr>
          <p:cNvCxnSpPr>
            <a:cxnSpLocks/>
            <a:stCxn id="39" idx="7"/>
            <a:endCxn id="41" idx="4"/>
          </p:cNvCxnSpPr>
          <p:nvPr/>
        </p:nvCxnSpPr>
        <p:spPr bwMode="auto">
          <a:xfrm flipV="1">
            <a:off x="8083651" y="2116923"/>
            <a:ext cx="3251044" cy="961812"/>
          </a:xfrm>
          <a:prstGeom prst="line">
            <a:avLst/>
          </a:prstGeom>
          <a:ln w="28575">
            <a:solidFill>
              <a:schemeClr val="tx2">
                <a:lumMod val="40000"/>
                <a:lumOff val="6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74" name="TextBox 73">
                <a:extLst>
                  <a:ext uri="{FF2B5EF4-FFF2-40B4-BE49-F238E27FC236}">
                    <a16:creationId xmlns:a16="http://schemas.microsoft.com/office/drawing/2014/main" id="{417AD917-EFBD-0E15-08D3-F1EEB4563EE1}"/>
                  </a:ext>
                </a:extLst>
              </p:cNvPr>
              <p:cNvSpPr txBox="1"/>
              <p:nvPr/>
            </p:nvSpPr>
            <p:spPr>
              <a:xfrm>
                <a:off x="8323655" y="959323"/>
                <a:ext cx="1528752" cy="369332"/>
              </a:xfrm>
              <a:prstGeom prst="rect">
                <a:avLst/>
              </a:prstGeom>
              <a:solidFill>
                <a:schemeClr val="bg1">
                  <a:lumMod val="85000"/>
                </a:schemeClr>
              </a:solid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𝑃</m:t>
                      </m:r>
                      <m:r>
                        <a:rPr lang="en-US" b="0" i="1" smtClean="0">
                          <a:latin typeface="Cambria Math" panose="02040503050406030204" pitchFamily="18" charset="0"/>
                        </a:rPr>
                        <m:t>(</m:t>
                      </m:r>
                      <m:r>
                        <a:rPr lang="en-US" b="0" i="1" smtClean="0">
                          <a:latin typeface="Cambria Math" panose="02040503050406030204" pitchFamily="18" charset="0"/>
                        </a:rPr>
                        <m:t>𝑦</m:t>
                      </m:r>
                      <m:r>
                        <a:rPr lang="en-US" b="0" i="1" smtClean="0">
                          <a:latin typeface="Cambria Math" panose="02040503050406030204" pitchFamily="18" charset="0"/>
                        </a:rPr>
                        <m:t>=</m:t>
                      </m:r>
                      <m:r>
                        <a:rPr lang="en-US" b="0" i="1" smtClean="0">
                          <a:latin typeface="Cambria Math" panose="02040503050406030204" pitchFamily="18" charset="0"/>
                        </a:rPr>
                        <m:t>𝐿𝑜𝑤</m:t>
                      </m:r>
                      <m:r>
                        <a:rPr lang="en-US" b="0" i="1" smtClean="0">
                          <a:latin typeface="Cambria Math" panose="02040503050406030204" pitchFamily="18" charset="0"/>
                        </a:rPr>
                        <m:t>)</m:t>
                      </m:r>
                    </m:oMath>
                  </m:oMathPara>
                </a14:m>
                <a:endParaRPr lang="en-US" dirty="0"/>
              </a:p>
            </p:txBody>
          </p:sp>
        </mc:Choice>
        <mc:Fallback xmlns="">
          <p:sp>
            <p:nvSpPr>
              <p:cNvPr id="74" name="TextBox 73">
                <a:extLst>
                  <a:ext uri="{FF2B5EF4-FFF2-40B4-BE49-F238E27FC236}">
                    <a16:creationId xmlns:a16="http://schemas.microsoft.com/office/drawing/2014/main" id="{417AD917-EFBD-0E15-08D3-F1EEB4563EE1}"/>
                  </a:ext>
                </a:extLst>
              </p:cNvPr>
              <p:cNvSpPr txBox="1">
                <a:spLocks noRot="1" noChangeAspect="1" noMove="1" noResize="1" noEditPoints="1" noAdjustHandles="1" noChangeArrowheads="1" noChangeShapeType="1" noTextEdit="1"/>
              </p:cNvSpPr>
              <p:nvPr/>
            </p:nvSpPr>
            <p:spPr>
              <a:xfrm>
                <a:off x="8323655" y="959323"/>
                <a:ext cx="1528752" cy="369332"/>
              </a:xfrm>
              <a:prstGeom prst="rect">
                <a:avLst/>
              </a:prstGeom>
              <a:blipFill>
                <a:blip r:embed="rId15"/>
                <a:stretch>
                  <a:fillRect b="-131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5" name="TextBox 74">
                <a:extLst>
                  <a:ext uri="{FF2B5EF4-FFF2-40B4-BE49-F238E27FC236}">
                    <a16:creationId xmlns:a16="http://schemas.microsoft.com/office/drawing/2014/main" id="{4A389163-A27A-7FA0-B55F-4C48A23E5D24}"/>
                  </a:ext>
                </a:extLst>
              </p:cNvPr>
              <p:cNvSpPr txBox="1"/>
              <p:nvPr/>
            </p:nvSpPr>
            <p:spPr>
              <a:xfrm>
                <a:off x="9275754" y="503843"/>
                <a:ext cx="1862176" cy="369332"/>
              </a:xfrm>
              <a:prstGeom prst="rect">
                <a:avLst/>
              </a:prstGeom>
              <a:solidFill>
                <a:srgbClr val="B8CAE9"/>
              </a:solid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𝑃</m:t>
                      </m:r>
                      <m:r>
                        <a:rPr lang="en-US" b="0" i="1" smtClean="0">
                          <a:latin typeface="Cambria Math" panose="02040503050406030204" pitchFamily="18" charset="0"/>
                        </a:rPr>
                        <m:t>(</m:t>
                      </m:r>
                      <m:r>
                        <a:rPr lang="en-US" b="0" i="1" smtClean="0">
                          <a:latin typeface="Cambria Math" panose="02040503050406030204" pitchFamily="18" charset="0"/>
                        </a:rPr>
                        <m:t>𝑦</m:t>
                      </m:r>
                      <m:r>
                        <a:rPr lang="en-US" b="0" i="1" smtClean="0">
                          <a:latin typeface="Cambria Math" panose="02040503050406030204" pitchFamily="18" charset="0"/>
                        </a:rPr>
                        <m:t>=</m:t>
                      </m:r>
                      <m:r>
                        <a:rPr lang="en-US" b="0" i="1" smtClean="0">
                          <a:latin typeface="Cambria Math" panose="02040503050406030204" pitchFamily="18" charset="0"/>
                        </a:rPr>
                        <m:t>𝑀𝑒𝑑𝑖𝑢𝑚</m:t>
                      </m:r>
                      <m:r>
                        <a:rPr lang="en-US" b="0" i="1" smtClean="0">
                          <a:latin typeface="Cambria Math" panose="02040503050406030204" pitchFamily="18" charset="0"/>
                        </a:rPr>
                        <m:t>)</m:t>
                      </m:r>
                    </m:oMath>
                  </m:oMathPara>
                </a14:m>
                <a:endParaRPr lang="en-US" dirty="0"/>
              </a:p>
            </p:txBody>
          </p:sp>
        </mc:Choice>
        <mc:Fallback xmlns="">
          <p:sp>
            <p:nvSpPr>
              <p:cNvPr id="75" name="TextBox 74">
                <a:extLst>
                  <a:ext uri="{FF2B5EF4-FFF2-40B4-BE49-F238E27FC236}">
                    <a16:creationId xmlns:a16="http://schemas.microsoft.com/office/drawing/2014/main" id="{4A389163-A27A-7FA0-B55F-4C48A23E5D24}"/>
                  </a:ext>
                </a:extLst>
              </p:cNvPr>
              <p:cNvSpPr txBox="1">
                <a:spLocks noRot="1" noChangeAspect="1" noMove="1" noResize="1" noEditPoints="1" noAdjustHandles="1" noChangeArrowheads="1" noChangeShapeType="1" noTextEdit="1"/>
              </p:cNvSpPr>
              <p:nvPr/>
            </p:nvSpPr>
            <p:spPr>
              <a:xfrm>
                <a:off x="9275754" y="503843"/>
                <a:ext cx="1862176" cy="369332"/>
              </a:xfrm>
              <a:prstGeom prst="rect">
                <a:avLst/>
              </a:prstGeom>
              <a:blipFill>
                <a:blip r:embed="rId16"/>
                <a:stretch>
                  <a:fillRect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6" name="TextBox 75">
                <a:extLst>
                  <a:ext uri="{FF2B5EF4-FFF2-40B4-BE49-F238E27FC236}">
                    <a16:creationId xmlns:a16="http://schemas.microsoft.com/office/drawing/2014/main" id="{3855F92A-C975-2FAB-7384-6BACF9624389}"/>
                  </a:ext>
                </a:extLst>
              </p:cNvPr>
              <p:cNvSpPr txBox="1"/>
              <p:nvPr/>
            </p:nvSpPr>
            <p:spPr>
              <a:xfrm>
                <a:off x="10564703" y="957294"/>
                <a:ext cx="1528752" cy="369332"/>
              </a:xfrm>
              <a:prstGeom prst="rect">
                <a:avLst/>
              </a:prstGeom>
              <a:solidFill>
                <a:srgbClr val="ADB9CA"/>
              </a:solidFill>
            </p:spPr>
            <p:txBody>
              <a:bodyPr wrap="none" rtlCol="0">
                <a:spAutoFit/>
              </a:bodyPr>
              <a:lstStyle/>
              <a:p>
                <a:pPr/>
                <a14:m>
                  <m:oMathPara xmlns:m="http://schemas.openxmlformats.org/officeDocument/2006/math">
                    <m:oMathParaPr>
                      <m:jc m:val="center"/>
                    </m:oMathParaPr>
                    <m:oMath xmlns:m="http://schemas.openxmlformats.org/officeDocument/2006/math">
                      <m:r>
                        <a:rPr lang="en-US" b="0" i="1" smtClean="0">
                          <a:latin typeface="Cambria Math" panose="02040503050406030204" pitchFamily="18" charset="0"/>
                        </a:rPr>
                        <m:t>𝑃</m:t>
                      </m:r>
                      <m:r>
                        <a:rPr lang="en-US" b="0" i="1" smtClean="0">
                          <a:latin typeface="Cambria Math" panose="02040503050406030204" pitchFamily="18" charset="0"/>
                        </a:rPr>
                        <m:t>(</m:t>
                      </m:r>
                      <m:r>
                        <a:rPr lang="en-US" b="0" i="1" smtClean="0">
                          <a:latin typeface="Cambria Math" panose="02040503050406030204" pitchFamily="18" charset="0"/>
                        </a:rPr>
                        <m:t>𝑦</m:t>
                      </m:r>
                      <m:r>
                        <a:rPr lang="en-US" b="0" i="1" smtClean="0">
                          <a:latin typeface="Cambria Math" panose="02040503050406030204" pitchFamily="18" charset="0"/>
                        </a:rPr>
                        <m:t>=</m:t>
                      </m:r>
                      <m:r>
                        <a:rPr lang="en-US" b="0" i="1" smtClean="0">
                          <a:latin typeface="Cambria Math" panose="02040503050406030204" pitchFamily="18" charset="0"/>
                        </a:rPr>
                        <m:t>𝐻𝑖𝑔h</m:t>
                      </m:r>
                      <m:r>
                        <a:rPr lang="en-US" b="0" i="1" smtClean="0">
                          <a:latin typeface="Cambria Math" panose="02040503050406030204" pitchFamily="18" charset="0"/>
                        </a:rPr>
                        <m:t>)</m:t>
                      </m:r>
                    </m:oMath>
                  </m:oMathPara>
                </a14:m>
                <a:endParaRPr lang="en-US" dirty="0"/>
              </a:p>
            </p:txBody>
          </p:sp>
        </mc:Choice>
        <mc:Fallback xmlns="">
          <p:sp>
            <p:nvSpPr>
              <p:cNvPr id="76" name="TextBox 75">
                <a:extLst>
                  <a:ext uri="{FF2B5EF4-FFF2-40B4-BE49-F238E27FC236}">
                    <a16:creationId xmlns:a16="http://schemas.microsoft.com/office/drawing/2014/main" id="{3855F92A-C975-2FAB-7384-6BACF9624389}"/>
                  </a:ext>
                </a:extLst>
              </p:cNvPr>
              <p:cNvSpPr txBox="1">
                <a:spLocks noRot="1" noChangeAspect="1" noMove="1" noResize="1" noEditPoints="1" noAdjustHandles="1" noChangeArrowheads="1" noChangeShapeType="1" noTextEdit="1"/>
              </p:cNvSpPr>
              <p:nvPr/>
            </p:nvSpPr>
            <p:spPr>
              <a:xfrm>
                <a:off x="10564703" y="957294"/>
                <a:ext cx="1528752" cy="369332"/>
              </a:xfrm>
              <a:prstGeom prst="rect">
                <a:avLst/>
              </a:prstGeom>
              <a:blipFill>
                <a:blip r:embed="rId17"/>
                <a:stretch>
                  <a:fillRect b="-13115"/>
                </a:stretch>
              </a:blipFill>
            </p:spPr>
            <p:txBody>
              <a:bodyPr/>
              <a:lstStyle/>
              <a:p>
                <a:r>
                  <a:rPr lang="en-US">
                    <a:noFill/>
                  </a:rPr>
                  <a:t> </a:t>
                </a:r>
              </a:p>
            </p:txBody>
          </p:sp>
        </mc:Fallback>
      </mc:AlternateContent>
      <p:cxnSp>
        <p:nvCxnSpPr>
          <p:cNvPr id="79" name="Straight Connector 78">
            <a:extLst>
              <a:ext uri="{FF2B5EF4-FFF2-40B4-BE49-F238E27FC236}">
                <a16:creationId xmlns:a16="http://schemas.microsoft.com/office/drawing/2014/main" id="{64D430AD-F27A-5451-4398-0CC0B8E7623B}"/>
              </a:ext>
            </a:extLst>
          </p:cNvPr>
          <p:cNvCxnSpPr>
            <a:cxnSpLocks/>
            <a:stCxn id="17" idx="0"/>
            <a:endCxn id="75" idx="2"/>
          </p:cNvCxnSpPr>
          <p:nvPr/>
        </p:nvCxnSpPr>
        <p:spPr bwMode="auto">
          <a:xfrm flipH="1" flipV="1">
            <a:off x="10206842" y="873175"/>
            <a:ext cx="3711" cy="911233"/>
          </a:xfrm>
          <a:prstGeom prst="line">
            <a:avLst/>
          </a:prstGeom>
          <a:ln w="28575">
            <a:solidFill>
              <a:schemeClr val="bg1">
                <a:lumMod val="65000"/>
              </a:schemeClr>
            </a:solidFill>
            <a:prstDash val="sys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CAA1CA3F-DC2A-7F72-47DC-88509D409D1D}"/>
              </a:ext>
            </a:extLst>
          </p:cNvPr>
          <p:cNvCxnSpPr>
            <a:cxnSpLocks/>
            <a:stCxn id="35" idx="0"/>
            <a:endCxn id="74" idx="2"/>
          </p:cNvCxnSpPr>
          <p:nvPr/>
        </p:nvCxnSpPr>
        <p:spPr bwMode="auto">
          <a:xfrm flipV="1">
            <a:off x="9088031" y="1328655"/>
            <a:ext cx="0" cy="453587"/>
          </a:xfrm>
          <a:prstGeom prst="line">
            <a:avLst/>
          </a:prstGeom>
          <a:ln w="28575">
            <a:solidFill>
              <a:schemeClr val="bg1">
                <a:lumMod val="65000"/>
              </a:schemeClr>
            </a:solidFill>
            <a:prstDash val="sys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B3002278-6750-F481-13A1-3D6938F51ADC}"/>
              </a:ext>
            </a:extLst>
          </p:cNvPr>
          <p:cNvCxnSpPr>
            <a:cxnSpLocks/>
            <a:stCxn id="41" idx="0"/>
            <a:endCxn id="76" idx="2"/>
          </p:cNvCxnSpPr>
          <p:nvPr/>
        </p:nvCxnSpPr>
        <p:spPr bwMode="auto">
          <a:xfrm flipH="1" flipV="1">
            <a:off x="11329079" y="1326626"/>
            <a:ext cx="5616" cy="456139"/>
          </a:xfrm>
          <a:prstGeom prst="line">
            <a:avLst/>
          </a:prstGeom>
          <a:ln w="28575">
            <a:solidFill>
              <a:schemeClr val="bg1">
                <a:lumMod val="65000"/>
              </a:schemeClr>
            </a:solidFill>
            <a:prstDash val="sys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42995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44C3E6-B609-2D27-9E24-C83FF630F5ED}"/>
              </a:ext>
            </a:extLst>
          </p:cNvPr>
          <p:cNvSpPr>
            <a:spLocks noGrp="1"/>
          </p:cNvSpPr>
          <p:nvPr>
            <p:ph type="title"/>
          </p:nvPr>
        </p:nvSpPr>
        <p:spPr/>
        <p:txBody>
          <a:bodyPr/>
          <a:lstStyle/>
          <a:p>
            <a:r>
              <a:rPr lang="en-US" dirty="0"/>
              <a:t>Classification Data Processing for TensorFlow</a:t>
            </a:r>
          </a:p>
        </p:txBody>
      </p:sp>
      <p:sp>
        <p:nvSpPr>
          <p:cNvPr id="3" name="Content Placeholder 2">
            <a:extLst>
              <a:ext uri="{FF2B5EF4-FFF2-40B4-BE49-F238E27FC236}">
                <a16:creationId xmlns:a16="http://schemas.microsoft.com/office/drawing/2014/main" id="{CB1F2764-C869-092C-6C2A-152ED33BD55A}"/>
              </a:ext>
            </a:extLst>
          </p:cNvPr>
          <p:cNvSpPr>
            <a:spLocks noGrp="1"/>
          </p:cNvSpPr>
          <p:nvPr>
            <p:ph sz="quarter" idx="10"/>
          </p:nvPr>
        </p:nvSpPr>
        <p:spPr>
          <a:xfrm>
            <a:off x="733425" y="908093"/>
            <a:ext cx="10558212" cy="5221539"/>
          </a:xfrm>
        </p:spPr>
        <p:txBody>
          <a:bodyPr/>
          <a:lstStyle/>
          <a:p>
            <a:r>
              <a:rPr lang="en-US" dirty="0"/>
              <a:t>There are a few differences when building classification models compared to regression ones</a:t>
            </a:r>
          </a:p>
          <a:p>
            <a:pPr lvl="1"/>
            <a:r>
              <a:rPr lang="en-US" dirty="0"/>
              <a:t>The target must be sliced with two brackets to ensure 2D format</a:t>
            </a:r>
          </a:p>
          <a:p>
            <a:pPr marL="914400" lvl="2" indent="0">
              <a:buNone/>
            </a:pPr>
            <a:r>
              <a:rPr lang="en-US" b="0" dirty="0" err="1">
                <a:solidFill>
                  <a:srgbClr val="000000"/>
                </a:solidFill>
                <a:effectLst/>
                <a:highlight>
                  <a:srgbClr val="F7F7F7"/>
                </a:highlight>
                <a:latin typeface="Courier New" panose="02070309020205020404" pitchFamily="49" charset="0"/>
              </a:rPr>
              <a:t>trainY</a:t>
            </a:r>
            <a:r>
              <a:rPr lang="en-US" b="0" dirty="0">
                <a:solidFill>
                  <a:srgbClr val="000000"/>
                </a:solidFill>
                <a:effectLst/>
                <a:highlight>
                  <a:srgbClr val="F7F7F7"/>
                </a:highlight>
                <a:latin typeface="Courier New" panose="02070309020205020404" pitchFamily="49" charset="0"/>
              </a:rPr>
              <a:t> = </a:t>
            </a:r>
            <a:r>
              <a:rPr lang="en-US" b="0" dirty="0" err="1">
                <a:solidFill>
                  <a:srgbClr val="000000"/>
                </a:solidFill>
                <a:effectLst/>
                <a:highlight>
                  <a:srgbClr val="F7F7F7"/>
                </a:highlight>
                <a:latin typeface="Courier New" panose="02070309020205020404" pitchFamily="49" charset="0"/>
              </a:rPr>
              <a:t>traindata</a:t>
            </a:r>
            <a:r>
              <a:rPr lang="en-US" b="1" dirty="0">
                <a:solidFill>
                  <a:srgbClr val="000000"/>
                </a:solidFill>
                <a:effectLst/>
                <a:highlight>
                  <a:srgbClr val="F7F7F7"/>
                </a:highlight>
                <a:latin typeface="Courier New" panose="02070309020205020404" pitchFamily="49" charset="0"/>
              </a:rPr>
              <a:t>[[</a:t>
            </a:r>
            <a:r>
              <a:rPr lang="en-US" b="0" dirty="0">
                <a:solidFill>
                  <a:srgbClr val="000000"/>
                </a:solidFill>
                <a:effectLst/>
                <a:highlight>
                  <a:srgbClr val="F7F7F7"/>
                </a:highlight>
                <a:latin typeface="Courier New" panose="02070309020205020404" pitchFamily="49" charset="0"/>
              </a:rPr>
              <a:t>target</a:t>
            </a:r>
            <a:r>
              <a:rPr lang="en-US" b="1" dirty="0">
                <a:solidFill>
                  <a:srgbClr val="000000"/>
                </a:solidFill>
                <a:effectLst/>
                <a:highlight>
                  <a:srgbClr val="F7F7F7"/>
                </a:highlight>
                <a:latin typeface="Courier New" panose="02070309020205020404" pitchFamily="49" charset="0"/>
              </a:rPr>
              <a:t>]]</a:t>
            </a:r>
            <a:r>
              <a:rPr lang="en-US" b="0" dirty="0">
                <a:solidFill>
                  <a:srgbClr val="000000"/>
                </a:solidFill>
                <a:effectLst/>
                <a:highlight>
                  <a:srgbClr val="F7F7F7"/>
                </a:highlight>
                <a:latin typeface="Courier New" panose="02070309020205020404" pitchFamily="49" charset="0"/>
              </a:rPr>
              <a:t>.values</a:t>
            </a:r>
          </a:p>
          <a:p>
            <a:pPr marL="914400" lvl="2" indent="0">
              <a:buNone/>
            </a:pPr>
            <a:r>
              <a:rPr lang="en-US" b="0" dirty="0" err="1">
                <a:solidFill>
                  <a:srgbClr val="000000"/>
                </a:solidFill>
                <a:effectLst/>
                <a:highlight>
                  <a:srgbClr val="F7F7F7"/>
                </a:highlight>
                <a:latin typeface="Courier New" panose="02070309020205020404" pitchFamily="49" charset="0"/>
              </a:rPr>
              <a:t>testY</a:t>
            </a:r>
            <a:r>
              <a:rPr lang="en-US" b="0" dirty="0">
                <a:solidFill>
                  <a:srgbClr val="000000"/>
                </a:solidFill>
                <a:effectLst/>
                <a:highlight>
                  <a:srgbClr val="F7F7F7"/>
                </a:highlight>
                <a:latin typeface="Courier New" panose="02070309020205020404" pitchFamily="49" charset="0"/>
              </a:rPr>
              <a:t> = </a:t>
            </a:r>
            <a:r>
              <a:rPr lang="en-US" b="0" dirty="0" err="1">
                <a:solidFill>
                  <a:srgbClr val="000000"/>
                </a:solidFill>
                <a:effectLst/>
                <a:highlight>
                  <a:srgbClr val="F7F7F7"/>
                </a:highlight>
                <a:latin typeface="Courier New" panose="02070309020205020404" pitchFamily="49" charset="0"/>
              </a:rPr>
              <a:t>testdata</a:t>
            </a:r>
            <a:r>
              <a:rPr lang="en-US" b="1" dirty="0">
                <a:solidFill>
                  <a:srgbClr val="000000"/>
                </a:solidFill>
                <a:effectLst/>
                <a:highlight>
                  <a:srgbClr val="F7F7F7"/>
                </a:highlight>
                <a:latin typeface="Courier New" panose="02070309020205020404" pitchFamily="49" charset="0"/>
              </a:rPr>
              <a:t>[[</a:t>
            </a:r>
            <a:r>
              <a:rPr lang="en-US" b="0" dirty="0">
                <a:solidFill>
                  <a:srgbClr val="000000"/>
                </a:solidFill>
                <a:effectLst/>
                <a:highlight>
                  <a:srgbClr val="F7F7F7"/>
                </a:highlight>
                <a:latin typeface="Courier New" panose="02070309020205020404" pitchFamily="49" charset="0"/>
              </a:rPr>
              <a:t>target</a:t>
            </a:r>
            <a:r>
              <a:rPr lang="en-US" b="1" dirty="0">
                <a:solidFill>
                  <a:srgbClr val="000000"/>
                </a:solidFill>
                <a:effectLst/>
                <a:highlight>
                  <a:srgbClr val="F7F7F7"/>
                </a:highlight>
                <a:latin typeface="Courier New" panose="02070309020205020404" pitchFamily="49" charset="0"/>
              </a:rPr>
              <a:t>]]</a:t>
            </a:r>
            <a:r>
              <a:rPr lang="en-US" b="0" dirty="0">
                <a:solidFill>
                  <a:srgbClr val="000000"/>
                </a:solidFill>
                <a:effectLst/>
                <a:highlight>
                  <a:srgbClr val="F7F7F7"/>
                </a:highlight>
                <a:latin typeface="Courier New" panose="02070309020205020404" pitchFamily="49" charset="0"/>
              </a:rPr>
              <a:t>.values</a:t>
            </a:r>
          </a:p>
          <a:p>
            <a:pPr marL="914400" lvl="2" indent="0">
              <a:buNone/>
            </a:pPr>
            <a:endParaRPr lang="en-US" dirty="0"/>
          </a:p>
          <a:p>
            <a:pPr lvl="1"/>
            <a:r>
              <a:rPr lang="en-US" dirty="0"/>
              <a:t>The target, both training and testing, must be transformed into one hot codes</a:t>
            </a:r>
          </a:p>
          <a:p>
            <a:pPr marL="914400" lvl="2" indent="0">
              <a:buNone/>
            </a:pPr>
            <a:r>
              <a:rPr lang="en-US" dirty="0" err="1">
                <a:solidFill>
                  <a:srgbClr val="000000"/>
                </a:solidFill>
                <a:highlight>
                  <a:srgbClr val="F7F7F7"/>
                </a:highlight>
                <a:latin typeface="Courier New" panose="02070309020205020404" pitchFamily="49" charset="0"/>
              </a:rPr>
              <a:t>oh</a:t>
            </a:r>
            <a:r>
              <a:rPr lang="en-US" b="0" dirty="0" err="1">
                <a:solidFill>
                  <a:srgbClr val="000000"/>
                </a:solidFill>
                <a:effectLst/>
                <a:highlight>
                  <a:srgbClr val="F7F7F7"/>
                </a:highlight>
                <a:latin typeface="Courier New" panose="02070309020205020404" pitchFamily="49" charset="0"/>
              </a:rPr>
              <a:t>e</a:t>
            </a:r>
            <a:r>
              <a:rPr lang="en-US" b="0" dirty="0">
                <a:solidFill>
                  <a:srgbClr val="000000"/>
                </a:solidFill>
                <a:effectLst/>
                <a:highlight>
                  <a:srgbClr val="F7F7F7"/>
                </a:highlight>
                <a:latin typeface="Courier New" panose="02070309020205020404" pitchFamily="49" charset="0"/>
              </a:rPr>
              <a:t> = </a:t>
            </a:r>
            <a:r>
              <a:rPr lang="en-US" b="0" dirty="0" err="1">
                <a:solidFill>
                  <a:srgbClr val="000000"/>
                </a:solidFill>
                <a:effectLst/>
                <a:highlight>
                  <a:srgbClr val="F7F7F7"/>
                </a:highlight>
                <a:latin typeface="Courier New" panose="02070309020205020404" pitchFamily="49" charset="0"/>
              </a:rPr>
              <a:t>OneHotEncoder</a:t>
            </a:r>
            <a:r>
              <a:rPr lang="en-US" b="0" dirty="0">
                <a:solidFill>
                  <a:srgbClr val="000000"/>
                </a:solidFill>
                <a:effectLst/>
                <a:highlight>
                  <a:srgbClr val="F7F7F7"/>
                </a:highlight>
                <a:latin typeface="Courier New" panose="02070309020205020404" pitchFamily="49" charset="0"/>
              </a:rPr>
              <a:t>(</a:t>
            </a:r>
            <a:r>
              <a:rPr lang="en-US" b="1" dirty="0" err="1">
                <a:solidFill>
                  <a:srgbClr val="000000"/>
                </a:solidFill>
                <a:effectLst/>
                <a:highlight>
                  <a:srgbClr val="F7F7F7"/>
                </a:highlight>
                <a:latin typeface="Courier New" panose="02070309020205020404" pitchFamily="49" charset="0"/>
              </a:rPr>
              <a:t>sparse_output</a:t>
            </a:r>
            <a:r>
              <a:rPr lang="en-US" b="1" dirty="0">
                <a:solidFill>
                  <a:srgbClr val="000000"/>
                </a:solidFill>
                <a:effectLst/>
                <a:highlight>
                  <a:srgbClr val="F7F7F7"/>
                </a:highlight>
                <a:latin typeface="Courier New" panose="02070309020205020404" pitchFamily="49" charset="0"/>
              </a:rPr>
              <a:t>=</a:t>
            </a:r>
            <a:r>
              <a:rPr lang="en-US" b="1" dirty="0">
                <a:solidFill>
                  <a:srgbClr val="0000FF"/>
                </a:solidFill>
                <a:effectLst/>
                <a:highlight>
                  <a:srgbClr val="F7F7F7"/>
                </a:highlight>
                <a:latin typeface="Courier New" panose="02070309020205020404" pitchFamily="49" charset="0"/>
              </a:rPr>
              <a:t>False</a:t>
            </a:r>
            <a:r>
              <a:rPr lang="en-US" b="0" dirty="0">
                <a:solidFill>
                  <a:srgbClr val="000000"/>
                </a:solidFill>
                <a:effectLst/>
                <a:highlight>
                  <a:srgbClr val="F7F7F7"/>
                </a:highlight>
                <a:latin typeface="Courier New" panose="02070309020205020404" pitchFamily="49" charset="0"/>
              </a:rPr>
              <a:t>)</a:t>
            </a:r>
          </a:p>
          <a:p>
            <a:pPr marL="914400" lvl="2" indent="0">
              <a:buNone/>
            </a:pPr>
            <a:r>
              <a:rPr lang="en-US" b="0" dirty="0" err="1">
                <a:solidFill>
                  <a:srgbClr val="000000"/>
                </a:solidFill>
                <a:effectLst/>
                <a:highlight>
                  <a:srgbClr val="F7F7F7"/>
                </a:highlight>
                <a:latin typeface="Courier New" panose="02070309020205020404" pitchFamily="49" charset="0"/>
              </a:rPr>
              <a:t>trainY_codes</a:t>
            </a:r>
            <a:r>
              <a:rPr lang="en-US" b="0" dirty="0">
                <a:solidFill>
                  <a:srgbClr val="000000"/>
                </a:solidFill>
                <a:effectLst/>
                <a:highlight>
                  <a:srgbClr val="F7F7F7"/>
                </a:highlight>
                <a:latin typeface="Courier New" panose="02070309020205020404" pitchFamily="49" charset="0"/>
              </a:rPr>
              <a:t> = </a:t>
            </a:r>
            <a:r>
              <a:rPr lang="en-US" dirty="0" err="1">
                <a:solidFill>
                  <a:srgbClr val="000000"/>
                </a:solidFill>
                <a:highlight>
                  <a:srgbClr val="F7F7F7"/>
                </a:highlight>
                <a:latin typeface="Courier New" panose="02070309020205020404" pitchFamily="49" charset="0"/>
              </a:rPr>
              <a:t>oh</a:t>
            </a:r>
            <a:r>
              <a:rPr lang="en-US" b="0" dirty="0" err="1">
                <a:solidFill>
                  <a:srgbClr val="000000"/>
                </a:solidFill>
                <a:effectLst/>
                <a:highlight>
                  <a:srgbClr val="F7F7F7"/>
                </a:highlight>
                <a:latin typeface="Courier New" panose="02070309020205020404" pitchFamily="49" charset="0"/>
              </a:rPr>
              <a:t>e.fit_transform</a:t>
            </a:r>
            <a:r>
              <a:rPr lang="en-US" b="0" dirty="0">
                <a:solidFill>
                  <a:srgbClr val="000000"/>
                </a:solidFill>
                <a:effectLst/>
                <a:highlight>
                  <a:srgbClr val="F7F7F7"/>
                </a:highlight>
                <a:latin typeface="Courier New" panose="02070309020205020404" pitchFamily="49" charset="0"/>
              </a:rPr>
              <a:t>(</a:t>
            </a:r>
            <a:r>
              <a:rPr lang="en-US" b="0" dirty="0" err="1">
                <a:solidFill>
                  <a:srgbClr val="000000"/>
                </a:solidFill>
                <a:effectLst/>
                <a:highlight>
                  <a:srgbClr val="F7F7F7"/>
                </a:highlight>
                <a:latin typeface="Courier New" panose="02070309020205020404" pitchFamily="49" charset="0"/>
              </a:rPr>
              <a:t>trainY</a:t>
            </a:r>
            <a:r>
              <a:rPr lang="en-US" b="0" dirty="0">
                <a:solidFill>
                  <a:srgbClr val="000000"/>
                </a:solidFill>
                <a:effectLst/>
                <a:highlight>
                  <a:srgbClr val="F7F7F7"/>
                </a:highlight>
                <a:latin typeface="Courier New" panose="02070309020205020404" pitchFamily="49" charset="0"/>
              </a:rPr>
              <a:t>)</a:t>
            </a:r>
          </a:p>
          <a:p>
            <a:pPr marL="914400" lvl="2" indent="0">
              <a:buNone/>
            </a:pPr>
            <a:r>
              <a:rPr lang="en-US" b="0" dirty="0" err="1">
                <a:solidFill>
                  <a:srgbClr val="000000"/>
                </a:solidFill>
                <a:effectLst/>
                <a:highlight>
                  <a:srgbClr val="F7F7F7"/>
                </a:highlight>
                <a:latin typeface="Courier New" panose="02070309020205020404" pitchFamily="49" charset="0"/>
              </a:rPr>
              <a:t>testY_codes</a:t>
            </a:r>
            <a:r>
              <a:rPr lang="en-US" b="0" dirty="0">
                <a:solidFill>
                  <a:srgbClr val="000000"/>
                </a:solidFill>
                <a:effectLst/>
                <a:highlight>
                  <a:srgbClr val="F7F7F7"/>
                </a:highlight>
                <a:latin typeface="Courier New" panose="02070309020205020404" pitchFamily="49" charset="0"/>
              </a:rPr>
              <a:t> = </a:t>
            </a:r>
            <a:r>
              <a:rPr lang="en-US" dirty="0" err="1">
                <a:solidFill>
                  <a:srgbClr val="000000"/>
                </a:solidFill>
                <a:highlight>
                  <a:srgbClr val="F7F7F7"/>
                </a:highlight>
                <a:latin typeface="Courier New" panose="02070309020205020404" pitchFamily="49" charset="0"/>
              </a:rPr>
              <a:t>oh</a:t>
            </a:r>
            <a:r>
              <a:rPr lang="en-US" b="0" dirty="0" err="1">
                <a:solidFill>
                  <a:srgbClr val="000000"/>
                </a:solidFill>
                <a:effectLst/>
                <a:highlight>
                  <a:srgbClr val="F7F7F7"/>
                </a:highlight>
                <a:latin typeface="Courier New" panose="02070309020205020404" pitchFamily="49" charset="0"/>
              </a:rPr>
              <a:t>e.transform</a:t>
            </a:r>
            <a:r>
              <a:rPr lang="en-US" b="0" dirty="0">
                <a:solidFill>
                  <a:srgbClr val="000000"/>
                </a:solidFill>
                <a:effectLst/>
                <a:highlight>
                  <a:srgbClr val="F7F7F7"/>
                </a:highlight>
                <a:latin typeface="Courier New" panose="02070309020205020404" pitchFamily="49" charset="0"/>
              </a:rPr>
              <a:t>(</a:t>
            </a:r>
            <a:r>
              <a:rPr lang="en-US" b="0" dirty="0" err="1">
                <a:solidFill>
                  <a:srgbClr val="000000"/>
                </a:solidFill>
                <a:effectLst/>
                <a:highlight>
                  <a:srgbClr val="F7F7F7"/>
                </a:highlight>
                <a:latin typeface="Courier New" panose="02070309020205020404" pitchFamily="49" charset="0"/>
              </a:rPr>
              <a:t>testY</a:t>
            </a:r>
            <a:r>
              <a:rPr lang="en-US" b="0" dirty="0">
                <a:solidFill>
                  <a:srgbClr val="000000"/>
                </a:solidFill>
                <a:effectLst/>
                <a:highlight>
                  <a:srgbClr val="F7F7F7"/>
                </a:highlight>
                <a:latin typeface="Courier New" panose="02070309020205020404" pitchFamily="49" charset="0"/>
              </a:rPr>
              <a:t>)</a:t>
            </a:r>
          </a:p>
          <a:p>
            <a:pPr lvl="2"/>
            <a:r>
              <a:rPr lang="en-US" dirty="0"/>
              <a:t>We can use </a:t>
            </a:r>
            <a:r>
              <a:rPr lang="en-US" dirty="0" err="1"/>
              <a:t>OneHotEncoder</a:t>
            </a:r>
            <a:r>
              <a:rPr lang="en-US" dirty="0"/>
              <a:t> from </a:t>
            </a:r>
            <a:r>
              <a:rPr lang="en-US" dirty="0">
                <a:highlight>
                  <a:srgbClr val="D2DEEF"/>
                </a:highlight>
                <a:latin typeface="Consolas" panose="020B0609020204030204" pitchFamily="49" charset="0"/>
              </a:rPr>
              <a:t>sklearn</a:t>
            </a:r>
            <a:r>
              <a:rPr lang="en-US" dirty="0"/>
              <a:t>; </a:t>
            </a:r>
            <a:r>
              <a:rPr lang="en-US" b="0" dirty="0" err="1">
                <a:solidFill>
                  <a:srgbClr val="000000"/>
                </a:solidFill>
                <a:effectLst/>
                <a:highlight>
                  <a:srgbClr val="F7F7F7"/>
                </a:highlight>
                <a:latin typeface="Courier New" panose="02070309020205020404" pitchFamily="49" charset="0"/>
              </a:rPr>
              <a:t>sparse_output</a:t>
            </a:r>
            <a:r>
              <a:rPr lang="en-US" dirty="0"/>
              <a:t> must be </a:t>
            </a:r>
            <a:r>
              <a:rPr lang="en-US" b="1" dirty="0">
                <a:highlight>
                  <a:srgbClr val="D2DEEF"/>
                </a:highlight>
                <a:latin typeface="Consolas" panose="020B0609020204030204" pitchFamily="49" charset="0"/>
              </a:rPr>
              <a:t>False</a:t>
            </a:r>
          </a:p>
        </p:txBody>
      </p:sp>
    </p:spTree>
    <p:extLst>
      <p:ext uri="{BB962C8B-B14F-4D97-AF65-F5344CB8AC3E}">
        <p14:creationId xmlns:p14="http://schemas.microsoft.com/office/powerpoint/2010/main" val="9497013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43EF30-74B4-6ED4-7AE1-5110F4E5F4F1}"/>
              </a:ext>
            </a:extLst>
          </p:cNvPr>
          <p:cNvSpPr>
            <a:spLocks noGrp="1"/>
          </p:cNvSpPr>
          <p:nvPr>
            <p:ph type="title"/>
          </p:nvPr>
        </p:nvSpPr>
        <p:spPr/>
        <p:txBody>
          <a:bodyPr/>
          <a:lstStyle/>
          <a:p>
            <a:r>
              <a:rPr lang="en-US" dirty="0"/>
              <a:t>Classification Neural Networks in TensorFlow</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EA773EC-EE43-5B21-642F-E6404C057DBC}"/>
                  </a:ext>
                </a:extLst>
              </p:cNvPr>
              <p:cNvSpPr>
                <a:spLocks noGrp="1"/>
              </p:cNvSpPr>
              <p:nvPr>
                <p:ph sz="quarter" idx="10"/>
              </p:nvPr>
            </p:nvSpPr>
            <p:spPr>
              <a:xfrm>
                <a:off x="733425" y="908093"/>
                <a:ext cx="11021428" cy="5221539"/>
              </a:xfrm>
            </p:spPr>
            <p:txBody>
              <a:bodyPr/>
              <a:lstStyle/>
              <a:p>
                <a:r>
                  <a:rPr lang="en-US" sz="2400" dirty="0"/>
                  <a:t>We need to change the output layer and the loss function</a:t>
                </a:r>
              </a:p>
              <a:p>
                <a:r>
                  <a:rPr lang="en-US" sz="2400" dirty="0"/>
                  <a:t>Output layer should have </a:t>
                </a:r>
                <a14:m>
                  <m:oMath xmlns:m="http://schemas.openxmlformats.org/officeDocument/2006/math">
                    <m:r>
                      <a:rPr lang="en-US" sz="2400" b="0" i="1" smtClean="0">
                        <a:latin typeface="Cambria Math" panose="02040503050406030204" pitchFamily="18" charset="0"/>
                      </a:rPr>
                      <m:t>𝑛</m:t>
                    </m:r>
                  </m:oMath>
                </a14:m>
                <a:r>
                  <a:rPr lang="en-US" sz="2400" dirty="0"/>
                  <a:t> neurons with </a:t>
                </a:r>
                <a14:m>
                  <m:oMath xmlns:m="http://schemas.openxmlformats.org/officeDocument/2006/math">
                    <m:r>
                      <a:rPr lang="en-US" sz="2400" b="0" i="1" smtClean="0">
                        <a:latin typeface="Cambria Math" panose="02040503050406030204" pitchFamily="18" charset="0"/>
                      </a:rPr>
                      <m:t>𝑛</m:t>
                    </m:r>
                  </m:oMath>
                </a14:m>
                <a:r>
                  <a:rPr lang="en-US" sz="2400" dirty="0"/>
                  <a:t> being the number of classes in the target. Also, </a:t>
                </a:r>
                <a:r>
                  <a:rPr lang="en-US" sz="2400" dirty="0">
                    <a:solidFill>
                      <a:srgbClr val="000000"/>
                    </a:solidFill>
                    <a:highlight>
                      <a:srgbClr val="F7F7F7"/>
                    </a:highlight>
                    <a:latin typeface="Courier New" panose="02070309020205020404" pitchFamily="49" charset="0"/>
                  </a:rPr>
                  <a:t>activation</a:t>
                </a:r>
                <a:r>
                  <a:rPr lang="en-US" sz="2400" dirty="0"/>
                  <a:t> must be </a:t>
                </a:r>
                <a:r>
                  <a:rPr lang="en-US" sz="2400" dirty="0">
                    <a:solidFill>
                      <a:srgbClr val="A31515"/>
                    </a:solidFill>
                    <a:highlight>
                      <a:srgbClr val="F7F7F7"/>
                    </a:highlight>
                    <a:latin typeface="Courier New" panose="02070309020205020404" pitchFamily="49" charset="0"/>
                  </a:rPr>
                  <a:t>'</a:t>
                </a:r>
                <a:r>
                  <a:rPr lang="en-US" sz="2400" dirty="0" err="1">
                    <a:solidFill>
                      <a:srgbClr val="A31515"/>
                    </a:solidFill>
                    <a:highlight>
                      <a:srgbClr val="F7F7F7"/>
                    </a:highlight>
                    <a:latin typeface="Courier New" panose="02070309020205020404" pitchFamily="49" charset="0"/>
                  </a:rPr>
                  <a:t>softmax</a:t>
                </a:r>
                <a:r>
                  <a:rPr lang="en-US" sz="2400" dirty="0">
                    <a:solidFill>
                      <a:srgbClr val="A31515"/>
                    </a:solidFill>
                    <a:highlight>
                      <a:srgbClr val="F7F7F7"/>
                    </a:highlight>
                    <a:latin typeface="Courier New" panose="02070309020205020404" pitchFamily="49" charset="0"/>
                  </a:rPr>
                  <a:t>'</a:t>
                </a:r>
                <a:endParaRPr lang="en-US" sz="2400" b="0" i="1" dirty="0">
                  <a:latin typeface="Cambria Math" panose="02040503050406030204" pitchFamily="18" charset="0"/>
                </a:endParaRPr>
              </a:p>
              <a:p>
                <a:pPr lvl="1"/>
                <a14:m>
                  <m:oMath xmlns:m="http://schemas.openxmlformats.org/officeDocument/2006/math">
                    <m:r>
                      <a:rPr lang="en-US" sz="2000" b="0" i="1" smtClean="0">
                        <a:latin typeface="Cambria Math" panose="02040503050406030204" pitchFamily="18" charset="0"/>
                      </a:rPr>
                      <m:t>𝑛</m:t>
                    </m:r>
                  </m:oMath>
                </a14:m>
                <a:r>
                  <a:rPr lang="en-US" sz="2000" dirty="0"/>
                  <a:t> is from the shape of the encoded target (</a:t>
                </a:r>
                <a:r>
                  <a:rPr lang="en-US" sz="1600" b="1" dirty="0" err="1">
                    <a:solidFill>
                      <a:srgbClr val="000000"/>
                    </a:solidFill>
                    <a:highlight>
                      <a:srgbClr val="F7F7F7"/>
                    </a:highlight>
                    <a:latin typeface="Courier New" panose="02070309020205020404" pitchFamily="49" charset="0"/>
                  </a:rPr>
                  <a:t>trainY_codes.shape</a:t>
                </a:r>
                <a:r>
                  <a:rPr lang="en-US" sz="1600" b="1" dirty="0">
                    <a:solidFill>
                      <a:srgbClr val="000000"/>
                    </a:solidFill>
                    <a:highlight>
                      <a:srgbClr val="F7F7F7"/>
                    </a:highlight>
                    <a:latin typeface="Courier New" panose="02070309020205020404" pitchFamily="49" charset="0"/>
                  </a:rPr>
                  <a:t>[</a:t>
                </a:r>
                <a:r>
                  <a:rPr lang="en-US" sz="1600" b="1" dirty="0">
                    <a:solidFill>
                      <a:srgbClr val="116644"/>
                    </a:solidFill>
                    <a:highlight>
                      <a:srgbClr val="F7F7F7"/>
                    </a:highlight>
                    <a:latin typeface="Courier New" panose="02070309020205020404" pitchFamily="49" charset="0"/>
                  </a:rPr>
                  <a:t>1</a:t>
                </a:r>
                <a:r>
                  <a:rPr lang="en-US" sz="1600" b="1" dirty="0">
                    <a:solidFill>
                      <a:srgbClr val="000000"/>
                    </a:solidFill>
                    <a:highlight>
                      <a:srgbClr val="F7F7F7"/>
                    </a:highlight>
                    <a:latin typeface="Courier New" panose="02070309020205020404" pitchFamily="49" charset="0"/>
                  </a:rPr>
                  <a:t>]</a:t>
                </a:r>
                <a:r>
                  <a:rPr lang="en-US" sz="2000" dirty="0"/>
                  <a:t>)</a:t>
                </a:r>
              </a:p>
              <a:p>
                <a:pPr marL="457200" lvl="1" indent="0">
                  <a:buNone/>
                </a:pPr>
                <a:r>
                  <a:rPr lang="en-US" sz="1800" b="0" dirty="0" err="1">
                    <a:solidFill>
                      <a:srgbClr val="000000"/>
                    </a:solidFill>
                    <a:effectLst/>
                    <a:highlight>
                      <a:srgbClr val="F7F7F7"/>
                    </a:highlight>
                    <a:latin typeface="Courier New" panose="02070309020205020404" pitchFamily="49" charset="0"/>
                  </a:rPr>
                  <a:t>model.add</a:t>
                </a:r>
                <a:r>
                  <a:rPr lang="en-US" sz="1800" b="0" dirty="0">
                    <a:solidFill>
                      <a:srgbClr val="000000"/>
                    </a:solidFill>
                    <a:effectLst/>
                    <a:highlight>
                      <a:srgbClr val="F7F7F7"/>
                    </a:highlight>
                    <a:latin typeface="Courier New" panose="02070309020205020404" pitchFamily="49" charset="0"/>
                  </a:rPr>
                  <a:t>(</a:t>
                </a:r>
                <a:r>
                  <a:rPr lang="en-US" sz="1800" b="0" dirty="0" err="1">
                    <a:solidFill>
                      <a:srgbClr val="000000"/>
                    </a:solidFill>
                    <a:effectLst/>
                    <a:highlight>
                      <a:srgbClr val="F7F7F7"/>
                    </a:highlight>
                    <a:latin typeface="Courier New" panose="02070309020205020404" pitchFamily="49" charset="0"/>
                  </a:rPr>
                  <a:t>layers.Dense</a:t>
                </a:r>
                <a:r>
                  <a:rPr lang="en-US" sz="1800" b="0" dirty="0">
                    <a:solidFill>
                      <a:srgbClr val="000000"/>
                    </a:solidFill>
                    <a:effectLst/>
                    <a:highlight>
                      <a:srgbClr val="F7F7F7"/>
                    </a:highlight>
                    <a:latin typeface="Courier New" panose="02070309020205020404" pitchFamily="49" charset="0"/>
                  </a:rPr>
                  <a:t>(</a:t>
                </a:r>
                <a:r>
                  <a:rPr lang="en-US" sz="1800" b="1" dirty="0" err="1">
                    <a:solidFill>
                      <a:srgbClr val="000000"/>
                    </a:solidFill>
                    <a:effectLst/>
                    <a:highlight>
                      <a:srgbClr val="F7F7F7"/>
                    </a:highlight>
                    <a:latin typeface="Courier New" panose="02070309020205020404" pitchFamily="49" charset="0"/>
                  </a:rPr>
                  <a:t>trainY_codes.shape</a:t>
                </a:r>
                <a:r>
                  <a:rPr lang="en-US" sz="1800" b="1" dirty="0">
                    <a:solidFill>
                      <a:srgbClr val="000000"/>
                    </a:solidFill>
                    <a:effectLst/>
                    <a:highlight>
                      <a:srgbClr val="F7F7F7"/>
                    </a:highlight>
                    <a:latin typeface="Courier New" panose="02070309020205020404" pitchFamily="49" charset="0"/>
                  </a:rPr>
                  <a:t>[</a:t>
                </a:r>
                <a:r>
                  <a:rPr lang="en-US" sz="1800" b="1" dirty="0">
                    <a:solidFill>
                      <a:srgbClr val="116644"/>
                    </a:solidFill>
                    <a:effectLst/>
                    <a:highlight>
                      <a:srgbClr val="F7F7F7"/>
                    </a:highlight>
                    <a:latin typeface="Courier New" panose="02070309020205020404" pitchFamily="49" charset="0"/>
                  </a:rPr>
                  <a:t>1</a:t>
                </a:r>
                <a:r>
                  <a:rPr lang="en-US" sz="1800" b="1" dirty="0">
                    <a:solidFill>
                      <a:srgbClr val="000000"/>
                    </a:solidFill>
                    <a:effectLst/>
                    <a:highlight>
                      <a:srgbClr val="F7F7F7"/>
                    </a:highlight>
                    <a:latin typeface="Courier New" panose="02070309020205020404" pitchFamily="49" charset="0"/>
                  </a:rPr>
                  <a:t>]</a:t>
                </a:r>
                <a:r>
                  <a:rPr lang="en-US" sz="1800" b="0" dirty="0">
                    <a:solidFill>
                      <a:srgbClr val="000000"/>
                    </a:solidFill>
                    <a:effectLst/>
                    <a:highlight>
                      <a:srgbClr val="F7F7F7"/>
                    </a:highlight>
                    <a:latin typeface="Courier New" panose="02070309020205020404" pitchFamily="49" charset="0"/>
                  </a:rPr>
                  <a:t>, </a:t>
                </a:r>
                <a:r>
                  <a:rPr lang="en-US" sz="1800" b="1" dirty="0">
                    <a:solidFill>
                      <a:srgbClr val="000000"/>
                    </a:solidFill>
                    <a:effectLst/>
                    <a:highlight>
                      <a:srgbClr val="F7F7F7"/>
                    </a:highlight>
                    <a:latin typeface="Courier New" panose="02070309020205020404" pitchFamily="49" charset="0"/>
                  </a:rPr>
                  <a:t>activation=</a:t>
                </a:r>
                <a:r>
                  <a:rPr lang="en-US" sz="1800" b="1" dirty="0">
                    <a:solidFill>
                      <a:srgbClr val="A31515"/>
                    </a:solidFill>
                    <a:effectLst/>
                    <a:highlight>
                      <a:srgbClr val="F7F7F7"/>
                    </a:highlight>
                    <a:latin typeface="Courier New" panose="02070309020205020404" pitchFamily="49" charset="0"/>
                  </a:rPr>
                  <a:t>'</a:t>
                </a:r>
                <a:r>
                  <a:rPr lang="en-US" sz="1800" b="1" dirty="0" err="1">
                    <a:solidFill>
                      <a:srgbClr val="A31515"/>
                    </a:solidFill>
                    <a:effectLst/>
                    <a:highlight>
                      <a:srgbClr val="F7F7F7"/>
                    </a:highlight>
                    <a:latin typeface="Courier New" panose="02070309020205020404" pitchFamily="49" charset="0"/>
                  </a:rPr>
                  <a:t>softmax</a:t>
                </a:r>
                <a:r>
                  <a:rPr lang="en-US" sz="1800" b="1" dirty="0">
                    <a:solidFill>
                      <a:srgbClr val="A31515"/>
                    </a:solidFill>
                    <a:effectLst/>
                    <a:highlight>
                      <a:srgbClr val="F7F7F7"/>
                    </a:highlight>
                    <a:latin typeface="Courier New" panose="02070309020205020404" pitchFamily="49" charset="0"/>
                  </a:rPr>
                  <a:t>’</a:t>
                </a:r>
                <a:r>
                  <a:rPr lang="en-US" sz="1800" b="0" dirty="0">
                    <a:solidFill>
                      <a:srgbClr val="000000"/>
                    </a:solidFill>
                    <a:effectLst/>
                    <a:highlight>
                      <a:srgbClr val="F7F7F7"/>
                    </a:highlight>
                    <a:latin typeface="Courier New" panose="02070309020205020404" pitchFamily="49" charset="0"/>
                  </a:rPr>
                  <a:t>))</a:t>
                </a:r>
              </a:p>
              <a:p>
                <a:endParaRPr lang="en-US" sz="2400" dirty="0"/>
              </a:p>
              <a:p>
                <a:r>
                  <a:rPr lang="en-US" sz="2400" dirty="0"/>
                  <a:t>Loss function must be changed to </a:t>
                </a:r>
                <a:r>
                  <a:rPr lang="it-IT" sz="2000" b="0" dirty="0">
                    <a:solidFill>
                      <a:srgbClr val="A31515"/>
                    </a:solidFill>
                    <a:effectLst/>
                    <a:highlight>
                      <a:srgbClr val="F7F7F7"/>
                    </a:highlight>
                    <a:latin typeface="Courier New" panose="02070309020205020404" pitchFamily="49" charset="0"/>
                  </a:rPr>
                  <a:t>'categorical_crossentropy'</a:t>
                </a:r>
                <a:r>
                  <a:rPr lang="en-US" sz="2400" dirty="0"/>
                  <a:t> in </a:t>
                </a:r>
                <a:r>
                  <a:rPr lang="it-IT" sz="2000" b="0" dirty="0">
                    <a:solidFill>
                      <a:srgbClr val="795E26"/>
                    </a:solidFill>
                    <a:effectLst/>
                    <a:highlight>
                      <a:srgbClr val="F7F7F7"/>
                    </a:highlight>
                    <a:latin typeface="Courier New" panose="02070309020205020404" pitchFamily="49" charset="0"/>
                  </a:rPr>
                  <a:t>compile</a:t>
                </a:r>
                <a:r>
                  <a:rPr lang="it-IT" sz="2000" b="0" dirty="0">
                    <a:solidFill>
                      <a:srgbClr val="000000"/>
                    </a:solidFill>
                    <a:effectLst/>
                    <a:highlight>
                      <a:srgbClr val="F7F7F7"/>
                    </a:highlight>
                    <a:latin typeface="Courier New" panose="02070309020205020404" pitchFamily="49" charset="0"/>
                  </a:rPr>
                  <a:t>()</a:t>
                </a:r>
                <a:endParaRPr lang="en-US" sz="2000" dirty="0"/>
              </a:p>
              <a:p>
                <a:pPr lvl="1"/>
                <a:r>
                  <a:rPr lang="en-US" sz="2000" dirty="0"/>
                  <a:t>We also add to track the accuracy during training (the loss value represents a different function, not the error like in regression anymore) with </a:t>
                </a:r>
                <a:r>
                  <a:rPr lang="it-IT" sz="1800" b="0" dirty="0">
                    <a:solidFill>
                      <a:srgbClr val="000000"/>
                    </a:solidFill>
                    <a:effectLst/>
                    <a:highlight>
                      <a:srgbClr val="F7F7F7"/>
                    </a:highlight>
                    <a:latin typeface="Courier New" panose="02070309020205020404" pitchFamily="49" charset="0"/>
                  </a:rPr>
                  <a:t>metrics=[</a:t>
                </a:r>
                <a:r>
                  <a:rPr lang="it-IT" sz="1800" b="0" dirty="0">
                    <a:solidFill>
                      <a:srgbClr val="A31515"/>
                    </a:solidFill>
                    <a:effectLst/>
                    <a:highlight>
                      <a:srgbClr val="F7F7F7"/>
                    </a:highlight>
                    <a:latin typeface="Courier New" panose="02070309020205020404" pitchFamily="49" charset="0"/>
                  </a:rPr>
                  <a:t>'accuracy'</a:t>
                </a:r>
                <a:r>
                  <a:rPr lang="it-IT" sz="1800" b="0" dirty="0">
                    <a:solidFill>
                      <a:srgbClr val="000000"/>
                    </a:solidFill>
                    <a:effectLst/>
                    <a:highlight>
                      <a:srgbClr val="F7F7F7"/>
                    </a:highlight>
                    <a:latin typeface="Courier New" panose="02070309020205020404" pitchFamily="49" charset="0"/>
                  </a:rPr>
                  <a:t>]</a:t>
                </a:r>
                <a:endParaRPr lang="en-US" sz="2000" dirty="0"/>
              </a:p>
              <a:p>
                <a:pPr marL="457200" lvl="1" indent="0">
                  <a:buNone/>
                </a:pPr>
                <a:r>
                  <a:rPr lang="it-IT" sz="1800" b="0" dirty="0">
                    <a:solidFill>
                      <a:srgbClr val="000000"/>
                    </a:solidFill>
                    <a:effectLst/>
                    <a:highlight>
                      <a:srgbClr val="F7F7F7"/>
                    </a:highlight>
                    <a:latin typeface="Courier New" panose="02070309020205020404" pitchFamily="49" charset="0"/>
                  </a:rPr>
                  <a:t>model.</a:t>
                </a:r>
                <a:r>
                  <a:rPr lang="it-IT" sz="1800" b="0" dirty="0">
                    <a:solidFill>
                      <a:srgbClr val="795E26"/>
                    </a:solidFill>
                    <a:effectLst/>
                    <a:highlight>
                      <a:srgbClr val="F7F7F7"/>
                    </a:highlight>
                    <a:latin typeface="Courier New" panose="02070309020205020404" pitchFamily="49" charset="0"/>
                  </a:rPr>
                  <a:t>compile</a:t>
                </a:r>
                <a:r>
                  <a:rPr lang="it-IT" sz="1800" b="0" dirty="0">
                    <a:solidFill>
                      <a:srgbClr val="000000"/>
                    </a:solidFill>
                    <a:effectLst/>
                    <a:highlight>
                      <a:srgbClr val="F7F7F7"/>
                    </a:highlight>
                    <a:latin typeface="Courier New" panose="02070309020205020404" pitchFamily="49" charset="0"/>
                  </a:rPr>
                  <a:t>(loss=</a:t>
                </a:r>
                <a:r>
                  <a:rPr lang="it-IT" sz="1800" b="0" dirty="0">
                    <a:solidFill>
                      <a:srgbClr val="A31515"/>
                    </a:solidFill>
                    <a:effectLst/>
                    <a:highlight>
                      <a:srgbClr val="F7F7F7"/>
                    </a:highlight>
                    <a:latin typeface="Courier New" panose="02070309020205020404" pitchFamily="49" charset="0"/>
                  </a:rPr>
                  <a:t>'</a:t>
                </a:r>
                <a:r>
                  <a:rPr lang="it-IT" sz="1800" b="1" dirty="0">
                    <a:solidFill>
                      <a:srgbClr val="A31515"/>
                    </a:solidFill>
                    <a:effectLst/>
                    <a:highlight>
                      <a:srgbClr val="F7F7F7"/>
                    </a:highlight>
                    <a:latin typeface="Courier New" panose="02070309020205020404" pitchFamily="49" charset="0"/>
                  </a:rPr>
                  <a:t>categorical_crossentropy</a:t>
                </a:r>
                <a:r>
                  <a:rPr lang="it-IT" sz="1800" b="0" dirty="0">
                    <a:solidFill>
                      <a:srgbClr val="A31515"/>
                    </a:solidFill>
                    <a:effectLst/>
                    <a:highlight>
                      <a:srgbClr val="F7F7F7"/>
                    </a:highlight>
                    <a:latin typeface="Courier New" panose="02070309020205020404" pitchFamily="49" charset="0"/>
                  </a:rPr>
                  <a:t>'</a:t>
                </a:r>
                <a:r>
                  <a:rPr lang="it-IT" sz="1800" b="0" dirty="0">
                    <a:solidFill>
                      <a:srgbClr val="000000"/>
                    </a:solidFill>
                    <a:effectLst/>
                    <a:highlight>
                      <a:srgbClr val="F7F7F7"/>
                    </a:highlight>
                    <a:latin typeface="Courier New" panose="02070309020205020404" pitchFamily="49" charset="0"/>
                  </a:rPr>
                  <a:t>, </a:t>
                </a:r>
                <a:r>
                  <a:rPr lang="it-IT" sz="1800" b="1" dirty="0">
                    <a:solidFill>
                      <a:srgbClr val="000000"/>
                    </a:solidFill>
                    <a:effectLst/>
                    <a:highlight>
                      <a:srgbClr val="F7F7F7"/>
                    </a:highlight>
                    <a:latin typeface="Courier New" panose="02070309020205020404" pitchFamily="49" charset="0"/>
                  </a:rPr>
                  <a:t>metrics=[</a:t>
                </a:r>
                <a:r>
                  <a:rPr lang="it-IT" sz="1800" b="1" dirty="0">
                    <a:solidFill>
                      <a:srgbClr val="A31515"/>
                    </a:solidFill>
                    <a:effectLst/>
                    <a:highlight>
                      <a:srgbClr val="F7F7F7"/>
                    </a:highlight>
                    <a:latin typeface="Courier New" panose="02070309020205020404" pitchFamily="49" charset="0"/>
                  </a:rPr>
                  <a:t>'accuracy'</a:t>
                </a:r>
                <a:r>
                  <a:rPr lang="it-IT" sz="1800" b="1" dirty="0">
                    <a:solidFill>
                      <a:srgbClr val="000000"/>
                    </a:solidFill>
                    <a:effectLst/>
                    <a:highlight>
                      <a:srgbClr val="F7F7F7"/>
                    </a:highlight>
                    <a:latin typeface="Courier New" panose="02070309020205020404" pitchFamily="49" charset="0"/>
                  </a:rPr>
                  <a:t>]</a:t>
                </a:r>
                <a:r>
                  <a:rPr lang="it-IT" sz="1800" b="0" dirty="0">
                    <a:solidFill>
                      <a:srgbClr val="000000"/>
                    </a:solidFill>
                    <a:effectLst/>
                    <a:highlight>
                      <a:srgbClr val="F7F7F7"/>
                    </a:highlight>
                    <a:latin typeface="Courier New" panose="02070309020205020404" pitchFamily="49" charset="0"/>
                  </a:rPr>
                  <a:t>)</a:t>
                </a:r>
              </a:p>
              <a:p>
                <a:pPr lvl="1"/>
                <a:endParaRPr lang="en-US" sz="2000" dirty="0"/>
              </a:p>
              <a:p>
                <a:endParaRPr lang="en-US" sz="2400" dirty="0"/>
              </a:p>
            </p:txBody>
          </p:sp>
        </mc:Choice>
        <mc:Fallback xmlns="">
          <p:sp>
            <p:nvSpPr>
              <p:cNvPr id="3" name="Content Placeholder 2">
                <a:extLst>
                  <a:ext uri="{FF2B5EF4-FFF2-40B4-BE49-F238E27FC236}">
                    <a16:creationId xmlns:a16="http://schemas.microsoft.com/office/drawing/2014/main" id="{EEA773EC-EE43-5B21-642F-E6404C057DBC}"/>
                  </a:ext>
                </a:extLst>
              </p:cNvPr>
              <p:cNvSpPr>
                <a:spLocks noGrp="1" noRot="1" noChangeAspect="1" noMove="1" noResize="1" noEditPoints="1" noAdjustHandles="1" noChangeArrowheads="1" noChangeShapeType="1" noTextEdit="1"/>
              </p:cNvSpPr>
              <p:nvPr>
                <p:ph sz="quarter" idx="10"/>
              </p:nvPr>
            </p:nvSpPr>
            <p:spPr>
              <a:xfrm>
                <a:off x="733425" y="908093"/>
                <a:ext cx="11021428" cy="5221539"/>
              </a:xfrm>
              <a:blipFill>
                <a:blip r:embed="rId2"/>
                <a:stretch>
                  <a:fillRect l="-719" t="-1634" r="-664"/>
                </a:stretch>
              </a:blipFill>
            </p:spPr>
            <p:txBody>
              <a:bodyPr/>
              <a:lstStyle/>
              <a:p>
                <a:r>
                  <a:rPr lang="en-US">
                    <a:noFill/>
                  </a:rPr>
                  <a:t> </a:t>
                </a:r>
              </a:p>
            </p:txBody>
          </p:sp>
        </mc:Fallback>
      </mc:AlternateContent>
    </p:spTree>
    <p:extLst>
      <p:ext uri="{BB962C8B-B14F-4D97-AF65-F5344CB8AC3E}">
        <p14:creationId xmlns:p14="http://schemas.microsoft.com/office/powerpoint/2010/main" val="33926296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28A851D-1F7E-FC54-CD67-9963EA6DE733}"/>
              </a:ext>
            </a:extLst>
          </p:cNvPr>
          <p:cNvSpPr>
            <a:spLocks noGrp="1"/>
          </p:cNvSpPr>
          <p:nvPr>
            <p:ph type="title"/>
          </p:nvPr>
        </p:nvSpPr>
        <p:spPr/>
        <p:txBody>
          <a:bodyPr/>
          <a:lstStyle/>
          <a:p>
            <a:r>
              <a:rPr lang="en-US" dirty="0"/>
              <a:t>Recurrent Neural Networks for Sequential Data</a:t>
            </a:r>
          </a:p>
        </p:txBody>
      </p:sp>
    </p:spTree>
    <p:extLst>
      <p:ext uri="{BB962C8B-B14F-4D97-AF65-F5344CB8AC3E}">
        <p14:creationId xmlns:p14="http://schemas.microsoft.com/office/powerpoint/2010/main" val="25354336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2AE5C8-9E03-FA44-AE6D-832D9F60F541}"/>
              </a:ext>
            </a:extLst>
          </p:cNvPr>
          <p:cNvSpPr>
            <a:spLocks noGrp="1"/>
          </p:cNvSpPr>
          <p:nvPr>
            <p:ph type="title"/>
          </p:nvPr>
        </p:nvSpPr>
        <p:spPr/>
        <p:txBody>
          <a:bodyPr/>
          <a:lstStyle/>
          <a:p>
            <a:r>
              <a:rPr lang="en-US" dirty="0"/>
              <a:t>Other Transformers Models</a:t>
            </a:r>
          </a:p>
        </p:txBody>
      </p:sp>
      <p:sp>
        <p:nvSpPr>
          <p:cNvPr id="3" name="Content Placeholder 2">
            <a:extLst>
              <a:ext uri="{FF2B5EF4-FFF2-40B4-BE49-F238E27FC236}">
                <a16:creationId xmlns:a16="http://schemas.microsoft.com/office/drawing/2014/main" id="{F3649676-BD56-5AE5-E76B-AFED5BCF0A26}"/>
              </a:ext>
            </a:extLst>
          </p:cNvPr>
          <p:cNvSpPr>
            <a:spLocks noGrp="1"/>
          </p:cNvSpPr>
          <p:nvPr>
            <p:ph sz="quarter" idx="10"/>
          </p:nvPr>
        </p:nvSpPr>
        <p:spPr/>
        <p:txBody>
          <a:bodyPr/>
          <a:lstStyle/>
          <a:p>
            <a:r>
              <a:rPr lang="en-US" sz="2000" dirty="0"/>
              <a:t>In module 6 and 7, we used different types of Transformers model for text and image tasks</a:t>
            </a:r>
          </a:p>
          <a:p>
            <a:r>
              <a:rPr lang="en-US" sz="2000" dirty="0"/>
              <a:t>In more technical details, we used their </a:t>
            </a:r>
            <a:r>
              <a:rPr lang="en-US" sz="2000" b="1" dirty="0" err="1">
                <a:solidFill>
                  <a:srgbClr val="000000"/>
                </a:solidFill>
                <a:effectLst/>
                <a:highlight>
                  <a:srgbClr val="F7F7F7"/>
                </a:highlight>
                <a:latin typeface="Courier New" panose="02070309020205020404" pitchFamily="49" charset="0"/>
              </a:rPr>
              <a:t>AutoModel</a:t>
            </a:r>
            <a:r>
              <a:rPr lang="en-US" sz="2000" dirty="0"/>
              <a:t> classes to load a pretrained model, then finetune it for a task we wanted to solve </a:t>
            </a:r>
          </a:p>
          <a:p>
            <a:r>
              <a:rPr lang="en-US" sz="2000" dirty="0"/>
              <a:t>The code below is from our module 6 notebook</a:t>
            </a:r>
          </a:p>
          <a:p>
            <a:pPr marL="457200" lvl="1" indent="0">
              <a:buNone/>
            </a:pPr>
            <a:r>
              <a:rPr lang="en-US" sz="1400" b="0" dirty="0">
                <a:solidFill>
                  <a:srgbClr val="AF00DB"/>
                </a:solidFill>
                <a:effectLst/>
                <a:highlight>
                  <a:srgbClr val="E1E1E1"/>
                </a:highlight>
                <a:latin typeface="Courier New" panose="02070309020205020404" pitchFamily="49" charset="0"/>
              </a:rPr>
              <a:t>from</a:t>
            </a:r>
            <a:r>
              <a:rPr lang="en-US" sz="1400" b="0" dirty="0">
                <a:solidFill>
                  <a:srgbClr val="000000"/>
                </a:solidFill>
                <a:effectLst/>
                <a:highlight>
                  <a:srgbClr val="E1E1E1"/>
                </a:highlight>
                <a:latin typeface="Courier New" panose="02070309020205020404" pitchFamily="49" charset="0"/>
              </a:rPr>
              <a:t> transformers </a:t>
            </a:r>
            <a:r>
              <a:rPr lang="en-US" sz="1400" b="0" dirty="0">
                <a:solidFill>
                  <a:srgbClr val="AF00DB"/>
                </a:solidFill>
                <a:effectLst/>
                <a:highlight>
                  <a:srgbClr val="E1E1E1"/>
                </a:highlight>
                <a:latin typeface="Courier New" panose="02070309020205020404" pitchFamily="49" charset="0"/>
              </a:rPr>
              <a:t>import</a:t>
            </a:r>
            <a:r>
              <a:rPr lang="en-US" sz="1400" b="0" dirty="0">
                <a:solidFill>
                  <a:srgbClr val="000000"/>
                </a:solidFill>
                <a:effectLst/>
                <a:highlight>
                  <a:srgbClr val="E1E1E1"/>
                </a:highlight>
                <a:latin typeface="Courier New" panose="02070309020205020404" pitchFamily="49" charset="0"/>
              </a:rPr>
              <a:t> </a:t>
            </a:r>
            <a:r>
              <a:rPr lang="en-US" sz="1400" b="1" dirty="0" err="1">
                <a:solidFill>
                  <a:srgbClr val="000000"/>
                </a:solidFill>
                <a:effectLst/>
                <a:highlight>
                  <a:srgbClr val="E1E1E1"/>
                </a:highlight>
                <a:latin typeface="Courier New" panose="02070309020205020404" pitchFamily="49" charset="0"/>
              </a:rPr>
              <a:t>AutoTokenizer</a:t>
            </a:r>
            <a:br>
              <a:rPr lang="en-US" sz="1400" b="0" dirty="0">
                <a:solidFill>
                  <a:srgbClr val="000000"/>
                </a:solidFill>
                <a:effectLst/>
                <a:highlight>
                  <a:srgbClr val="E1E1E1"/>
                </a:highlight>
                <a:latin typeface="Courier New" panose="02070309020205020404" pitchFamily="49" charset="0"/>
              </a:rPr>
            </a:br>
            <a:r>
              <a:rPr lang="en-US" sz="1400" b="0" dirty="0">
                <a:solidFill>
                  <a:srgbClr val="000000"/>
                </a:solidFill>
                <a:effectLst/>
                <a:highlight>
                  <a:srgbClr val="E1E1E1"/>
                </a:highlight>
                <a:latin typeface="Courier New" panose="02070309020205020404" pitchFamily="49" charset="0"/>
              </a:rPr>
              <a:t>tokenizer = </a:t>
            </a:r>
            <a:r>
              <a:rPr lang="en-US" sz="1400" b="1" dirty="0" err="1">
                <a:solidFill>
                  <a:srgbClr val="000000"/>
                </a:solidFill>
                <a:effectLst/>
                <a:highlight>
                  <a:srgbClr val="E1E1E1"/>
                </a:highlight>
                <a:latin typeface="Courier New" panose="02070309020205020404" pitchFamily="49" charset="0"/>
              </a:rPr>
              <a:t>AutoTokenizer</a:t>
            </a:r>
            <a:r>
              <a:rPr lang="en-US" sz="1400" b="0" dirty="0" err="1">
                <a:solidFill>
                  <a:srgbClr val="000000"/>
                </a:solidFill>
                <a:effectLst/>
                <a:highlight>
                  <a:srgbClr val="E1E1E1"/>
                </a:highlight>
                <a:latin typeface="Courier New" panose="02070309020205020404" pitchFamily="49" charset="0"/>
              </a:rPr>
              <a:t>.from_pretrained</a:t>
            </a:r>
            <a:r>
              <a:rPr lang="en-US" sz="1400" b="0" dirty="0">
                <a:solidFill>
                  <a:srgbClr val="000000"/>
                </a:solidFill>
                <a:effectLst/>
                <a:highlight>
                  <a:srgbClr val="E1E1E1"/>
                </a:highlight>
                <a:latin typeface="Courier New" panose="02070309020205020404" pitchFamily="49" charset="0"/>
              </a:rPr>
              <a:t>(</a:t>
            </a:r>
            <a:r>
              <a:rPr lang="en-US" sz="1400" b="0" dirty="0">
                <a:solidFill>
                  <a:srgbClr val="A31515"/>
                </a:solidFill>
                <a:effectLst/>
                <a:highlight>
                  <a:srgbClr val="E1E1E1"/>
                </a:highlight>
                <a:latin typeface="Courier New" panose="02070309020205020404" pitchFamily="49" charset="0"/>
              </a:rPr>
              <a:t>"</a:t>
            </a:r>
            <a:r>
              <a:rPr lang="en-US" sz="1400" b="1" dirty="0" err="1">
                <a:solidFill>
                  <a:schemeClr val="accent2">
                    <a:lumMod val="75000"/>
                  </a:schemeClr>
                </a:solidFill>
                <a:effectLst/>
                <a:highlight>
                  <a:srgbClr val="E1E1E1"/>
                </a:highlight>
                <a:latin typeface="Courier New" panose="02070309020205020404" pitchFamily="49" charset="0"/>
              </a:rPr>
              <a:t>distilbert</a:t>
            </a:r>
            <a:r>
              <a:rPr lang="en-US" sz="1400" b="1" dirty="0">
                <a:solidFill>
                  <a:schemeClr val="accent2">
                    <a:lumMod val="75000"/>
                  </a:schemeClr>
                </a:solidFill>
                <a:effectLst/>
                <a:highlight>
                  <a:srgbClr val="E1E1E1"/>
                </a:highlight>
                <a:latin typeface="Courier New" panose="02070309020205020404" pitchFamily="49" charset="0"/>
              </a:rPr>
              <a:t>-base-uncased</a:t>
            </a:r>
            <a:r>
              <a:rPr lang="en-US" sz="1400" b="0" dirty="0">
                <a:solidFill>
                  <a:srgbClr val="A31515"/>
                </a:solidFill>
                <a:effectLst/>
                <a:highlight>
                  <a:srgbClr val="E1E1E1"/>
                </a:highlight>
                <a:latin typeface="Courier New" panose="02070309020205020404" pitchFamily="49" charset="0"/>
              </a:rPr>
              <a:t>"</a:t>
            </a:r>
            <a:r>
              <a:rPr lang="en-US" sz="1400" b="0" dirty="0">
                <a:solidFill>
                  <a:srgbClr val="000000"/>
                </a:solidFill>
                <a:effectLst/>
                <a:highlight>
                  <a:srgbClr val="E1E1E1"/>
                </a:highlight>
                <a:latin typeface="Courier New" panose="02070309020205020404" pitchFamily="49" charset="0"/>
              </a:rPr>
              <a:t>)</a:t>
            </a:r>
          </a:p>
          <a:p>
            <a:pPr marL="457200" lvl="1" indent="0">
              <a:buNone/>
            </a:pPr>
            <a:endParaRPr lang="en-US" sz="1400" dirty="0">
              <a:solidFill>
                <a:srgbClr val="000000"/>
              </a:solidFill>
              <a:highlight>
                <a:srgbClr val="E1E1E1"/>
              </a:highlight>
              <a:latin typeface="Courier New" panose="02070309020205020404" pitchFamily="49" charset="0"/>
            </a:endParaRPr>
          </a:p>
          <a:p>
            <a:pPr marL="457200" lvl="1" indent="0">
              <a:buNone/>
            </a:pPr>
            <a:r>
              <a:rPr lang="en-US" sz="1400" b="0" dirty="0">
                <a:solidFill>
                  <a:srgbClr val="AF00DB"/>
                </a:solidFill>
                <a:effectLst/>
                <a:highlight>
                  <a:srgbClr val="E1E1E1"/>
                </a:highlight>
                <a:latin typeface="Courier New" panose="02070309020205020404" pitchFamily="49" charset="0"/>
              </a:rPr>
              <a:t>from</a:t>
            </a:r>
            <a:r>
              <a:rPr lang="en-US" sz="1400" b="0" dirty="0">
                <a:solidFill>
                  <a:srgbClr val="000000"/>
                </a:solidFill>
                <a:effectLst/>
                <a:highlight>
                  <a:srgbClr val="E1E1E1"/>
                </a:highlight>
                <a:latin typeface="Courier New" panose="02070309020205020404" pitchFamily="49" charset="0"/>
              </a:rPr>
              <a:t> transformers </a:t>
            </a:r>
            <a:r>
              <a:rPr lang="en-US" sz="1400" b="0" dirty="0">
                <a:solidFill>
                  <a:srgbClr val="AF00DB"/>
                </a:solidFill>
                <a:effectLst/>
                <a:highlight>
                  <a:srgbClr val="E1E1E1"/>
                </a:highlight>
                <a:latin typeface="Courier New" panose="02070309020205020404" pitchFamily="49" charset="0"/>
              </a:rPr>
              <a:t>import</a:t>
            </a:r>
            <a:r>
              <a:rPr lang="en-US" sz="1400" b="0" dirty="0">
                <a:solidFill>
                  <a:srgbClr val="000000"/>
                </a:solidFill>
                <a:effectLst/>
                <a:highlight>
                  <a:srgbClr val="E1E1E1"/>
                </a:highlight>
                <a:latin typeface="Courier New" panose="02070309020205020404" pitchFamily="49" charset="0"/>
              </a:rPr>
              <a:t> </a:t>
            </a:r>
            <a:r>
              <a:rPr lang="en-US" sz="1400" b="1" dirty="0" err="1">
                <a:solidFill>
                  <a:srgbClr val="000000"/>
                </a:solidFill>
                <a:effectLst/>
                <a:highlight>
                  <a:srgbClr val="E1E1E1"/>
                </a:highlight>
                <a:latin typeface="Courier New" panose="02070309020205020404" pitchFamily="49" charset="0"/>
              </a:rPr>
              <a:t>TFAutoModelForSequenceClassification</a:t>
            </a:r>
            <a:endParaRPr lang="en-US" sz="1400" b="1" dirty="0">
              <a:solidFill>
                <a:srgbClr val="000000"/>
              </a:solidFill>
              <a:effectLst/>
              <a:highlight>
                <a:srgbClr val="E1E1E1"/>
              </a:highlight>
              <a:latin typeface="Courier New" panose="02070309020205020404" pitchFamily="49" charset="0"/>
            </a:endParaRPr>
          </a:p>
          <a:p>
            <a:pPr marL="457200" lvl="1" indent="0">
              <a:buNone/>
            </a:pPr>
            <a:r>
              <a:rPr lang="en-US" sz="1400" b="0" dirty="0">
                <a:solidFill>
                  <a:srgbClr val="000000"/>
                </a:solidFill>
                <a:effectLst/>
                <a:highlight>
                  <a:srgbClr val="E1E1E1"/>
                </a:highlight>
                <a:latin typeface="Courier New" panose="02070309020205020404" pitchFamily="49" charset="0"/>
              </a:rPr>
              <a:t>model = </a:t>
            </a:r>
            <a:r>
              <a:rPr lang="en-US" sz="1400" b="1" dirty="0" err="1">
                <a:solidFill>
                  <a:srgbClr val="000000"/>
                </a:solidFill>
                <a:effectLst/>
                <a:highlight>
                  <a:srgbClr val="E1E1E1"/>
                </a:highlight>
                <a:latin typeface="Courier New" panose="02070309020205020404" pitchFamily="49" charset="0"/>
              </a:rPr>
              <a:t>TFAutoModelForSequenceClassification</a:t>
            </a:r>
            <a:r>
              <a:rPr lang="en-US" sz="1400" b="0" dirty="0" err="1">
                <a:solidFill>
                  <a:srgbClr val="000000"/>
                </a:solidFill>
                <a:effectLst/>
                <a:highlight>
                  <a:srgbClr val="E1E1E1"/>
                </a:highlight>
                <a:latin typeface="Courier New" panose="02070309020205020404" pitchFamily="49" charset="0"/>
              </a:rPr>
              <a:t>.from_pretrained</a:t>
            </a:r>
            <a:r>
              <a:rPr lang="en-US" sz="1400" b="0" dirty="0">
                <a:solidFill>
                  <a:srgbClr val="000000"/>
                </a:solidFill>
                <a:effectLst/>
                <a:highlight>
                  <a:srgbClr val="E1E1E1"/>
                </a:highlight>
                <a:latin typeface="Courier New" panose="02070309020205020404" pitchFamily="49" charset="0"/>
              </a:rPr>
              <a:t>(</a:t>
            </a:r>
          </a:p>
          <a:p>
            <a:pPr marL="457200" lvl="1" indent="0">
              <a:buNone/>
            </a:pPr>
            <a:r>
              <a:rPr lang="en-US" sz="1400" b="0" dirty="0">
                <a:solidFill>
                  <a:srgbClr val="000000"/>
                </a:solidFill>
                <a:effectLst/>
                <a:highlight>
                  <a:srgbClr val="E1E1E1"/>
                </a:highlight>
                <a:latin typeface="Courier New" panose="02070309020205020404" pitchFamily="49" charset="0"/>
              </a:rPr>
              <a:t>   </a:t>
            </a:r>
            <a:r>
              <a:rPr lang="en-US" sz="1400" b="0" dirty="0">
                <a:solidFill>
                  <a:srgbClr val="A31515"/>
                </a:solidFill>
                <a:effectLst/>
                <a:highlight>
                  <a:srgbClr val="E1E1E1"/>
                </a:highlight>
                <a:latin typeface="Courier New" panose="02070309020205020404" pitchFamily="49" charset="0"/>
              </a:rPr>
              <a:t>"</a:t>
            </a:r>
            <a:r>
              <a:rPr lang="en-US" sz="1400" b="1" dirty="0" err="1">
                <a:solidFill>
                  <a:schemeClr val="accent2">
                    <a:lumMod val="75000"/>
                  </a:schemeClr>
                </a:solidFill>
                <a:effectLst/>
                <a:highlight>
                  <a:srgbClr val="E1E1E1"/>
                </a:highlight>
                <a:latin typeface="Courier New" panose="02070309020205020404" pitchFamily="49" charset="0"/>
              </a:rPr>
              <a:t>distilbert</a:t>
            </a:r>
            <a:r>
              <a:rPr lang="en-US" sz="1400" b="1" dirty="0">
                <a:solidFill>
                  <a:schemeClr val="accent2">
                    <a:lumMod val="75000"/>
                  </a:schemeClr>
                </a:solidFill>
                <a:effectLst/>
                <a:highlight>
                  <a:srgbClr val="E1E1E1"/>
                </a:highlight>
                <a:latin typeface="Courier New" panose="02070309020205020404" pitchFamily="49" charset="0"/>
              </a:rPr>
              <a:t>-base-uncased</a:t>
            </a:r>
            <a:r>
              <a:rPr lang="en-US" sz="1400" b="0" dirty="0">
                <a:solidFill>
                  <a:srgbClr val="A31515"/>
                </a:solidFill>
                <a:effectLst/>
                <a:highlight>
                  <a:srgbClr val="E1E1E1"/>
                </a:highlight>
                <a:latin typeface="Courier New" panose="02070309020205020404" pitchFamily="49" charset="0"/>
              </a:rPr>
              <a:t>"</a:t>
            </a:r>
            <a:r>
              <a:rPr lang="en-US" sz="1400" b="0" dirty="0">
                <a:solidFill>
                  <a:srgbClr val="000000"/>
                </a:solidFill>
                <a:effectLst/>
                <a:highlight>
                  <a:srgbClr val="E1E1E1"/>
                </a:highlight>
                <a:latin typeface="Courier New" panose="02070309020205020404" pitchFamily="49" charset="0"/>
              </a:rPr>
              <a:t>, </a:t>
            </a:r>
            <a:r>
              <a:rPr lang="en-US" sz="1400" b="0" dirty="0" err="1">
                <a:solidFill>
                  <a:srgbClr val="000000"/>
                </a:solidFill>
                <a:effectLst/>
                <a:highlight>
                  <a:srgbClr val="E1E1E1"/>
                </a:highlight>
                <a:latin typeface="Courier New" panose="02070309020205020404" pitchFamily="49" charset="0"/>
              </a:rPr>
              <a:t>num_labels</a:t>
            </a:r>
            <a:r>
              <a:rPr lang="en-US" sz="1400" b="0" dirty="0">
                <a:solidFill>
                  <a:srgbClr val="000000"/>
                </a:solidFill>
                <a:effectLst/>
                <a:highlight>
                  <a:srgbClr val="E1E1E1"/>
                </a:highlight>
                <a:latin typeface="Courier New" panose="02070309020205020404" pitchFamily="49" charset="0"/>
              </a:rPr>
              <a:t>=</a:t>
            </a:r>
            <a:r>
              <a:rPr lang="en-US" sz="1400" b="0" dirty="0" err="1">
                <a:solidFill>
                  <a:srgbClr val="795E26"/>
                </a:solidFill>
                <a:effectLst/>
                <a:highlight>
                  <a:srgbClr val="E1E1E1"/>
                </a:highlight>
                <a:latin typeface="Courier New" panose="02070309020205020404" pitchFamily="49" charset="0"/>
              </a:rPr>
              <a:t>len</a:t>
            </a:r>
            <a:r>
              <a:rPr lang="en-US" sz="1400" b="0" dirty="0">
                <a:solidFill>
                  <a:srgbClr val="000000"/>
                </a:solidFill>
                <a:effectLst/>
                <a:highlight>
                  <a:srgbClr val="E1E1E1"/>
                </a:highlight>
                <a:latin typeface="Courier New" panose="02070309020205020404" pitchFamily="49" charset="0"/>
              </a:rPr>
              <a:t>(label2id), 	id2label=id2label, label2id=label2id</a:t>
            </a:r>
          </a:p>
          <a:p>
            <a:pPr marL="457200" lvl="1" indent="0">
              <a:buNone/>
            </a:pPr>
            <a:r>
              <a:rPr lang="en-US" sz="1400" b="0" dirty="0">
                <a:solidFill>
                  <a:srgbClr val="000000"/>
                </a:solidFill>
                <a:effectLst/>
                <a:highlight>
                  <a:srgbClr val="E1E1E1"/>
                </a:highlight>
                <a:latin typeface="Courier New" panose="02070309020205020404" pitchFamily="49" charset="0"/>
              </a:rPr>
              <a:t>	)</a:t>
            </a:r>
            <a:endParaRPr lang="en-US" sz="1400" b="0" dirty="0">
              <a:solidFill>
                <a:srgbClr val="000000"/>
              </a:solidFill>
              <a:effectLst/>
              <a:highlight>
                <a:srgbClr val="F7F7F7"/>
              </a:highlight>
              <a:latin typeface="Courier New" panose="02070309020205020404" pitchFamily="49" charset="0"/>
            </a:endParaRPr>
          </a:p>
          <a:p>
            <a:r>
              <a:rPr lang="en-US" sz="2000" dirty="0"/>
              <a:t>As can see above, in text classification, we used two auto models, </a:t>
            </a:r>
            <a:r>
              <a:rPr lang="en-US" sz="2000" b="1" dirty="0" err="1">
                <a:solidFill>
                  <a:srgbClr val="000000"/>
                </a:solidFill>
                <a:effectLst/>
                <a:highlight>
                  <a:srgbClr val="E1E1E1"/>
                </a:highlight>
                <a:latin typeface="Courier New" panose="02070309020205020404" pitchFamily="49" charset="0"/>
              </a:rPr>
              <a:t>AutoTokenizer</a:t>
            </a:r>
            <a:r>
              <a:rPr lang="en-US" sz="2000" dirty="0"/>
              <a:t> and </a:t>
            </a:r>
            <a:r>
              <a:rPr lang="en-US" sz="2000" b="1" dirty="0" err="1">
                <a:solidFill>
                  <a:srgbClr val="000000"/>
                </a:solidFill>
                <a:effectLst/>
                <a:highlight>
                  <a:srgbClr val="E1E1E1"/>
                </a:highlight>
                <a:latin typeface="Courier New" panose="02070309020205020404" pitchFamily="49" charset="0"/>
              </a:rPr>
              <a:t>TFAutoModelForSequenceClassification</a:t>
            </a:r>
            <a:r>
              <a:rPr lang="en-US" sz="2000" dirty="0"/>
              <a:t> </a:t>
            </a:r>
          </a:p>
          <a:p>
            <a:r>
              <a:rPr lang="en-US" sz="2200" dirty="0"/>
              <a:t>More importantly, we can see the name of the specific pretrained model we used, which is </a:t>
            </a:r>
            <a:r>
              <a:rPr lang="en-US" sz="2000" b="1" dirty="0" err="1">
                <a:solidFill>
                  <a:schemeClr val="accent2">
                    <a:lumMod val="75000"/>
                  </a:schemeClr>
                </a:solidFill>
                <a:effectLst/>
                <a:highlight>
                  <a:srgbClr val="E1E1E1"/>
                </a:highlight>
                <a:latin typeface="Courier New" panose="02070309020205020404" pitchFamily="49" charset="0"/>
              </a:rPr>
              <a:t>distilbert</a:t>
            </a:r>
            <a:r>
              <a:rPr lang="en-US" sz="2000" b="1" dirty="0">
                <a:solidFill>
                  <a:schemeClr val="accent2">
                    <a:lumMod val="75000"/>
                  </a:schemeClr>
                </a:solidFill>
                <a:effectLst/>
                <a:highlight>
                  <a:srgbClr val="E1E1E1"/>
                </a:highlight>
                <a:latin typeface="Courier New" panose="02070309020205020404" pitchFamily="49" charset="0"/>
              </a:rPr>
              <a:t>-base-uncased</a:t>
            </a:r>
            <a:endParaRPr lang="en-US" sz="2200" dirty="0"/>
          </a:p>
          <a:p>
            <a:r>
              <a:rPr lang="en-US" sz="2200" dirty="0"/>
              <a:t>In other word, it is possible to change to other pretrained models in Transformers</a:t>
            </a:r>
          </a:p>
        </p:txBody>
      </p:sp>
    </p:spTree>
    <p:extLst>
      <p:ext uri="{BB962C8B-B14F-4D97-AF65-F5344CB8AC3E}">
        <p14:creationId xmlns:p14="http://schemas.microsoft.com/office/powerpoint/2010/main" val="31688487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D61895D-DA91-5222-23CE-5A1BF0CD205B}"/>
              </a:ext>
            </a:extLst>
          </p:cNvPr>
          <p:cNvSpPr>
            <a:spLocks noGrp="1"/>
          </p:cNvSpPr>
          <p:nvPr>
            <p:ph type="title"/>
          </p:nvPr>
        </p:nvSpPr>
        <p:spPr/>
        <p:txBody>
          <a:bodyPr/>
          <a:lstStyle/>
          <a:p>
            <a:r>
              <a:rPr lang="en-US" dirty="0"/>
              <a:t>Sequential Data</a:t>
            </a:r>
          </a:p>
        </p:txBody>
      </p:sp>
      <p:sp>
        <p:nvSpPr>
          <p:cNvPr id="4" name="Content Placeholder 3">
            <a:extLst>
              <a:ext uri="{FF2B5EF4-FFF2-40B4-BE49-F238E27FC236}">
                <a16:creationId xmlns:a16="http://schemas.microsoft.com/office/drawing/2014/main" id="{7C1BE08A-8F85-F756-5874-676EB02B962E}"/>
              </a:ext>
            </a:extLst>
          </p:cNvPr>
          <p:cNvSpPr>
            <a:spLocks noGrp="1"/>
          </p:cNvSpPr>
          <p:nvPr>
            <p:ph sz="quarter" idx="10"/>
          </p:nvPr>
        </p:nvSpPr>
        <p:spPr>
          <a:xfrm>
            <a:off x="733425" y="737513"/>
            <a:ext cx="10355263" cy="2378665"/>
          </a:xfrm>
        </p:spPr>
        <p:txBody>
          <a:bodyPr/>
          <a:lstStyle/>
          <a:p>
            <a:r>
              <a:rPr lang="en-US" sz="2000" dirty="0"/>
              <a:t>As discussed in module 6, texts are considered sequential data</a:t>
            </a:r>
          </a:p>
          <a:p>
            <a:r>
              <a:rPr lang="en-US" sz="2000" dirty="0"/>
              <a:t>However, there are different types of sequential data besides texts</a:t>
            </a:r>
          </a:p>
          <a:p>
            <a:r>
              <a:rPr lang="en-US" sz="2000" dirty="0"/>
              <a:t>In general, any data that has an ordered structure can be consider sequential</a:t>
            </a:r>
          </a:p>
          <a:p>
            <a:pPr lvl="1"/>
            <a:r>
              <a:rPr lang="en-US" sz="1800" dirty="0"/>
              <a:t>Ordered structure means that shuffling instances in the data leads to a different data set in the sense that a model will learn differently</a:t>
            </a:r>
          </a:p>
          <a:p>
            <a:pPr lvl="1"/>
            <a:r>
              <a:rPr lang="en-US" sz="1800" dirty="0"/>
              <a:t>We usually call each state in the sequence a “step”. Note that in the below examples, the step column does not belong to the data. It is just for indexing the instances in the data.</a:t>
            </a:r>
          </a:p>
        </p:txBody>
      </p:sp>
      <mc:AlternateContent xmlns:mc="http://schemas.openxmlformats.org/markup-compatibility/2006" xmlns:a14="http://schemas.microsoft.com/office/drawing/2010/main">
        <mc:Choice Requires="a14">
          <p:graphicFrame>
            <p:nvGraphicFramePr>
              <p:cNvPr id="6" name="Table 5">
                <a:extLst>
                  <a:ext uri="{FF2B5EF4-FFF2-40B4-BE49-F238E27FC236}">
                    <a16:creationId xmlns:a16="http://schemas.microsoft.com/office/drawing/2014/main" id="{ECBD827B-BA53-62D5-F4A8-27CEFAACFCF2}"/>
                  </a:ext>
                </a:extLst>
              </p:cNvPr>
              <p:cNvGraphicFramePr>
                <a:graphicFrameLocks noGrp="1"/>
              </p:cNvGraphicFramePr>
              <p:nvPr>
                <p:extLst>
                  <p:ext uri="{D42A27DB-BD31-4B8C-83A1-F6EECF244321}">
                    <p14:modId xmlns:p14="http://schemas.microsoft.com/office/powerpoint/2010/main" val="1053698662"/>
                  </p:ext>
                </p:extLst>
              </p:nvPr>
            </p:nvGraphicFramePr>
            <p:xfrm>
              <a:off x="603161" y="3315569"/>
              <a:ext cx="1249782" cy="2225040"/>
            </p:xfrm>
            <a:graphic>
              <a:graphicData uri="http://schemas.openxmlformats.org/drawingml/2006/table">
                <a:tbl>
                  <a:tblPr firstRow="1" bandRow="1">
                    <a:tableStyleId>{5C22544A-7EE6-4342-B048-85BDC9FD1C3A}</a:tableStyleId>
                  </a:tblPr>
                  <a:tblGrid>
                    <a:gridCol w="624891">
                      <a:extLst>
                        <a:ext uri="{9D8B030D-6E8A-4147-A177-3AD203B41FA5}">
                          <a16:colId xmlns:a16="http://schemas.microsoft.com/office/drawing/2014/main" val="2419121015"/>
                        </a:ext>
                      </a:extLst>
                    </a:gridCol>
                    <a:gridCol w="624891">
                      <a:extLst>
                        <a:ext uri="{9D8B030D-6E8A-4147-A177-3AD203B41FA5}">
                          <a16:colId xmlns:a16="http://schemas.microsoft.com/office/drawing/2014/main" val="4151030072"/>
                        </a:ext>
                      </a:extLst>
                    </a:gridCol>
                  </a:tblGrid>
                  <a:tr h="370840">
                    <a:tc>
                      <a:txBody>
                        <a:bodyPr/>
                        <a:lstStyle/>
                        <a:p>
                          <a:pPr/>
                          <a14:m>
                            <m:oMathPara xmlns:m="http://schemas.openxmlformats.org/officeDocument/2006/math">
                              <m:oMathParaPr>
                                <m:jc m:val="centerGroup"/>
                              </m:oMathParaPr>
                              <m:oMath xmlns:m="http://schemas.openxmlformats.org/officeDocument/2006/math">
                                <m:sSub>
                                  <m:sSubPr>
                                    <m:ctrlPr>
                                      <a:rPr lang="en-US" sz="1400" b="1" i="1" smtClean="0">
                                        <a:latin typeface="Cambria Math" panose="02040503050406030204" pitchFamily="18" charset="0"/>
                                      </a:rPr>
                                    </m:ctrlPr>
                                  </m:sSubPr>
                                  <m:e>
                                    <m:r>
                                      <a:rPr lang="en-US" sz="1400" b="1" i="1" smtClean="0">
                                        <a:latin typeface="Cambria Math" panose="02040503050406030204" pitchFamily="18" charset="0"/>
                                      </a:rPr>
                                      <m:t>𝒕</m:t>
                                    </m:r>
                                  </m:e>
                                  <m:sub>
                                    <m:r>
                                      <a:rPr lang="en-US" sz="1400" b="1" i="1" smtClean="0">
                                        <a:latin typeface="Cambria Math" panose="02040503050406030204" pitchFamily="18" charset="0"/>
                                      </a:rPr>
                                      <m:t>𝒔𝒕𝒖𝒅𝒚</m:t>
                                    </m:r>
                                  </m:sub>
                                </m:sSub>
                              </m:oMath>
                            </m:oMathPara>
                          </a14:m>
                          <a:endParaRPr lang="en-US" sz="1400" dirty="0"/>
                        </a:p>
                      </a:txBody>
                      <a:tcPr/>
                    </a:tc>
                    <a:tc>
                      <a:txBody>
                        <a:bodyPr/>
                        <a:lstStyle/>
                        <a:p>
                          <a:pPr/>
                          <a14:m>
                            <m:oMathPara xmlns:m="http://schemas.openxmlformats.org/officeDocument/2006/math">
                              <m:oMathParaPr>
                                <m:jc m:val="centerGroup"/>
                              </m:oMathParaPr>
                              <m:oMath xmlns:m="http://schemas.openxmlformats.org/officeDocument/2006/math">
                                <m:r>
                                  <a:rPr lang="en-US" sz="1400" b="1" i="1" smtClean="0">
                                    <a:latin typeface="Cambria Math" panose="02040503050406030204" pitchFamily="18" charset="0"/>
                                  </a:rPr>
                                  <m:t>𝒔𝒄𝒐𝒓𝒆</m:t>
                                </m:r>
                              </m:oMath>
                            </m:oMathPara>
                          </a14:m>
                          <a:endParaRPr lang="en-US" sz="1400" dirty="0"/>
                        </a:p>
                      </a:txBody>
                      <a:tcPr/>
                    </a:tc>
                    <a:extLst>
                      <a:ext uri="{0D108BD9-81ED-4DB2-BD59-A6C34878D82A}">
                        <a16:rowId xmlns:a16="http://schemas.microsoft.com/office/drawing/2014/main" val="4228352719"/>
                      </a:ext>
                    </a:extLst>
                  </a:tr>
                  <a:tr h="370840">
                    <a:tc>
                      <a:txBody>
                        <a:bodyPr/>
                        <a:lstStyle/>
                        <a:p>
                          <a:r>
                            <a:rPr lang="en-US" sz="1400" dirty="0"/>
                            <a:t>5</a:t>
                          </a:r>
                        </a:p>
                      </a:txBody>
                      <a:tcPr/>
                    </a:tc>
                    <a:tc>
                      <a:txBody>
                        <a:bodyPr/>
                        <a:lstStyle/>
                        <a:p>
                          <a:r>
                            <a:rPr lang="en-US" sz="1400" dirty="0"/>
                            <a:t>85</a:t>
                          </a:r>
                        </a:p>
                      </a:txBody>
                      <a:tcPr/>
                    </a:tc>
                    <a:extLst>
                      <a:ext uri="{0D108BD9-81ED-4DB2-BD59-A6C34878D82A}">
                        <a16:rowId xmlns:a16="http://schemas.microsoft.com/office/drawing/2014/main" val="1435027256"/>
                      </a:ext>
                    </a:extLst>
                  </a:tr>
                  <a:tr h="370840">
                    <a:tc>
                      <a:txBody>
                        <a:bodyPr/>
                        <a:lstStyle/>
                        <a:p>
                          <a:r>
                            <a:rPr lang="en-US" sz="1400" dirty="0"/>
                            <a:t>6</a:t>
                          </a:r>
                        </a:p>
                      </a:txBody>
                      <a:tcPr/>
                    </a:tc>
                    <a:tc>
                      <a:txBody>
                        <a:bodyPr/>
                        <a:lstStyle/>
                        <a:p>
                          <a:r>
                            <a:rPr lang="en-US" sz="1400" dirty="0"/>
                            <a:t>90</a:t>
                          </a:r>
                        </a:p>
                      </a:txBody>
                      <a:tcPr/>
                    </a:tc>
                    <a:extLst>
                      <a:ext uri="{0D108BD9-81ED-4DB2-BD59-A6C34878D82A}">
                        <a16:rowId xmlns:a16="http://schemas.microsoft.com/office/drawing/2014/main" val="231742408"/>
                      </a:ext>
                    </a:extLst>
                  </a:tr>
                  <a:tr h="370840">
                    <a:tc>
                      <a:txBody>
                        <a:bodyPr/>
                        <a:lstStyle/>
                        <a:p>
                          <a:r>
                            <a:rPr lang="en-US" sz="1400" dirty="0"/>
                            <a:t>7</a:t>
                          </a:r>
                        </a:p>
                      </a:txBody>
                      <a:tcPr/>
                    </a:tc>
                    <a:tc>
                      <a:txBody>
                        <a:bodyPr/>
                        <a:lstStyle/>
                        <a:p>
                          <a:r>
                            <a:rPr lang="en-US" sz="1400" dirty="0"/>
                            <a:t>89</a:t>
                          </a:r>
                        </a:p>
                      </a:txBody>
                      <a:tcPr/>
                    </a:tc>
                    <a:extLst>
                      <a:ext uri="{0D108BD9-81ED-4DB2-BD59-A6C34878D82A}">
                        <a16:rowId xmlns:a16="http://schemas.microsoft.com/office/drawing/2014/main" val="2555853973"/>
                      </a:ext>
                    </a:extLst>
                  </a:tr>
                  <a:tr h="370840">
                    <a:tc>
                      <a:txBody>
                        <a:bodyPr/>
                        <a:lstStyle/>
                        <a:p>
                          <a:r>
                            <a:rPr lang="en-US" sz="1400" dirty="0"/>
                            <a:t>6</a:t>
                          </a:r>
                        </a:p>
                      </a:txBody>
                      <a:tcPr/>
                    </a:tc>
                    <a:tc>
                      <a:txBody>
                        <a:bodyPr/>
                        <a:lstStyle/>
                        <a:p>
                          <a:r>
                            <a:rPr lang="en-US" sz="1400" dirty="0"/>
                            <a:t>95</a:t>
                          </a:r>
                        </a:p>
                      </a:txBody>
                      <a:tcPr/>
                    </a:tc>
                    <a:extLst>
                      <a:ext uri="{0D108BD9-81ED-4DB2-BD59-A6C34878D82A}">
                        <a16:rowId xmlns:a16="http://schemas.microsoft.com/office/drawing/2014/main" val="1801165017"/>
                      </a:ext>
                    </a:extLst>
                  </a:tr>
                  <a:tr h="370840">
                    <a:tc>
                      <a:txBody>
                        <a:bodyPr/>
                        <a:lstStyle/>
                        <a:p>
                          <a:r>
                            <a:rPr lang="en-US" sz="1400" dirty="0"/>
                            <a:t>3</a:t>
                          </a:r>
                        </a:p>
                      </a:txBody>
                      <a:tcPr/>
                    </a:tc>
                    <a:tc>
                      <a:txBody>
                        <a:bodyPr/>
                        <a:lstStyle/>
                        <a:p>
                          <a:r>
                            <a:rPr lang="en-US" sz="1400" dirty="0"/>
                            <a:t>63</a:t>
                          </a:r>
                        </a:p>
                      </a:txBody>
                      <a:tcPr/>
                    </a:tc>
                    <a:extLst>
                      <a:ext uri="{0D108BD9-81ED-4DB2-BD59-A6C34878D82A}">
                        <a16:rowId xmlns:a16="http://schemas.microsoft.com/office/drawing/2014/main" val="2069767985"/>
                      </a:ext>
                    </a:extLst>
                  </a:tr>
                </a:tbl>
              </a:graphicData>
            </a:graphic>
          </p:graphicFrame>
        </mc:Choice>
        <mc:Fallback xmlns="">
          <p:graphicFrame>
            <p:nvGraphicFramePr>
              <p:cNvPr id="6" name="Table 5">
                <a:extLst>
                  <a:ext uri="{FF2B5EF4-FFF2-40B4-BE49-F238E27FC236}">
                    <a16:creationId xmlns:a16="http://schemas.microsoft.com/office/drawing/2014/main" id="{ECBD827B-BA53-62D5-F4A8-27CEFAACFCF2}"/>
                  </a:ext>
                </a:extLst>
              </p:cNvPr>
              <p:cNvGraphicFramePr>
                <a:graphicFrameLocks noGrp="1"/>
              </p:cNvGraphicFramePr>
              <p:nvPr>
                <p:extLst>
                  <p:ext uri="{D42A27DB-BD31-4B8C-83A1-F6EECF244321}">
                    <p14:modId xmlns:p14="http://schemas.microsoft.com/office/powerpoint/2010/main" val="1053698662"/>
                  </p:ext>
                </p:extLst>
              </p:nvPr>
            </p:nvGraphicFramePr>
            <p:xfrm>
              <a:off x="603161" y="3315569"/>
              <a:ext cx="1249782" cy="2225040"/>
            </p:xfrm>
            <a:graphic>
              <a:graphicData uri="http://schemas.openxmlformats.org/drawingml/2006/table">
                <a:tbl>
                  <a:tblPr firstRow="1" bandRow="1">
                    <a:tableStyleId>{5C22544A-7EE6-4342-B048-85BDC9FD1C3A}</a:tableStyleId>
                  </a:tblPr>
                  <a:tblGrid>
                    <a:gridCol w="624891">
                      <a:extLst>
                        <a:ext uri="{9D8B030D-6E8A-4147-A177-3AD203B41FA5}">
                          <a16:colId xmlns:a16="http://schemas.microsoft.com/office/drawing/2014/main" val="2419121015"/>
                        </a:ext>
                      </a:extLst>
                    </a:gridCol>
                    <a:gridCol w="624891">
                      <a:extLst>
                        <a:ext uri="{9D8B030D-6E8A-4147-A177-3AD203B41FA5}">
                          <a16:colId xmlns:a16="http://schemas.microsoft.com/office/drawing/2014/main" val="4151030072"/>
                        </a:ext>
                      </a:extLst>
                    </a:gridCol>
                  </a:tblGrid>
                  <a:tr h="370840">
                    <a:tc>
                      <a:txBody>
                        <a:bodyPr/>
                        <a:lstStyle/>
                        <a:p>
                          <a:endParaRPr lang="en-US"/>
                        </a:p>
                      </a:txBody>
                      <a:tcPr>
                        <a:blipFill>
                          <a:blip r:embed="rId2"/>
                          <a:stretch>
                            <a:fillRect l="-971" t="-1639" r="-104854" b="-503279"/>
                          </a:stretch>
                        </a:blipFill>
                      </a:tcPr>
                    </a:tc>
                    <a:tc>
                      <a:txBody>
                        <a:bodyPr/>
                        <a:lstStyle/>
                        <a:p>
                          <a:endParaRPr lang="en-US"/>
                        </a:p>
                      </a:txBody>
                      <a:tcPr>
                        <a:blipFill>
                          <a:blip r:embed="rId2"/>
                          <a:stretch>
                            <a:fillRect l="-100971" t="-1639" r="-4854" b="-503279"/>
                          </a:stretch>
                        </a:blipFill>
                      </a:tcPr>
                    </a:tc>
                    <a:extLst>
                      <a:ext uri="{0D108BD9-81ED-4DB2-BD59-A6C34878D82A}">
                        <a16:rowId xmlns:a16="http://schemas.microsoft.com/office/drawing/2014/main" val="4228352719"/>
                      </a:ext>
                    </a:extLst>
                  </a:tr>
                  <a:tr h="370840">
                    <a:tc>
                      <a:txBody>
                        <a:bodyPr/>
                        <a:lstStyle/>
                        <a:p>
                          <a:r>
                            <a:rPr lang="en-US" sz="1400" dirty="0"/>
                            <a:t>5</a:t>
                          </a:r>
                        </a:p>
                      </a:txBody>
                      <a:tcPr/>
                    </a:tc>
                    <a:tc>
                      <a:txBody>
                        <a:bodyPr/>
                        <a:lstStyle/>
                        <a:p>
                          <a:r>
                            <a:rPr lang="en-US" sz="1400" dirty="0"/>
                            <a:t>85</a:t>
                          </a:r>
                        </a:p>
                      </a:txBody>
                      <a:tcPr/>
                    </a:tc>
                    <a:extLst>
                      <a:ext uri="{0D108BD9-81ED-4DB2-BD59-A6C34878D82A}">
                        <a16:rowId xmlns:a16="http://schemas.microsoft.com/office/drawing/2014/main" val="1435027256"/>
                      </a:ext>
                    </a:extLst>
                  </a:tr>
                  <a:tr h="370840">
                    <a:tc>
                      <a:txBody>
                        <a:bodyPr/>
                        <a:lstStyle/>
                        <a:p>
                          <a:r>
                            <a:rPr lang="en-US" sz="1400" dirty="0"/>
                            <a:t>6</a:t>
                          </a:r>
                        </a:p>
                      </a:txBody>
                      <a:tcPr/>
                    </a:tc>
                    <a:tc>
                      <a:txBody>
                        <a:bodyPr/>
                        <a:lstStyle/>
                        <a:p>
                          <a:r>
                            <a:rPr lang="en-US" sz="1400" dirty="0"/>
                            <a:t>90</a:t>
                          </a:r>
                        </a:p>
                      </a:txBody>
                      <a:tcPr/>
                    </a:tc>
                    <a:extLst>
                      <a:ext uri="{0D108BD9-81ED-4DB2-BD59-A6C34878D82A}">
                        <a16:rowId xmlns:a16="http://schemas.microsoft.com/office/drawing/2014/main" val="231742408"/>
                      </a:ext>
                    </a:extLst>
                  </a:tr>
                  <a:tr h="370840">
                    <a:tc>
                      <a:txBody>
                        <a:bodyPr/>
                        <a:lstStyle/>
                        <a:p>
                          <a:r>
                            <a:rPr lang="en-US" sz="1400" dirty="0"/>
                            <a:t>7</a:t>
                          </a:r>
                        </a:p>
                      </a:txBody>
                      <a:tcPr/>
                    </a:tc>
                    <a:tc>
                      <a:txBody>
                        <a:bodyPr/>
                        <a:lstStyle/>
                        <a:p>
                          <a:r>
                            <a:rPr lang="en-US" sz="1400" dirty="0"/>
                            <a:t>89</a:t>
                          </a:r>
                        </a:p>
                      </a:txBody>
                      <a:tcPr/>
                    </a:tc>
                    <a:extLst>
                      <a:ext uri="{0D108BD9-81ED-4DB2-BD59-A6C34878D82A}">
                        <a16:rowId xmlns:a16="http://schemas.microsoft.com/office/drawing/2014/main" val="2555853973"/>
                      </a:ext>
                    </a:extLst>
                  </a:tr>
                  <a:tr h="370840">
                    <a:tc>
                      <a:txBody>
                        <a:bodyPr/>
                        <a:lstStyle/>
                        <a:p>
                          <a:r>
                            <a:rPr lang="en-US" sz="1400" dirty="0"/>
                            <a:t>6</a:t>
                          </a:r>
                        </a:p>
                      </a:txBody>
                      <a:tcPr/>
                    </a:tc>
                    <a:tc>
                      <a:txBody>
                        <a:bodyPr/>
                        <a:lstStyle/>
                        <a:p>
                          <a:r>
                            <a:rPr lang="en-US" sz="1400" dirty="0"/>
                            <a:t>95</a:t>
                          </a:r>
                        </a:p>
                      </a:txBody>
                      <a:tcPr/>
                    </a:tc>
                    <a:extLst>
                      <a:ext uri="{0D108BD9-81ED-4DB2-BD59-A6C34878D82A}">
                        <a16:rowId xmlns:a16="http://schemas.microsoft.com/office/drawing/2014/main" val="1801165017"/>
                      </a:ext>
                    </a:extLst>
                  </a:tr>
                  <a:tr h="370840">
                    <a:tc>
                      <a:txBody>
                        <a:bodyPr/>
                        <a:lstStyle/>
                        <a:p>
                          <a:r>
                            <a:rPr lang="en-US" sz="1400" dirty="0"/>
                            <a:t>3</a:t>
                          </a:r>
                        </a:p>
                      </a:txBody>
                      <a:tcPr/>
                    </a:tc>
                    <a:tc>
                      <a:txBody>
                        <a:bodyPr/>
                        <a:lstStyle/>
                        <a:p>
                          <a:r>
                            <a:rPr lang="en-US" sz="1400" dirty="0"/>
                            <a:t>63</a:t>
                          </a:r>
                        </a:p>
                      </a:txBody>
                      <a:tcPr/>
                    </a:tc>
                    <a:extLst>
                      <a:ext uri="{0D108BD9-81ED-4DB2-BD59-A6C34878D82A}">
                        <a16:rowId xmlns:a16="http://schemas.microsoft.com/office/drawing/2014/main" val="2069767985"/>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402809EF-8645-206F-A46B-52B49F9DB5EB}"/>
                  </a:ext>
                </a:extLst>
              </p:cNvPr>
              <p:cNvGraphicFramePr>
                <a:graphicFrameLocks noGrp="1"/>
              </p:cNvGraphicFramePr>
              <p:nvPr>
                <p:extLst>
                  <p:ext uri="{D42A27DB-BD31-4B8C-83A1-F6EECF244321}">
                    <p14:modId xmlns:p14="http://schemas.microsoft.com/office/powerpoint/2010/main" val="757215273"/>
                  </p:ext>
                </p:extLst>
              </p:nvPr>
            </p:nvGraphicFramePr>
            <p:xfrm>
              <a:off x="2347570" y="3315569"/>
              <a:ext cx="1249782" cy="2225040"/>
            </p:xfrm>
            <a:graphic>
              <a:graphicData uri="http://schemas.openxmlformats.org/drawingml/2006/table">
                <a:tbl>
                  <a:tblPr firstRow="1" bandRow="1">
                    <a:tableStyleId>{5C22544A-7EE6-4342-B048-85BDC9FD1C3A}</a:tableStyleId>
                  </a:tblPr>
                  <a:tblGrid>
                    <a:gridCol w="624891">
                      <a:extLst>
                        <a:ext uri="{9D8B030D-6E8A-4147-A177-3AD203B41FA5}">
                          <a16:colId xmlns:a16="http://schemas.microsoft.com/office/drawing/2014/main" val="2419121015"/>
                        </a:ext>
                      </a:extLst>
                    </a:gridCol>
                    <a:gridCol w="624891">
                      <a:extLst>
                        <a:ext uri="{9D8B030D-6E8A-4147-A177-3AD203B41FA5}">
                          <a16:colId xmlns:a16="http://schemas.microsoft.com/office/drawing/2014/main" val="4151030072"/>
                        </a:ext>
                      </a:extLst>
                    </a:gridCol>
                  </a:tblGrid>
                  <a:tr h="370840">
                    <a:tc>
                      <a:txBody>
                        <a:bodyPr/>
                        <a:lstStyle/>
                        <a:p>
                          <a:pPr/>
                          <a14:m>
                            <m:oMathPara xmlns:m="http://schemas.openxmlformats.org/officeDocument/2006/math">
                              <m:oMathParaPr>
                                <m:jc m:val="centerGroup"/>
                              </m:oMathParaPr>
                              <m:oMath xmlns:m="http://schemas.openxmlformats.org/officeDocument/2006/math">
                                <m:sSub>
                                  <m:sSubPr>
                                    <m:ctrlPr>
                                      <a:rPr lang="en-US" sz="1400" b="1" i="1" smtClean="0">
                                        <a:latin typeface="Cambria Math" panose="02040503050406030204" pitchFamily="18" charset="0"/>
                                      </a:rPr>
                                    </m:ctrlPr>
                                  </m:sSubPr>
                                  <m:e>
                                    <m:r>
                                      <a:rPr lang="en-US" sz="1400" b="1" i="1" smtClean="0">
                                        <a:latin typeface="Cambria Math" panose="02040503050406030204" pitchFamily="18" charset="0"/>
                                      </a:rPr>
                                      <m:t>𝒕</m:t>
                                    </m:r>
                                  </m:e>
                                  <m:sub>
                                    <m:r>
                                      <a:rPr lang="en-US" sz="1400" b="1" i="1" smtClean="0">
                                        <a:latin typeface="Cambria Math" panose="02040503050406030204" pitchFamily="18" charset="0"/>
                                      </a:rPr>
                                      <m:t>𝒔𝒕𝒖𝒅𝒚</m:t>
                                    </m:r>
                                  </m:sub>
                                </m:sSub>
                              </m:oMath>
                            </m:oMathPara>
                          </a14:m>
                          <a:endParaRPr lang="en-US" sz="1400" dirty="0"/>
                        </a:p>
                      </a:txBody>
                      <a:tcPr/>
                    </a:tc>
                    <a:tc>
                      <a:txBody>
                        <a:bodyPr/>
                        <a:lstStyle/>
                        <a:p>
                          <a:pPr/>
                          <a14:m>
                            <m:oMathPara xmlns:m="http://schemas.openxmlformats.org/officeDocument/2006/math">
                              <m:oMathParaPr>
                                <m:jc m:val="centerGroup"/>
                              </m:oMathParaPr>
                              <m:oMath xmlns:m="http://schemas.openxmlformats.org/officeDocument/2006/math">
                                <m:r>
                                  <a:rPr lang="en-US" sz="1400" b="1" i="1" smtClean="0">
                                    <a:latin typeface="Cambria Math" panose="02040503050406030204" pitchFamily="18" charset="0"/>
                                  </a:rPr>
                                  <m:t>𝒔𝒄𝒐𝒓𝒆</m:t>
                                </m:r>
                              </m:oMath>
                            </m:oMathPara>
                          </a14:m>
                          <a:endParaRPr lang="en-US" sz="1400" dirty="0"/>
                        </a:p>
                      </a:txBody>
                      <a:tcPr/>
                    </a:tc>
                    <a:extLst>
                      <a:ext uri="{0D108BD9-81ED-4DB2-BD59-A6C34878D82A}">
                        <a16:rowId xmlns:a16="http://schemas.microsoft.com/office/drawing/2014/main" val="4228352719"/>
                      </a:ext>
                    </a:extLst>
                  </a:tr>
                  <a:tr h="370840">
                    <a:tc>
                      <a:txBody>
                        <a:bodyPr/>
                        <a:lstStyle/>
                        <a:p>
                          <a:r>
                            <a:rPr lang="en-US" sz="1400" dirty="0"/>
                            <a:t>6</a:t>
                          </a:r>
                        </a:p>
                      </a:txBody>
                      <a:tcPr/>
                    </a:tc>
                    <a:tc>
                      <a:txBody>
                        <a:bodyPr/>
                        <a:lstStyle/>
                        <a:p>
                          <a:r>
                            <a:rPr lang="en-US" sz="1400" dirty="0"/>
                            <a:t>90</a:t>
                          </a:r>
                        </a:p>
                      </a:txBody>
                      <a:tcPr/>
                    </a:tc>
                    <a:extLst>
                      <a:ext uri="{0D108BD9-81ED-4DB2-BD59-A6C34878D82A}">
                        <a16:rowId xmlns:a16="http://schemas.microsoft.com/office/drawing/2014/main" val="1435027256"/>
                      </a:ext>
                    </a:extLst>
                  </a:tr>
                  <a:tr h="370840">
                    <a:tc>
                      <a:txBody>
                        <a:bodyPr/>
                        <a:lstStyle/>
                        <a:p>
                          <a:r>
                            <a:rPr lang="en-US" sz="1400" dirty="0"/>
                            <a:t>5</a:t>
                          </a:r>
                        </a:p>
                      </a:txBody>
                      <a:tcPr/>
                    </a:tc>
                    <a:tc>
                      <a:txBody>
                        <a:bodyPr/>
                        <a:lstStyle/>
                        <a:p>
                          <a:r>
                            <a:rPr lang="en-US" sz="1400" dirty="0"/>
                            <a:t>85</a:t>
                          </a:r>
                        </a:p>
                      </a:txBody>
                      <a:tcPr/>
                    </a:tc>
                    <a:extLst>
                      <a:ext uri="{0D108BD9-81ED-4DB2-BD59-A6C34878D82A}">
                        <a16:rowId xmlns:a16="http://schemas.microsoft.com/office/drawing/2014/main" val="231742408"/>
                      </a:ext>
                    </a:extLst>
                  </a:tr>
                  <a:tr h="370840">
                    <a:tc>
                      <a:txBody>
                        <a:bodyPr/>
                        <a:lstStyle/>
                        <a:p>
                          <a:r>
                            <a:rPr lang="en-US" sz="1400" dirty="0"/>
                            <a:t>3</a:t>
                          </a:r>
                        </a:p>
                      </a:txBody>
                      <a:tcPr/>
                    </a:tc>
                    <a:tc>
                      <a:txBody>
                        <a:bodyPr/>
                        <a:lstStyle/>
                        <a:p>
                          <a:r>
                            <a:rPr lang="en-US" sz="1400" dirty="0"/>
                            <a:t>63</a:t>
                          </a:r>
                        </a:p>
                      </a:txBody>
                      <a:tcPr/>
                    </a:tc>
                    <a:extLst>
                      <a:ext uri="{0D108BD9-81ED-4DB2-BD59-A6C34878D82A}">
                        <a16:rowId xmlns:a16="http://schemas.microsoft.com/office/drawing/2014/main" val="2555853973"/>
                      </a:ext>
                    </a:extLst>
                  </a:tr>
                  <a:tr h="370840">
                    <a:tc>
                      <a:txBody>
                        <a:bodyPr/>
                        <a:lstStyle/>
                        <a:p>
                          <a:r>
                            <a:rPr lang="en-US" sz="1400" dirty="0"/>
                            <a:t>6</a:t>
                          </a:r>
                        </a:p>
                      </a:txBody>
                      <a:tcPr/>
                    </a:tc>
                    <a:tc>
                      <a:txBody>
                        <a:bodyPr/>
                        <a:lstStyle/>
                        <a:p>
                          <a:r>
                            <a:rPr lang="en-US" sz="1400" dirty="0"/>
                            <a:t>95</a:t>
                          </a:r>
                        </a:p>
                      </a:txBody>
                      <a:tcPr/>
                    </a:tc>
                    <a:extLst>
                      <a:ext uri="{0D108BD9-81ED-4DB2-BD59-A6C34878D82A}">
                        <a16:rowId xmlns:a16="http://schemas.microsoft.com/office/drawing/2014/main" val="1801165017"/>
                      </a:ext>
                    </a:extLst>
                  </a:tr>
                  <a:tr h="370840">
                    <a:tc>
                      <a:txBody>
                        <a:bodyPr/>
                        <a:lstStyle/>
                        <a:p>
                          <a:r>
                            <a:rPr lang="en-US" sz="1400" dirty="0"/>
                            <a:t>7</a:t>
                          </a:r>
                        </a:p>
                      </a:txBody>
                      <a:tcPr/>
                    </a:tc>
                    <a:tc>
                      <a:txBody>
                        <a:bodyPr/>
                        <a:lstStyle/>
                        <a:p>
                          <a:r>
                            <a:rPr lang="en-US" sz="1400" dirty="0"/>
                            <a:t>89</a:t>
                          </a:r>
                        </a:p>
                      </a:txBody>
                      <a:tcPr/>
                    </a:tc>
                    <a:extLst>
                      <a:ext uri="{0D108BD9-81ED-4DB2-BD59-A6C34878D82A}">
                        <a16:rowId xmlns:a16="http://schemas.microsoft.com/office/drawing/2014/main" val="2069767985"/>
                      </a:ext>
                    </a:extLst>
                  </a:tr>
                </a:tbl>
              </a:graphicData>
            </a:graphic>
          </p:graphicFrame>
        </mc:Choice>
        <mc:Fallback xmlns="">
          <p:graphicFrame>
            <p:nvGraphicFramePr>
              <p:cNvPr id="7" name="Table 6">
                <a:extLst>
                  <a:ext uri="{FF2B5EF4-FFF2-40B4-BE49-F238E27FC236}">
                    <a16:creationId xmlns:a16="http://schemas.microsoft.com/office/drawing/2014/main" id="{402809EF-8645-206F-A46B-52B49F9DB5EB}"/>
                  </a:ext>
                </a:extLst>
              </p:cNvPr>
              <p:cNvGraphicFramePr>
                <a:graphicFrameLocks noGrp="1"/>
              </p:cNvGraphicFramePr>
              <p:nvPr>
                <p:extLst>
                  <p:ext uri="{D42A27DB-BD31-4B8C-83A1-F6EECF244321}">
                    <p14:modId xmlns:p14="http://schemas.microsoft.com/office/powerpoint/2010/main" val="757215273"/>
                  </p:ext>
                </p:extLst>
              </p:nvPr>
            </p:nvGraphicFramePr>
            <p:xfrm>
              <a:off x="2347570" y="3315569"/>
              <a:ext cx="1249782" cy="2225040"/>
            </p:xfrm>
            <a:graphic>
              <a:graphicData uri="http://schemas.openxmlformats.org/drawingml/2006/table">
                <a:tbl>
                  <a:tblPr firstRow="1" bandRow="1">
                    <a:tableStyleId>{5C22544A-7EE6-4342-B048-85BDC9FD1C3A}</a:tableStyleId>
                  </a:tblPr>
                  <a:tblGrid>
                    <a:gridCol w="624891">
                      <a:extLst>
                        <a:ext uri="{9D8B030D-6E8A-4147-A177-3AD203B41FA5}">
                          <a16:colId xmlns:a16="http://schemas.microsoft.com/office/drawing/2014/main" val="2419121015"/>
                        </a:ext>
                      </a:extLst>
                    </a:gridCol>
                    <a:gridCol w="624891">
                      <a:extLst>
                        <a:ext uri="{9D8B030D-6E8A-4147-A177-3AD203B41FA5}">
                          <a16:colId xmlns:a16="http://schemas.microsoft.com/office/drawing/2014/main" val="4151030072"/>
                        </a:ext>
                      </a:extLst>
                    </a:gridCol>
                  </a:tblGrid>
                  <a:tr h="370840">
                    <a:tc>
                      <a:txBody>
                        <a:bodyPr/>
                        <a:lstStyle/>
                        <a:p>
                          <a:endParaRPr lang="en-US"/>
                        </a:p>
                      </a:txBody>
                      <a:tcPr>
                        <a:blipFill>
                          <a:blip r:embed="rId3"/>
                          <a:stretch>
                            <a:fillRect l="-971" t="-1639" r="-103883" b="-503279"/>
                          </a:stretch>
                        </a:blipFill>
                      </a:tcPr>
                    </a:tc>
                    <a:tc>
                      <a:txBody>
                        <a:bodyPr/>
                        <a:lstStyle/>
                        <a:p>
                          <a:endParaRPr lang="en-US"/>
                        </a:p>
                      </a:txBody>
                      <a:tcPr>
                        <a:blipFill>
                          <a:blip r:embed="rId3"/>
                          <a:stretch>
                            <a:fillRect l="-100971" t="-1639" r="-3883" b="-503279"/>
                          </a:stretch>
                        </a:blipFill>
                      </a:tcPr>
                    </a:tc>
                    <a:extLst>
                      <a:ext uri="{0D108BD9-81ED-4DB2-BD59-A6C34878D82A}">
                        <a16:rowId xmlns:a16="http://schemas.microsoft.com/office/drawing/2014/main" val="4228352719"/>
                      </a:ext>
                    </a:extLst>
                  </a:tr>
                  <a:tr h="370840">
                    <a:tc>
                      <a:txBody>
                        <a:bodyPr/>
                        <a:lstStyle/>
                        <a:p>
                          <a:r>
                            <a:rPr lang="en-US" sz="1400" dirty="0"/>
                            <a:t>6</a:t>
                          </a:r>
                        </a:p>
                      </a:txBody>
                      <a:tcPr/>
                    </a:tc>
                    <a:tc>
                      <a:txBody>
                        <a:bodyPr/>
                        <a:lstStyle/>
                        <a:p>
                          <a:r>
                            <a:rPr lang="en-US" sz="1400" dirty="0"/>
                            <a:t>90</a:t>
                          </a:r>
                        </a:p>
                      </a:txBody>
                      <a:tcPr/>
                    </a:tc>
                    <a:extLst>
                      <a:ext uri="{0D108BD9-81ED-4DB2-BD59-A6C34878D82A}">
                        <a16:rowId xmlns:a16="http://schemas.microsoft.com/office/drawing/2014/main" val="1435027256"/>
                      </a:ext>
                    </a:extLst>
                  </a:tr>
                  <a:tr h="370840">
                    <a:tc>
                      <a:txBody>
                        <a:bodyPr/>
                        <a:lstStyle/>
                        <a:p>
                          <a:r>
                            <a:rPr lang="en-US" sz="1400" dirty="0"/>
                            <a:t>5</a:t>
                          </a:r>
                        </a:p>
                      </a:txBody>
                      <a:tcPr/>
                    </a:tc>
                    <a:tc>
                      <a:txBody>
                        <a:bodyPr/>
                        <a:lstStyle/>
                        <a:p>
                          <a:r>
                            <a:rPr lang="en-US" sz="1400" dirty="0"/>
                            <a:t>85</a:t>
                          </a:r>
                        </a:p>
                      </a:txBody>
                      <a:tcPr/>
                    </a:tc>
                    <a:extLst>
                      <a:ext uri="{0D108BD9-81ED-4DB2-BD59-A6C34878D82A}">
                        <a16:rowId xmlns:a16="http://schemas.microsoft.com/office/drawing/2014/main" val="231742408"/>
                      </a:ext>
                    </a:extLst>
                  </a:tr>
                  <a:tr h="370840">
                    <a:tc>
                      <a:txBody>
                        <a:bodyPr/>
                        <a:lstStyle/>
                        <a:p>
                          <a:r>
                            <a:rPr lang="en-US" sz="1400" dirty="0"/>
                            <a:t>3</a:t>
                          </a:r>
                        </a:p>
                      </a:txBody>
                      <a:tcPr/>
                    </a:tc>
                    <a:tc>
                      <a:txBody>
                        <a:bodyPr/>
                        <a:lstStyle/>
                        <a:p>
                          <a:r>
                            <a:rPr lang="en-US" sz="1400" dirty="0"/>
                            <a:t>63</a:t>
                          </a:r>
                        </a:p>
                      </a:txBody>
                      <a:tcPr/>
                    </a:tc>
                    <a:extLst>
                      <a:ext uri="{0D108BD9-81ED-4DB2-BD59-A6C34878D82A}">
                        <a16:rowId xmlns:a16="http://schemas.microsoft.com/office/drawing/2014/main" val="2555853973"/>
                      </a:ext>
                    </a:extLst>
                  </a:tr>
                  <a:tr h="370840">
                    <a:tc>
                      <a:txBody>
                        <a:bodyPr/>
                        <a:lstStyle/>
                        <a:p>
                          <a:r>
                            <a:rPr lang="en-US" sz="1400" dirty="0"/>
                            <a:t>6</a:t>
                          </a:r>
                        </a:p>
                      </a:txBody>
                      <a:tcPr/>
                    </a:tc>
                    <a:tc>
                      <a:txBody>
                        <a:bodyPr/>
                        <a:lstStyle/>
                        <a:p>
                          <a:r>
                            <a:rPr lang="en-US" sz="1400" dirty="0"/>
                            <a:t>95</a:t>
                          </a:r>
                        </a:p>
                      </a:txBody>
                      <a:tcPr/>
                    </a:tc>
                    <a:extLst>
                      <a:ext uri="{0D108BD9-81ED-4DB2-BD59-A6C34878D82A}">
                        <a16:rowId xmlns:a16="http://schemas.microsoft.com/office/drawing/2014/main" val="1801165017"/>
                      </a:ext>
                    </a:extLst>
                  </a:tr>
                  <a:tr h="370840">
                    <a:tc>
                      <a:txBody>
                        <a:bodyPr/>
                        <a:lstStyle/>
                        <a:p>
                          <a:r>
                            <a:rPr lang="en-US" sz="1400" dirty="0"/>
                            <a:t>7</a:t>
                          </a:r>
                        </a:p>
                      </a:txBody>
                      <a:tcPr/>
                    </a:tc>
                    <a:tc>
                      <a:txBody>
                        <a:bodyPr/>
                        <a:lstStyle/>
                        <a:p>
                          <a:r>
                            <a:rPr lang="en-US" sz="1400" dirty="0"/>
                            <a:t>89</a:t>
                          </a:r>
                        </a:p>
                      </a:txBody>
                      <a:tcPr/>
                    </a:tc>
                    <a:extLst>
                      <a:ext uri="{0D108BD9-81ED-4DB2-BD59-A6C34878D82A}">
                        <a16:rowId xmlns:a16="http://schemas.microsoft.com/office/drawing/2014/main" val="2069767985"/>
                      </a:ext>
                    </a:extLst>
                  </a:tr>
                </a:tbl>
              </a:graphicData>
            </a:graphic>
          </p:graphicFrame>
        </mc:Fallback>
      </mc:AlternateContent>
      <p:sp>
        <p:nvSpPr>
          <p:cNvPr id="8" name="Equals 7">
            <a:extLst>
              <a:ext uri="{FF2B5EF4-FFF2-40B4-BE49-F238E27FC236}">
                <a16:creationId xmlns:a16="http://schemas.microsoft.com/office/drawing/2014/main" id="{55CCBDA9-09C5-18CF-6C14-85EA8E03AAB1}"/>
              </a:ext>
            </a:extLst>
          </p:cNvPr>
          <p:cNvSpPr/>
          <p:nvPr/>
        </p:nvSpPr>
        <p:spPr>
          <a:xfrm>
            <a:off x="1852943" y="4203538"/>
            <a:ext cx="494627" cy="469232"/>
          </a:xfrm>
          <a:prstGeom prst="mathEqual">
            <a:avLst/>
          </a:prstGeom>
          <a:solidFill>
            <a:schemeClr val="accent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TextBox 8">
            <a:extLst>
              <a:ext uri="{FF2B5EF4-FFF2-40B4-BE49-F238E27FC236}">
                <a16:creationId xmlns:a16="http://schemas.microsoft.com/office/drawing/2014/main" id="{EBEEDBD1-BE75-570A-94D7-33431DEDAB2A}"/>
              </a:ext>
            </a:extLst>
          </p:cNvPr>
          <p:cNvSpPr txBox="1"/>
          <p:nvPr/>
        </p:nvSpPr>
        <p:spPr>
          <a:xfrm>
            <a:off x="945452" y="5647989"/>
            <a:ext cx="2309607" cy="646331"/>
          </a:xfrm>
          <a:prstGeom prst="rect">
            <a:avLst/>
          </a:prstGeom>
          <a:noFill/>
        </p:spPr>
        <p:txBody>
          <a:bodyPr wrap="none" rtlCol="0">
            <a:spAutoFit/>
          </a:bodyPr>
          <a:lstStyle/>
          <a:p>
            <a:pPr algn="ctr"/>
            <a:r>
              <a:rPr lang="en-US" dirty="0"/>
              <a:t>Orders do not matter</a:t>
            </a:r>
          </a:p>
          <a:p>
            <a:pPr algn="ctr"/>
            <a:r>
              <a:rPr lang="en-US" dirty="0">
                <a:sym typeface="Wingdings" panose="05000000000000000000" pitchFamily="2" charset="2"/>
              </a:rPr>
              <a:t> Not sequential data</a:t>
            </a:r>
            <a:endParaRPr lang="en-US" dirty="0"/>
          </a:p>
        </p:txBody>
      </p:sp>
      <mc:AlternateContent xmlns:mc="http://schemas.openxmlformats.org/markup-compatibility/2006" xmlns:a14="http://schemas.microsoft.com/office/drawing/2010/main">
        <mc:Choice Requires="a14">
          <p:graphicFrame>
            <p:nvGraphicFramePr>
              <p:cNvPr id="10" name="Table 9">
                <a:extLst>
                  <a:ext uri="{FF2B5EF4-FFF2-40B4-BE49-F238E27FC236}">
                    <a16:creationId xmlns:a16="http://schemas.microsoft.com/office/drawing/2014/main" id="{821BACD3-43B2-F107-5C56-39AF40A2ECA6}"/>
                  </a:ext>
                </a:extLst>
              </p:cNvPr>
              <p:cNvGraphicFramePr>
                <a:graphicFrameLocks noGrp="1"/>
              </p:cNvGraphicFramePr>
              <p:nvPr>
                <p:extLst>
                  <p:ext uri="{D42A27DB-BD31-4B8C-83A1-F6EECF244321}">
                    <p14:modId xmlns:p14="http://schemas.microsoft.com/office/powerpoint/2010/main" val="3676737462"/>
                  </p:ext>
                </p:extLst>
              </p:nvPr>
            </p:nvGraphicFramePr>
            <p:xfrm>
              <a:off x="4569572" y="3310060"/>
              <a:ext cx="1249782" cy="2225040"/>
            </p:xfrm>
            <a:graphic>
              <a:graphicData uri="http://schemas.openxmlformats.org/drawingml/2006/table">
                <a:tbl>
                  <a:tblPr firstRow="1" bandRow="1">
                    <a:tableStyleId>{5C22544A-7EE6-4342-B048-85BDC9FD1C3A}</a:tableStyleId>
                  </a:tblPr>
                  <a:tblGrid>
                    <a:gridCol w="624891">
                      <a:extLst>
                        <a:ext uri="{9D8B030D-6E8A-4147-A177-3AD203B41FA5}">
                          <a16:colId xmlns:a16="http://schemas.microsoft.com/office/drawing/2014/main" val="2419121015"/>
                        </a:ext>
                      </a:extLst>
                    </a:gridCol>
                    <a:gridCol w="624891">
                      <a:extLst>
                        <a:ext uri="{9D8B030D-6E8A-4147-A177-3AD203B41FA5}">
                          <a16:colId xmlns:a16="http://schemas.microsoft.com/office/drawing/2014/main" val="4151030072"/>
                        </a:ext>
                      </a:extLst>
                    </a:gridCol>
                  </a:tblGrid>
                  <a:tr h="370840">
                    <a:tc>
                      <a:txBody>
                        <a:bodyPr/>
                        <a:lstStyle/>
                        <a:p>
                          <a:pPr/>
                          <a14:m>
                            <m:oMathPara xmlns:m="http://schemas.openxmlformats.org/officeDocument/2006/math">
                              <m:oMathParaPr>
                                <m:jc m:val="centerGroup"/>
                              </m:oMathParaPr>
                              <m:oMath xmlns:m="http://schemas.openxmlformats.org/officeDocument/2006/math">
                                <m:r>
                                  <a:rPr lang="en-US" sz="1400" b="1" i="1" smtClean="0">
                                    <a:solidFill>
                                      <a:schemeClr val="tx1"/>
                                    </a:solidFill>
                                    <a:latin typeface="Cambria Math" panose="02040503050406030204" pitchFamily="18" charset="0"/>
                                  </a:rPr>
                                  <m:t>𝒔𝒕𝒆𝒑</m:t>
                                </m:r>
                              </m:oMath>
                            </m:oMathPara>
                          </a14:m>
                          <a:endParaRPr lang="en-US" sz="1400" dirty="0">
                            <a:solidFill>
                              <a:schemeClr val="tx1"/>
                            </a:solidFill>
                          </a:endParaRPr>
                        </a:p>
                      </a:txBody>
                      <a:tcPr>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US" sz="1400" b="1" i="1" smtClean="0">
                                    <a:latin typeface="Cambria Math" panose="02040503050406030204" pitchFamily="18" charset="0"/>
                                  </a:rPr>
                                  <m:t>𝒘𝒐𝒓𝒅</m:t>
                                </m:r>
                              </m:oMath>
                            </m:oMathPara>
                          </a14:m>
                          <a:endParaRPr lang="en-US" sz="1400" dirty="0"/>
                        </a:p>
                      </a:txBody>
                      <a:tcPr/>
                    </a:tc>
                    <a:extLst>
                      <a:ext uri="{0D108BD9-81ED-4DB2-BD59-A6C34878D82A}">
                        <a16:rowId xmlns:a16="http://schemas.microsoft.com/office/drawing/2014/main" val="4228352719"/>
                      </a:ext>
                    </a:extLst>
                  </a:tr>
                  <a:tr h="370840">
                    <a:tc>
                      <a:txBody>
                        <a:bodyPr/>
                        <a:lstStyle/>
                        <a:p>
                          <a:r>
                            <a:rPr lang="en-US" sz="1400" dirty="0">
                              <a:solidFill>
                                <a:schemeClr val="tx1"/>
                              </a:solidFill>
                            </a:rPr>
                            <a:t>1</a:t>
                          </a:r>
                        </a:p>
                      </a:txBody>
                      <a:tcPr>
                        <a:solidFill>
                          <a:schemeClr val="bg1"/>
                        </a:solidFill>
                      </a:tcPr>
                    </a:tc>
                    <a:tc>
                      <a:txBody>
                        <a:bodyPr/>
                        <a:lstStyle/>
                        <a:p>
                          <a:r>
                            <a:rPr lang="en-US" sz="1400" dirty="0"/>
                            <a:t>today</a:t>
                          </a:r>
                        </a:p>
                      </a:txBody>
                      <a:tcPr/>
                    </a:tc>
                    <a:extLst>
                      <a:ext uri="{0D108BD9-81ED-4DB2-BD59-A6C34878D82A}">
                        <a16:rowId xmlns:a16="http://schemas.microsoft.com/office/drawing/2014/main" val="1435027256"/>
                      </a:ext>
                    </a:extLst>
                  </a:tr>
                  <a:tr h="370840">
                    <a:tc>
                      <a:txBody>
                        <a:bodyPr/>
                        <a:lstStyle/>
                        <a:p>
                          <a:r>
                            <a:rPr lang="en-US" sz="1400" dirty="0">
                              <a:solidFill>
                                <a:schemeClr val="tx1"/>
                              </a:solidFill>
                            </a:rPr>
                            <a:t>2</a:t>
                          </a:r>
                        </a:p>
                      </a:txBody>
                      <a:tcPr>
                        <a:solidFill>
                          <a:schemeClr val="bg1"/>
                        </a:solidFill>
                      </a:tcPr>
                    </a:tc>
                    <a:tc>
                      <a:txBody>
                        <a:bodyPr/>
                        <a:lstStyle/>
                        <a:p>
                          <a:r>
                            <a:rPr lang="en-US" sz="1400" dirty="0"/>
                            <a:t>is</a:t>
                          </a:r>
                        </a:p>
                      </a:txBody>
                      <a:tcPr/>
                    </a:tc>
                    <a:extLst>
                      <a:ext uri="{0D108BD9-81ED-4DB2-BD59-A6C34878D82A}">
                        <a16:rowId xmlns:a16="http://schemas.microsoft.com/office/drawing/2014/main" val="231742408"/>
                      </a:ext>
                    </a:extLst>
                  </a:tr>
                  <a:tr h="370840">
                    <a:tc>
                      <a:txBody>
                        <a:bodyPr/>
                        <a:lstStyle/>
                        <a:p>
                          <a:r>
                            <a:rPr lang="en-US" sz="1400" dirty="0">
                              <a:solidFill>
                                <a:schemeClr val="tx1"/>
                              </a:solidFill>
                            </a:rPr>
                            <a:t>3</a:t>
                          </a:r>
                        </a:p>
                      </a:txBody>
                      <a:tcPr>
                        <a:solidFill>
                          <a:schemeClr val="bg1"/>
                        </a:solidFill>
                      </a:tcPr>
                    </a:tc>
                    <a:tc>
                      <a:txBody>
                        <a:bodyPr/>
                        <a:lstStyle/>
                        <a:p>
                          <a:r>
                            <a:rPr lang="en-US" sz="1400" dirty="0"/>
                            <a:t>a</a:t>
                          </a:r>
                        </a:p>
                      </a:txBody>
                      <a:tcPr/>
                    </a:tc>
                    <a:extLst>
                      <a:ext uri="{0D108BD9-81ED-4DB2-BD59-A6C34878D82A}">
                        <a16:rowId xmlns:a16="http://schemas.microsoft.com/office/drawing/2014/main" val="2555853973"/>
                      </a:ext>
                    </a:extLst>
                  </a:tr>
                  <a:tr h="370840">
                    <a:tc>
                      <a:txBody>
                        <a:bodyPr/>
                        <a:lstStyle/>
                        <a:p>
                          <a:r>
                            <a:rPr lang="en-US" sz="1400" dirty="0">
                              <a:solidFill>
                                <a:schemeClr val="tx1"/>
                              </a:solidFill>
                            </a:rPr>
                            <a:t>4</a:t>
                          </a:r>
                        </a:p>
                      </a:txBody>
                      <a:tcPr>
                        <a:solidFill>
                          <a:schemeClr val="bg1"/>
                        </a:solidFill>
                      </a:tcPr>
                    </a:tc>
                    <a:tc>
                      <a:txBody>
                        <a:bodyPr/>
                        <a:lstStyle/>
                        <a:p>
                          <a:r>
                            <a:rPr lang="en-US" sz="1400" dirty="0"/>
                            <a:t>nice</a:t>
                          </a:r>
                        </a:p>
                      </a:txBody>
                      <a:tcPr/>
                    </a:tc>
                    <a:extLst>
                      <a:ext uri="{0D108BD9-81ED-4DB2-BD59-A6C34878D82A}">
                        <a16:rowId xmlns:a16="http://schemas.microsoft.com/office/drawing/2014/main" val="1801165017"/>
                      </a:ext>
                    </a:extLst>
                  </a:tr>
                  <a:tr h="370840">
                    <a:tc>
                      <a:txBody>
                        <a:bodyPr/>
                        <a:lstStyle/>
                        <a:p>
                          <a:r>
                            <a:rPr lang="en-US" sz="1400" dirty="0">
                              <a:solidFill>
                                <a:schemeClr val="tx1"/>
                              </a:solidFill>
                            </a:rPr>
                            <a:t>5</a:t>
                          </a:r>
                        </a:p>
                      </a:txBody>
                      <a:tcPr>
                        <a:solidFill>
                          <a:schemeClr val="bg1"/>
                        </a:solidFill>
                      </a:tcPr>
                    </a:tc>
                    <a:tc>
                      <a:txBody>
                        <a:bodyPr/>
                        <a:lstStyle/>
                        <a:p>
                          <a:r>
                            <a:rPr lang="en-US" sz="1400" dirty="0"/>
                            <a:t>day</a:t>
                          </a:r>
                        </a:p>
                      </a:txBody>
                      <a:tcPr/>
                    </a:tc>
                    <a:extLst>
                      <a:ext uri="{0D108BD9-81ED-4DB2-BD59-A6C34878D82A}">
                        <a16:rowId xmlns:a16="http://schemas.microsoft.com/office/drawing/2014/main" val="2069767985"/>
                      </a:ext>
                    </a:extLst>
                  </a:tr>
                </a:tbl>
              </a:graphicData>
            </a:graphic>
          </p:graphicFrame>
        </mc:Choice>
        <mc:Fallback xmlns="">
          <p:graphicFrame>
            <p:nvGraphicFramePr>
              <p:cNvPr id="10" name="Table 9">
                <a:extLst>
                  <a:ext uri="{FF2B5EF4-FFF2-40B4-BE49-F238E27FC236}">
                    <a16:creationId xmlns:a16="http://schemas.microsoft.com/office/drawing/2014/main" id="{821BACD3-43B2-F107-5C56-39AF40A2ECA6}"/>
                  </a:ext>
                </a:extLst>
              </p:cNvPr>
              <p:cNvGraphicFramePr>
                <a:graphicFrameLocks noGrp="1"/>
              </p:cNvGraphicFramePr>
              <p:nvPr>
                <p:extLst>
                  <p:ext uri="{D42A27DB-BD31-4B8C-83A1-F6EECF244321}">
                    <p14:modId xmlns:p14="http://schemas.microsoft.com/office/powerpoint/2010/main" val="3676737462"/>
                  </p:ext>
                </p:extLst>
              </p:nvPr>
            </p:nvGraphicFramePr>
            <p:xfrm>
              <a:off x="4569572" y="3310060"/>
              <a:ext cx="1249782" cy="2225040"/>
            </p:xfrm>
            <a:graphic>
              <a:graphicData uri="http://schemas.openxmlformats.org/drawingml/2006/table">
                <a:tbl>
                  <a:tblPr firstRow="1" bandRow="1">
                    <a:tableStyleId>{5C22544A-7EE6-4342-B048-85BDC9FD1C3A}</a:tableStyleId>
                  </a:tblPr>
                  <a:tblGrid>
                    <a:gridCol w="624891">
                      <a:extLst>
                        <a:ext uri="{9D8B030D-6E8A-4147-A177-3AD203B41FA5}">
                          <a16:colId xmlns:a16="http://schemas.microsoft.com/office/drawing/2014/main" val="2419121015"/>
                        </a:ext>
                      </a:extLst>
                    </a:gridCol>
                    <a:gridCol w="624891">
                      <a:extLst>
                        <a:ext uri="{9D8B030D-6E8A-4147-A177-3AD203B41FA5}">
                          <a16:colId xmlns:a16="http://schemas.microsoft.com/office/drawing/2014/main" val="4151030072"/>
                        </a:ext>
                      </a:extLst>
                    </a:gridCol>
                  </a:tblGrid>
                  <a:tr h="370840">
                    <a:tc>
                      <a:txBody>
                        <a:bodyPr/>
                        <a:lstStyle/>
                        <a:p>
                          <a:endParaRPr lang="en-US"/>
                        </a:p>
                      </a:txBody>
                      <a:tcPr>
                        <a:blipFill>
                          <a:blip r:embed="rId4"/>
                          <a:stretch>
                            <a:fillRect l="-971" t="-1639" r="-103883" b="-504918"/>
                          </a:stretch>
                        </a:blipFill>
                      </a:tcPr>
                    </a:tc>
                    <a:tc>
                      <a:txBody>
                        <a:bodyPr/>
                        <a:lstStyle/>
                        <a:p>
                          <a:endParaRPr lang="en-US"/>
                        </a:p>
                      </a:txBody>
                      <a:tcPr>
                        <a:blipFill>
                          <a:blip r:embed="rId4"/>
                          <a:stretch>
                            <a:fillRect l="-100971" t="-1639" r="-3883" b="-504918"/>
                          </a:stretch>
                        </a:blipFill>
                      </a:tcPr>
                    </a:tc>
                    <a:extLst>
                      <a:ext uri="{0D108BD9-81ED-4DB2-BD59-A6C34878D82A}">
                        <a16:rowId xmlns:a16="http://schemas.microsoft.com/office/drawing/2014/main" val="4228352719"/>
                      </a:ext>
                    </a:extLst>
                  </a:tr>
                  <a:tr h="370840">
                    <a:tc>
                      <a:txBody>
                        <a:bodyPr/>
                        <a:lstStyle/>
                        <a:p>
                          <a:r>
                            <a:rPr lang="en-US" sz="1400" dirty="0">
                              <a:solidFill>
                                <a:schemeClr val="tx1"/>
                              </a:solidFill>
                            </a:rPr>
                            <a:t>1</a:t>
                          </a:r>
                        </a:p>
                      </a:txBody>
                      <a:tcPr>
                        <a:solidFill>
                          <a:schemeClr val="bg1"/>
                        </a:solidFill>
                      </a:tcPr>
                    </a:tc>
                    <a:tc>
                      <a:txBody>
                        <a:bodyPr/>
                        <a:lstStyle/>
                        <a:p>
                          <a:r>
                            <a:rPr lang="en-US" sz="1400" dirty="0"/>
                            <a:t>today</a:t>
                          </a:r>
                        </a:p>
                      </a:txBody>
                      <a:tcPr/>
                    </a:tc>
                    <a:extLst>
                      <a:ext uri="{0D108BD9-81ED-4DB2-BD59-A6C34878D82A}">
                        <a16:rowId xmlns:a16="http://schemas.microsoft.com/office/drawing/2014/main" val="1435027256"/>
                      </a:ext>
                    </a:extLst>
                  </a:tr>
                  <a:tr h="370840">
                    <a:tc>
                      <a:txBody>
                        <a:bodyPr/>
                        <a:lstStyle/>
                        <a:p>
                          <a:r>
                            <a:rPr lang="en-US" sz="1400" dirty="0">
                              <a:solidFill>
                                <a:schemeClr val="tx1"/>
                              </a:solidFill>
                            </a:rPr>
                            <a:t>2</a:t>
                          </a:r>
                        </a:p>
                      </a:txBody>
                      <a:tcPr>
                        <a:solidFill>
                          <a:schemeClr val="bg1"/>
                        </a:solidFill>
                      </a:tcPr>
                    </a:tc>
                    <a:tc>
                      <a:txBody>
                        <a:bodyPr/>
                        <a:lstStyle/>
                        <a:p>
                          <a:r>
                            <a:rPr lang="en-US" sz="1400" dirty="0"/>
                            <a:t>is</a:t>
                          </a:r>
                        </a:p>
                      </a:txBody>
                      <a:tcPr/>
                    </a:tc>
                    <a:extLst>
                      <a:ext uri="{0D108BD9-81ED-4DB2-BD59-A6C34878D82A}">
                        <a16:rowId xmlns:a16="http://schemas.microsoft.com/office/drawing/2014/main" val="231742408"/>
                      </a:ext>
                    </a:extLst>
                  </a:tr>
                  <a:tr h="370840">
                    <a:tc>
                      <a:txBody>
                        <a:bodyPr/>
                        <a:lstStyle/>
                        <a:p>
                          <a:r>
                            <a:rPr lang="en-US" sz="1400" dirty="0">
                              <a:solidFill>
                                <a:schemeClr val="tx1"/>
                              </a:solidFill>
                            </a:rPr>
                            <a:t>3</a:t>
                          </a:r>
                        </a:p>
                      </a:txBody>
                      <a:tcPr>
                        <a:solidFill>
                          <a:schemeClr val="bg1"/>
                        </a:solidFill>
                      </a:tcPr>
                    </a:tc>
                    <a:tc>
                      <a:txBody>
                        <a:bodyPr/>
                        <a:lstStyle/>
                        <a:p>
                          <a:r>
                            <a:rPr lang="en-US" sz="1400" dirty="0"/>
                            <a:t>a</a:t>
                          </a:r>
                        </a:p>
                      </a:txBody>
                      <a:tcPr/>
                    </a:tc>
                    <a:extLst>
                      <a:ext uri="{0D108BD9-81ED-4DB2-BD59-A6C34878D82A}">
                        <a16:rowId xmlns:a16="http://schemas.microsoft.com/office/drawing/2014/main" val="2555853973"/>
                      </a:ext>
                    </a:extLst>
                  </a:tr>
                  <a:tr h="370840">
                    <a:tc>
                      <a:txBody>
                        <a:bodyPr/>
                        <a:lstStyle/>
                        <a:p>
                          <a:r>
                            <a:rPr lang="en-US" sz="1400" dirty="0">
                              <a:solidFill>
                                <a:schemeClr val="tx1"/>
                              </a:solidFill>
                            </a:rPr>
                            <a:t>4</a:t>
                          </a:r>
                        </a:p>
                      </a:txBody>
                      <a:tcPr>
                        <a:solidFill>
                          <a:schemeClr val="bg1"/>
                        </a:solidFill>
                      </a:tcPr>
                    </a:tc>
                    <a:tc>
                      <a:txBody>
                        <a:bodyPr/>
                        <a:lstStyle/>
                        <a:p>
                          <a:r>
                            <a:rPr lang="en-US" sz="1400" dirty="0"/>
                            <a:t>nice</a:t>
                          </a:r>
                        </a:p>
                      </a:txBody>
                      <a:tcPr/>
                    </a:tc>
                    <a:extLst>
                      <a:ext uri="{0D108BD9-81ED-4DB2-BD59-A6C34878D82A}">
                        <a16:rowId xmlns:a16="http://schemas.microsoft.com/office/drawing/2014/main" val="1801165017"/>
                      </a:ext>
                    </a:extLst>
                  </a:tr>
                  <a:tr h="370840">
                    <a:tc>
                      <a:txBody>
                        <a:bodyPr/>
                        <a:lstStyle/>
                        <a:p>
                          <a:r>
                            <a:rPr lang="en-US" sz="1400" dirty="0">
                              <a:solidFill>
                                <a:schemeClr val="tx1"/>
                              </a:solidFill>
                            </a:rPr>
                            <a:t>5</a:t>
                          </a:r>
                        </a:p>
                      </a:txBody>
                      <a:tcPr>
                        <a:solidFill>
                          <a:schemeClr val="bg1"/>
                        </a:solidFill>
                      </a:tcPr>
                    </a:tc>
                    <a:tc>
                      <a:txBody>
                        <a:bodyPr/>
                        <a:lstStyle/>
                        <a:p>
                          <a:r>
                            <a:rPr lang="en-US" sz="1400" dirty="0"/>
                            <a:t>day</a:t>
                          </a:r>
                        </a:p>
                      </a:txBody>
                      <a:tcPr/>
                    </a:tc>
                    <a:extLst>
                      <a:ext uri="{0D108BD9-81ED-4DB2-BD59-A6C34878D82A}">
                        <a16:rowId xmlns:a16="http://schemas.microsoft.com/office/drawing/2014/main" val="2069767985"/>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1" name="Table 10">
                <a:extLst>
                  <a:ext uri="{FF2B5EF4-FFF2-40B4-BE49-F238E27FC236}">
                    <a16:creationId xmlns:a16="http://schemas.microsoft.com/office/drawing/2014/main" id="{D1BBA37E-A548-A02B-2B60-A7A81317E833}"/>
                  </a:ext>
                </a:extLst>
              </p:cNvPr>
              <p:cNvGraphicFramePr>
                <a:graphicFrameLocks noGrp="1"/>
              </p:cNvGraphicFramePr>
              <p:nvPr>
                <p:extLst>
                  <p:ext uri="{D42A27DB-BD31-4B8C-83A1-F6EECF244321}">
                    <p14:modId xmlns:p14="http://schemas.microsoft.com/office/powerpoint/2010/main" val="1517729967"/>
                  </p:ext>
                </p:extLst>
              </p:nvPr>
            </p:nvGraphicFramePr>
            <p:xfrm>
              <a:off x="6313981" y="3310060"/>
              <a:ext cx="1249782" cy="2225040"/>
            </p:xfrm>
            <a:graphic>
              <a:graphicData uri="http://schemas.openxmlformats.org/drawingml/2006/table">
                <a:tbl>
                  <a:tblPr firstRow="1" bandRow="1">
                    <a:tableStyleId>{5C22544A-7EE6-4342-B048-85BDC9FD1C3A}</a:tableStyleId>
                  </a:tblPr>
                  <a:tblGrid>
                    <a:gridCol w="624891">
                      <a:extLst>
                        <a:ext uri="{9D8B030D-6E8A-4147-A177-3AD203B41FA5}">
                          <a16:colId xmlns:a16="http://schemas.microsoft.com/office/drawing/2014/main" val="2419121015"/>
                        </a:ext>
                      </a:extLst>
                    </a:gridCol>
                    <a:gridCol w="624891">
                      <a:extLst>
                        <a:ext uri="{9D8B030D-6E8A-4147-A177-3AD203B41FA5}">
                          <a16:colId xmlns:a16="http://schemas.microsoft.com/office/drawing/2014/main" val="4151030072"/>
                        </a:ext>
                      </a:extLst>
                    </a:gridCol>
                  </a:tblGrid>
                  <a:tr h="370840">
                    <a:tc>
                      <a:txBody>
                        <a:bodyPr/>
                        <a:lstStyle/>
                        <a:p>
                          <a:pPr/>
                          <a14:m>
                            <m:oMathPara xmlns:m="http://schemas.openxmlformats.org/officeDocument/2006/math">
                              <m:oMathParaPr>
                                <m:jc m:val="centerGroup"/>
                              </m:oMathParaPr>
                              <m:oMath xmlns:m="http://schemas.openxmlformats.org/officeDocument/2006/math">
                                <m:r>
                                  <a:rPr lang="en-US" sz="1400" b="1" i="1" smtClean="0">
                                    <a:solidFill>
                                      <a:schemeClr val="tx1"/>
                                    </a:solidFill>
                                    <a:latin typeface="Cambria Math" panose="02040503050406030204" pitchFamily="18" charset="0"/>
                                  </a:rPr>
                                  <m:t>𝒔𝒕𝒆𝒑</m:t>
                                </m:r>
                              </m:oMath>
                            </m:oMathPara>
                          </a14:m>
                          <a:endParaRPr lang="en-US" sz="1400" dirty="0">
                            <a:solidFill>
                              <a:schemeClr val="tx1"/>
                            </a:solidFill>
                          </a:endParaRPr>
                        </a:p>
                      </a:txBody>
                      <a:tcPr>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US" sz="1400" b="1" i="1" smtClean="0">
                                    <a:latin typeface="Cambria Math" panose="02040503050406030204" pitchFamily="18" charset="0"/>
                                  </a:rPr>
                                  <m:t>𝒘𝒐𝒓𝒅</m:t>
                                </m:r>
                              </m:oMath>
                            </m:oMathPara>
                          </a14:m>
                          <a:endParaRPr lang="en-US" sz="1400" dirty="0"/>
                        </a:p>
                      </a:txBody>
                      <a:tcPr/>
                    </a:tc>
                    <a:extLst>
                      <a:ext uri="{0D108BD9-81ED-4DB2-BD59-A6C34878D82A}">
                        <a16:rowId xmlns:a16="http://schemas.microsoft.com/office/drawing/2014/main" val="4228352719"/>
                      </a:ext>
                    </a:extLst>
                  </a:tr>
                  <a:tr h="370840">
                    <a:tc>
                      <a:txBody>
                        <a:bodyPr/>
                        <a:lstStyle/>
                        <a:p>
                          <a:r>
                            <a:rPr lang="en-US" sz="1400" dirty="0">
                              <a:solidFill>
                                <a:schemeClr val="tx1"/>
                              </a:solidFill>
                            </a:rPr>
                            <a:t>1</a:t>
                          </a:r>
                        </a:p>
                      </a:txBody>
                      <a:tcPr>
                        <a:solidFill>
                          <a:schemeClr val="bg1"/>
                        </a:solidFill>
                      </a:tcPr>
                    </a:tc>
                    <a:tc>
                      <a:txBody>
                        <a:bodyPr/>
                        <a:lstStyle/>
                        <a:p>
                          <a:r>
                            <a:rPr lang="en-US" sz="1400" dirty="0"/>
                            <a:t>is</a:t>
                          </a:r>
                        </a:p>
                      </a:txBody>
                      <a:tcPr/>
                    </a:tc>
                    <a:extLst>
                      <a:ext uri="{0D108BD9-81ED-4DB2-BD59-A6C34878D82A}">
                        <a16:rowId xmlns:a16="http://schemas.microsoft.com/office/drawing/2014/main" val="1435027256"/>
                      </a:ext>
                    </a:extLst>
                  </a:tr>
                  <a:tr h="370840">
                    <a:tc>
                      <a:txBody>
                        <a:bodyPr/>
                        <a:lstStyle/>
                        <a:p>
                          <a:r>
                            <a:rPr lang="en-US" sz="1400" dirty="0">
                              <a:solidFill>
                                <a:schemeClr val="tx1"/>
                              </a:solidFill>
                            </a:rPr>
                            <a:t>2</a:t>
                          </a:r>
                        </a:p>
                      </a:txBody>
                      <a:tcPr>
                        <a:solidFill>
                          <a:schemeClr val="bg1"/>
                        </a:solidFill>
                      </a:tcPr>
                    </a:tc>
                    <a:tc>
                      <a:txBody>
                        <a:bodyPr/>
                        <a:lstStyle/>
                        <a:p>
                          <a:r>
                            <a:rPr lang="en-US" sz="1400" dirty="0"/>
                            <a:t>today</a:t>
                          </a:r>
                        </a:p>
                      </a:txBody>
                      <a:tcPr/>
                    </a:tc>
                    <a:extLst>
                      <a:ext uri="{0D108BD9-81ED-4DB2-BD59-A6C34878D82A}">
                        <a16:rowId xmlns:a16="http://schemas.microsoft.com/office/drawing/2014/main" val="231742408"/>
                      </a:ext>
                    </a:extLst>
                  </a:tr>
                  <a:tr h="370840">
                    <a:tc>
                      <a:txBody>
                        <a:bodyPr/>
                        <a:lstStyle/>
                        <a:p>
                          <a:r>
                            <a:rPr lang="en-US" sz="1400" dirty="0">
                              <a:solidFill>
                                <a:schemeClr val="tx1"/>
                              </a:solidFill>
                            </a:rPr>
                            <a:t>3</a:t>
                          </a:r>
                        </a:p>
                      </a:txBody>
                      <a:tcPr>
                        <a:solidFill>
                          <a:schemeClr val="bg1"/>
                        </a:solidFill>
                      </a:tcPr>
                    </a:tc>
                    <a:tc>
                      <a:txBody>
                        <a:bodyPr/>
                        <a:lstStyle/>
                        <a:p>
                          <a:r>
                            <a:rPr lang="en-US" sz="1400" dirty="0"/>
                            <a:t>nice</a:t>
                          </a:r>
                        </a:p>
                      </a:txBody>
                      <a:tcPr/>
                    </a:tc>
                    <a:extLst>
                      <a:ext uri="{0D108BD9-81ED-4DB2-BD59-A6C34878D82A}">
                        <a16:rowId xmlns:a16="http://schemas.microsoft.com/office/drawing/2014/main" val="2555853973"/>
                      </a:ext>
                    </a:extLst>
                  </a:tr>
                  <a:tr h="370840">
                    <a:tc>
                      <a:txBody>
                        <a:bodyPr/>
                        <a:lstStyle/>
                        <a:p>
                          <a:r>
                            <a:rPr lang="en-US" sz="1400" dirty="0">
                              <a:solidFill>
                                <a:schemeClr val="tx1"/>
                              </a:solidFill>
                            </a:rPr>
                            <a:t>4</a:t>
                          </a:r>
                        </a:p>
                      </a:txBody>
                      <a:tcPr>
                        <a:solidFill>
                          <a:schemeClr val="bg1"/>
                        </a:solidFill>
                      </a:tcPr>
                    </a:tc>
                    <a:tc>
                      <a:txBody>
                        <a:bodyPr/>
                        <a:lstStyle/>
                        <a:p>
                          <a:r>
                            <a:rPr lang="en-US" sz="1400" dirty="0"/>
                            <a:t>a</a:t>
                          </a:r>
                        </a:p>
                      </a:txBody>
                      <a:tcPr/>
                    </a:tc>
                    <a:extLst>
                      <a:ext uri="{0D108BD9-81ED-4DB2-BD59-A6C34878D82A}">
                        <a16:rowId xmlns:a16="http://schemas.microsoft.com/office/drawing/2014/main" val="1801165017"/>
                      </a:ext>
                    </a:extLst>
                  </a:tr>
                  <a:tr h="370840">
                    <a:tc>
                      <a:txBody>
                        <a:bodyPr/>
                        <a:lstStyle/>
                        <a:p>
                          <a:r>
                            <a:rPr lang="en-US" sz="1400" dirty="0">
                              <a:solidFill>
                                <a:schemeClr val="tx1"/>
                              </a:solidFill>
                            </a:rPr>
                            <a:t>5</a:t>
                          </a:r>
                        </a:p>
                      </a:txBody>
                      <a:tcPr>
                        <a:solidFill>
                          <a:schemeClr val="bg1"/>
                        </a:solidFill>
                      </a:tcPr>
                    </a:tc>
                    <a:tc>
                      <a:txBody>
                        <a:bodyPr/>
                        <a:lstStyle/>
                        <a:p>
                          <a:r>
                            <a:rPr lang="en-US" sz="1400" dirty="0"/>
                            <a:t>day</a:t>
                          </a:r>
                        </a:p>
                      </a:txBody>
                      <a:tcPr/>
                    </a:tc>
                    <a:extLst>
                      <a:ext uri="{0D108BD9-81ED-4DB2-BD59-A6C34878D82A}">
                        <a16:rowId xmlns:a16="http://schemas.microsoft.com/office/drawing/2014/main" val="2069767985"/>
                      </a:ext>
                    </a:extLst>
                  </a:tr>
                </a:tbl>
              </a:graphicData>
            </a:graphic>
          </p:graphicFrame>
        </mc:Choice>
        <mc:Fallback xmlns="">
          <p:graphicFrame>
            <p:nvGraphicFramePr>
              <p:cNvPr id="11" name="Table 10">
                <a:extLst>
                  <a:ext uri="{FF2B5EF4-FFF2-40B4-BE49-F238E27FC236}">
                    <a16:creationId xmlns:a16="http://schemas.microsoft.com/office/drawing/2014/main" id="{D1BBA37E-A548-A02B-2B60-A7A81317E833}"/>
                  </a:ext>
                </a:extLst>
              </p:cNvPr>
              <p:cNvGraphicFramePr>
                <a:graphicFrameLocks noGrp="1"/>
              </p:cNvGraphicFramePr>
              <p:nvPr>
                <p:extLst>
                  <p:ext uri="{D42A27DB-BD31-4B8C-83A1-F6EECF244321}">
                    <p14:modId xmlns:p14="http://schemas.microsoft.com/office/powerpoint/2010/main" val="1517729967"/>
                  </p:ext>
                </p:extLst>
              </p:nvPr>
            </p:nvGraphicFramePr>
            <p:xfrm>
              <a:off x="6313981" y="3310060"/>
              <a:ext cx="1249782" cy="2225040"/>
            </p:xfrm>
            <a:graphic>
              <a:graphicData uri="http://schemas.openxmlformats.org/drawingml/2006/table">
                <a:tbl>
                  <a:tblPr firstRow="1" bandRow="1">
                    <a:tableStyleId>{5C22544A-7EE6-4342-B048-85BDC9FD1C3A}</a:tableStyleId>
                  </a:tblPr>
                  <a:tblGrid>
                    <a:gridCol w="624891">
                      <a:extLst>
                        <a:ext uri="{9D8B030D-6E8A-4147-A177-3AD203B41FA5}">
                          <a16:colId xmlns:a16="http://schemas.microsoft.com/office/drawing/2014/main" val="2419121015"/>
                        </a:ext>
                      </a:extLst>
                    </a:gridCol>
                    <a:gridCol w="624891">
                      <a:extLst>
                        <a:ext uri="{9D8B030D-6E8A-4147-A177-3AD203B41FA5}">
                          <a16:colId xmlns:a16="http://schemas.microsoft.com/office/drawing/2014/main" val="4151030072"/>
                        </a:ext>
                      </a:extLst>
                    </a:gridCol>
                  </a:tblGrid>
                  <a:tr h="370840">
                    <a:tc>
                      <a:txBody>
                        <a:bodyPr/>
                        <a:lstStyle/>
                        <a:p>
                          <a:endParaRPr lang="en-US"/>
                        </a:p>
                      </a:txBody>
                      <a:tcPr>
                        <a:blipFill>
                          <a:blip r:embed="rId5"/>
                          <a:stretch>
                            <a:fillRect l="-971" t="-1639" r="-103883" b="-504918"/>
                          </a:stretch>
                        </a:blipFill>
                      </a:tcPr>
                    </a:tc>
                    <a:tc>
                      <a:txBody>
                        <a:bodyPr/>
                        <a:lstStyle/>
                        <a:p>
                          <a:endParaRPr lang="en-US"/>
                        </a:p>
                      </a:txBody>
                      <a:tcPr>
                        <a:blipFill>
                          <a:blip r:embed="rId5"/>
                          <a:stretch>
                            <a:fillRect l="-100971" t="-1639" r="-3883" b="-504918"/>
                          </a:stretch>
                        </a:blipFill>
                      </a:tcPr>
                    </a:tc>
                    <a:extLst>
                      <a:ext uri="{0D108BD9-81ED-4DB2-BD59-A6C34878D82A}">
                        <a16:rowId xmlns:a16="http://schemas.microsoft.com/office/drawing/2014/main" val="4228352719"/>
                      </a:ext>
                    </a:extLst>
                  </a:tr>
                  <a:tr h="370840">
                    <a:tc>
                      <a:txBody>
                        <a:bodyPr/>
                        <a:lstStyle/>
                        <a:p>
                          <a:r>
                            <a:rPr lang="en-US" sz="1400" dirty="0">
                              <a:solidFill>
                                <a:schemeClr val="tx1"/>
                              </a:solidFill>
                            </a:rPr>
                            <a:t>1</a:t>
                          </a:r>
                        </a:p>
                      </a:txBody>
                      <a:tcPr>
                        <a:solidFill>
                          <a:schemeClr val="bg1"/>
                        </a:solidFill>
                      </a:tcPr>
                    </a:tc>
                    <a:tc>
                      <a:txBody>
                        <a:bodyPr/>
                        <a:lstStyle/>
                        <a:p>
                          <a:r>
                            <a:rPr lang="en-US" sz="1400" dirty="0"/>
                            <a:t>is</a:t>
                          </a:r>
                        </a:p>
                      </a:txBody>
                      <a:tcPr/>
                    </a:tc>
                    <a:extLst>
                      <a:ext uri="{0D108BD9-81ED-4DB2-BD59-A6C34878D82A}">
                        <a16:rowId xmlns:a16="http://schemas.microsoft.com/office/drawing/2014/main" val="1435027256"/>
                      </a:ext>
                    </a:extLst>
                  </a:tr>
                  <a:tr h="370840">
                    <a:tc>
                      <a:txBody>
                        <a:bodyPr/>
                        <a:lstStyle/>
                        <a:p>
                          <a:r>
                            <a:rPr lang="en-US" sz="1400" dirty="0">
                              <a:solidFill>
                                <a:schemeClr val="tx1"/>
                              </a:solidFill>
                            </a:rPr>
                            <a:t>2</a:t>
                          </a:r>
                        </a:p>
                      </a:txBody>
                      <a:tcPr>
                        <a:solidFill>
                          <a:schemeClr val="bg1"/>
                        </a:solidFill>
                      </a:tcPr>
                    </a:tc>
                    <a:tc>
                      <a:txBody>
                        <a:bodyPr/>
                        <a:lstStyle/>
                        <a:p>
                          <a:r>
                            <a:rPr lang="en-US" sz="1400" dirty="0"/>
                            <a:t>today</a:t>
                          </a:r>
                        </a:p>
                      </a:txBody>
                      <a:tcPr/>
                    </a:tc>
                    <a:extLst>
                      <a:ext uri="{0D108BD9-81ED-4DB2-BD59-A6C34878D82A}">
                        <a16:rowId xmlns:a16="http://schemas.microsoft.com/office/drawing/2014/main" val="231742408"/>
                      </a:ext>
                    </a:extLst>
                  </a:tr>
                  <a:tr h="370840">
                    <a:tc>
                      <a:txBody>
                        <a:bodyPr/>
                        <a:lstStyle/>
                        <a:p>
                          <a:r>
                            <a:rPr lang="en-US" sz="1400" dirty="0">
                              <a:solidFill>
                                <a:schemeClr val="tx1"/>
                              </a:solidFill>
                            </a:rPr>
                            <a:t>3</a:t>
                          </a:r>
                        </a:p>
                      </a:txBody>
                      <a:tcPr>
                        <a:solidFill>
                          <a:schemeClr val="bg1"/>
                        </a:solidFill>
                      </a:tcPr>
                    </a:tc>
                    <a:tc>
                      <a:txBody>
                        <a:bodyPr/>
                        <a:lstStyle/>
                        <a:p>
                          <a:r>
                            <a:rPr lang="en-US" sz="1400" dirty="0"/>
                            <a:t>nice</a:t>
                          </a:r>
                        </a:p>
                      </a:txBody>
                      <a:tcPr/>
                    </a:tc>
                    <a:extLst>
                      <a:ext uri="{0D108BD9-81ED-4DB2-BD59-A6C34878D82A}">
                        <a16:rowId xmlns:a16="http://schemas.microsoft.com/office/drawing/2014/main" val="2555853973"/>
                      </a:ext>
                    </a:extLst>
                  </a:tr>
                  <a:tr h="370840">
                    <a:tc>
                      <a:txBody>
                        <a:bodyPr/>
                        <a:lstStyle/>
                        <a:p>
                          <a:r>
                            <a:rPr lang="en-US" sz="1400" dirty="0">
                              <a:solidFill>
                                <a:schemeClr val="tx1"/>
                              </a:solidFill>
                            </a:rPr>
                            <a:t>4</a:t>
                          </a:r>
                        </a:p>
                      </a:txBody>
                      <a:tcPr>
                        <a:solidFill>
                          <a:schemeClr val="bg1"/>
                        </a:solidFill>
                      </a:tcPr>
                    </a:tc>
                    <a:tc>
                      <a:txBody>
                        <a:bodyPr/>
                        <a:lstStyle/>
                        <a:p>
                          <a:r>
                            <a:rPr lang="en-US" sz="1400" dirty="0"/>
                            <a:t>a</a:t>
                          </a:r>
                        </a:p>
                      </a:txBody>
                      <a:tcPr/>
                    </a:tc>
                    <a:extLst>
                      <a:ext uri="{0D108BD9-81ED-4DB2-BD59-A6C34878D82A}">
                        <a16:rowId xmlns:a16="http://schemas.microsoft.com/office/drawing/2014/main" val="1801165017"/>
                      </a:ext>
                    </a:extLst>
                  </a:tr>
                  <a:tr h="370840">
                    <a:tc>
                      <a:txBody>
                        <a:bodyPr/>
                        <a:lstStyle/>
                        <a:p>
                          <a:r>
                            <a:rPr lang="en-US" sz="1400" dirty="0">
                              <a:solidFill>
                                <a:schemeClr val="tx1"/>
                              </a:solidFill>
                            </a:rPr>
                            <a:t>5</a:t>
                          </a:r>
                        </a:p>
                      </a:txBody>
                      <a:tcPr>
                        <a:solidFill>
                          <a:schemeClr val="bg1"/>
                        </a:solidFill>
                      </a:tcPr>
                    </a:tc>
                    <a:tc>
                      <a:txBody>
                        <a:bodyPr/>
                        <a:lstStyle/>
                        <a:p>
                          <a:r>
                            <a:rPr lang="en-US" sz="1400" dirty="0"/>
                            <a:t>day</a:t>
                          </a:r>
                        </a:p>
                      </a:txBody>
                      <a:tcPr/>
                    </a:tc>
                    <a:extLst>
                      <a:ext uri="{0D108BD9-81ED-4DB2-BD59-A6C34878D82A}">
                        <a16:rowId xmlns:a16="http://schemas.microsoft.com/office/drawing/2014/main" val="2069767985"/>
                      </a:ext>
                    </a:extLst>
                  </a:tr>
                </a:tbl>
              </a:graphicData>
            </a:graphic>
          </p:graphicFrame>
        </mc:Fallback>
      </mc:AlternateContent>
      <p:sp>
        <p:nvSpPr>
          <p:cNvPr id="13" name="TextBox 12">
            <a:extLst>
              <a:ext uri="{FF2B5EF4-FFF2-40B4-BE49-F238E27FC236}">
                <a16:creationId xmlns:a16="http://schemas.microsoft.com/office/drawing/2014/main" id="{C4377CD1-BB62-B413-9213-F625E596554C}"/>
              </a:ext>
            </a:extLst>
          </p:cNvPr>
          <p:cNvSpPr txBox="1"/>
          <p:nvPr/>
        </p:nvSpPr>
        <p:spPr>
          <a:xfrm>
            <a:off x="5104224" y="5642480"/>
            <a:ext cx="1924887" cy="646331"/>
          </a:xfrm>
          <a:prstGeom prst="rect">
            <a:avLst/>
          </a:prstGeom>
          <a:noFill/>
        </p:spPr>
        <p:txBody>
          <a:bodyPr wrap="none" rtlCol="0">
            <a:spAutoFit/>
          </a:bodyPr>
          <a:lstStyle/>
          <a:p>
            <a:pPr algn="ctr"/>
            <a:r>
              <a:rPr lang="en-US" dirty="0"/>
              <a:t>Orders matter</a:t>
            </a:r>
          </a:p>
          <a:p>
            <a:pPr algn="ctr"/>
            <a:r>
              <a:rPr lang="en-US" dirty="0">
                <a:sym typeface="Wingdings" panose="05000000000000000000" pitchFamily="2" charset="2"/>
              </a:rPr>
              <a:t> Sequential data</a:t>
            </a:r>
            <a:endParaRPr lang="en-US" dirty="0"/>
          </a:p>
        </p:txBody>
      </p:sp>
      <p:sp>
        <p:nvSpPr>
          <p:cNvPr id="14" name="Not Equal 13">
            <a:extLst>
              <a:ext uri="{FF2B5EF4-FFF2-40B4-BE49-F238E27FC236}">
                <a16:creationId xmlns:a16="http://schemas.microsoft.com/office/drawing/2014/main" id="{E049AF29-9900-4454-331A-A4D0687FD7A6}"/>
              </a:ext>
            </a:extLst>
          </p:cNvPr>
          <p:cNvSpPr/>
          <p:nvPr/>
        </p:nvSpPr>
        <p:spPr>
          <a:xfrm>
            <a:off x="5819354" y="4203539"/>
            <a:ext cx="494627" cy="469232"/>
          </a:xfrm>
          <a:prstGeom prst="mathNotEqual">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mc:AlternateContent xmlns:mc="http://schemas.openxmlformats.org/markup-compatibility/2006" xmlns:a14="http://schemas.microsoft.com/office/drawing/2010/main">
        <mc:Choice Requires="a14">
          <p:graphicFrame>
            <p:nvGraphicFramePr>
              <p:cNvPr id="15" name="Table 14">
                <a:extLst>
                  <a:ext uri="{FF2B5EF4-FFF2-40B4-BE49-F238E27FC236}">
                    <a16:creationId xmlns:a16="http://schemas.microsoft.com/office/drawing/2014/main" id="{ED35F2FB-03E1-0BCF-E1A8-8632B89A415D}"/>
                  </a:ext>
                </a:extLst>
              </p:cNvPr>
              <p:cNvGraphicFramePr>
                <a:graphicFrameLocks noGrp="1"/>
              </p:cNvGraphicFramePr>
              <p:nvPr>
                <p:extLst>
                  <p:ext uri="{D42A27DB-BD31-4B8C-83A1-F6EECF244321}">
                    <p14:modId xmlns:p14="http://schemas.microsoft.com/office/powerpoint/2010/main" val="2407161255"/>
                  </p:ext>
                </p:extLst>
              </p:nvPr>
            </p:nvGraphicFramePr>
            <p:xfrm>
              <a:off x="8532800" y="3306706"/>
              <a:ext cx="1249782" cy="2225040"/>
            </p:xfrm>
            <a:graphic>
              <a:graphicData uri="http://schemas.openxmlformats.org/drawingml/2006/table">
                <a:tbl>
                  <a:tblPr firstRow="1" bandRow="1">
                    <a:tableStyleId>{5C22544A-7EE6-4342-B048-85BDC9FD1C3A}</a:tableStyleId>
                  </a:tblPr>
                  <a:tblGrid>
                    <a:gridCol w="624891">
                      <a:extLst>
                        <a:ext uri="{9D8B030D-6E8A-4147-A177-3AD203B41FA5}">
                          <a16:colId xmlns:a16="http://schemas.microsoft.com/office/drawing/2014/main" val="2419121015"/>
                        </a:ext>
                      </a:extLst>
                    </a:gridCol>
                    <a:gridCol w="624891">
                      <a:extLst>
                        <a:ext uri="{9D8B030D-6E8A-4147-A177-3AD203B41FA5}">
                          <a16:colId xmlns:a16="http://schemas.microsoft.com/office/drawing/2014/main" val="4151030072"/>
                        </a:ext>
                      </a:extLst>
                    </a:gridCol>
                  </a:tblGrid>
                  <a:tr h="370840">
                    <a:tc>
                      <a:txBody>
                        <a:bodyPr/>
                        <a:lstStyle/>
                        <a:p>
                          <a:pPr/>
                          <a14:m>
                            <m:oMathPara xmlns:m="http://schemas.openxmlformats.org/officeDocument/2006/math">
                              <m:oMathParaPr>
                                <m:jc m:val="centerGroup"/>
                              </m:oMathParaPr>
                              <m:oMath xmlns:m="http://schemas.openxmlformats.org/officeDocument/2006/math">
                                <m:r>
                                  <a:rPr lang="en-US" sz="1400" b="1" i="1" smtClean="0">
                                    <a:solidFill>
                                      <a:schemeClr val="tx1"/>
                                    </a:solidFill>
                                    <a:latin typeface="Cambria Math" panose="02040503050406030204" pitchFamily="18" charset="0"/>
                                  </a:rPr>
                                  <m:t>𝒔𝒕𝒆𝒑</m:t>
                                </m:r>
                              </m:oMath>
                            </m:oMathPara>
                          </a14:m>
                          <a:endParaRPr lang="en-US" sz="1400" dirty="0">
                            <a:solidFill>
                              <a:schemeClr val="tx1"/>
                            </a:solidFill>
                          </a:endParaRPr>
                        </a:p>
                      </a:txBody>
                      <a:tcPr>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US" sz="1400" b="1" i="1" smtClean="0">
                                    <a:latin typeface="Cambria Math" panose="02040503050406030204" pitchFamily="18" charset="0"/>
                                  </a:rPr>
                                  <m:t>𝒔𝒂𝒍𝒆𝒔</m:t>
                                </m:r>
                              </m:oMath>
                            </m:oMathPara>
                          </a14:m>
                          <a:endParaRPr lang="en-US" sz="1400" dirty="0"/>
                        </a:p>
                      </a:txBody>
                      <a:tcPr/>
                    </a:tc>
                    <a:extLst>
                      <a:ext uri="{0D108BD9-81ED-4DB2-BD59-A6C34878D82A}">
                        <a16:rowId xmlns:a16="http://schemas.microsoft.com/office/drawing/2014/main" val="4228352719"/>
                      </a:ext>
                    </a:extLst>
                  </a:tr>
                  <a:tr h="370840">
                    <a:tc>
                      <a:txBody>
                        <a:bodyPr/>
                        <a:lstStyle/>
                        <a:p>
                          <a:r>
                            <a:rPr lang="en-US" sz="1400" dirty="0">
                              <a:solidFill>
                                <a:schemeClr val="tx1"/>
                              </a:solidFill>
                            </a:rPr>
                            <a:t>1</a:t>
                          </a:r>
                        </a:p>
                      </a:txBody>
                      <a:tcPr>
                        <a:solidFill>
                          <a:schemeClr val="bg1"/>
                        </a:solidFill>
                      </a:tcPr>
                    </a:tc>
                    <a:tc>
                      <a:txBody>
                        <a:bodyPr/>
                        <a:lstStyle/>
                        <a:p>
                          <a:r>
                            <a:rPr lang="en-US" sz="1400" dirty="0"/>
                            <a:t>252</a:t>
                          </a:r>
                        </a:p>
                      </a:txBody>
                      <a:tcPr/>
                    </a:tc>
                    <a:extLst>
                      <a:ext uri="{0D108BD9-81ED-4DB2-BD59-A6C34878D82A}">
                        <a16:rowId xmlns:a16="http://schemas.microsoft.com/office/drawing/2014/main" val="1435027256"/>
                      </a:ext>
                    </a:extLst>
                  </a:tr>
                  <a:tr h="370840">
                    <a:tc>
                      <a:txBody>
                        <a:bodyPr/>
                        <a:lstStyle/>
                        <a:p>
                          <a:r>
                            <a:rPr lang="en-US" sz="1400" dirty="0">
                              <a:solidFill>
                                <a:schemeClr val="tx1"/>
                              </a:solidFill>
                            </a:rPr>
                            <a:t>2</a:t>
                          </a:r>
                        </a:p>
                      </a:txBody>
                      <a:tcPr>
                        <a:solidFill>
                          <a:schemeClr val="bg1"/>
                        </a:solidFill>
                      </a:tcPr>
                    </a:tc>
                    <a:tc>
                      <a:txBody>
                        <a:bodyPr/>
                        <a:lstStyle/>
                        <a:p>
                          <a:r>
                            <a:rPr lang="en-US" sz="1400" dirty="0"/>
                            <a:t>257</a:t>
                          </a:r>
                        </a:p>
                      </a:txBody>
                      <a:tcPr/>
                    </a:tc>
                    <a:extLst>
                      <a:ext uri="{0D108BD9-81ED-4DB2-BD59-A6C34878D82A}">
                        <a16:rowId xmlns:a16="http://schemas.microsoft.com/office/drawing/2014/main" val="231742408"/>
                      </a:ext>
                    </a:extLst>
                  </a:tr>
                  <a:tr h="370840">
                    <a:tc>
                      <a:txBody>
                        <a:bodyPr/>
                        <a:lstStyle/>
                        <a:p>
                          <a:r>
                            <a:rPr lang="en-US" sz="1400" dirty="0">
                              <a:solidFill>
                                <a:schemeClr val="tx1"/>
                              </a:solidFill>
                            </a:rPr>
                            <a:t>3</a:t>
                          </a:r>
                        </a:p>
                      </a:txBody>
                      <a:tcPr>
                        <a:solidFill>
                          <a:schemeClr val="bg1"/>
                        </a:solidFill>
                      </a:tcPr>
                    </a:tc>
                    <a:tc>
                      <a:txBody>
                        <a:bodyPr/>
                        <a:lstStyle/>
                        <a:p>
                          <a:r>
                            <a:rPr lang="en-US" sz="1400" dirty="0"/>
                            <a:t>256</a:t>
                          </a:r>
                        </a:p>
                      </a:txBody>
                      <a:tcPr/>
                    </a:tc>
                    <a:extLst>
                      <a:ext uri="{0D108BD9-81ED-4DB2-BD59-A6C34878D82A}">
                        <a16:rowId xmlns:a16="http://schemas.microsoft.com/office/drawing/2014/main" val="2555853973"/>
                      </a:ext>
                    </a:extLst>
                  </a:tr>
                  <a:tr h="370840">
                    <a:tc>
                      <a:txBody>
                        <a:bodyPr/>
                        <a:lstStyle/>
                        <a:p>
                          <a:r>
                            <a:rPr lang="en-US" sz="1400" dirty="0">
                              <a:solidFill>
                                <a:schemeClr val="tx1"/>
                              </a:solidFill>
                            </a:rPr>
                            <a:t>4</a:t>
                          </a:r>
                        </a:p>
                      </a:txBody>
                      <a:tcPr>
                        <a:solidFill>
                          <a:schemeClr val="bg1"/>
                        </a:solidFill>
                      </a:tcPr>
                    </a:tc>
                    <a:tc>
                      <a:txBody>
                        <a:bodyPr/>
                        <a:lstStyle/>
                        <a:p>
                          <a:r>
                            <a:rPr lang="en-US" sz="1400" dirty="0"/>
                            <a:t>250</a:t>
                          </a:r>
                        </a:p>
                      </a:txBody>
                      <a:tcPr/>
                    </a:tc>
                    <a:extLst>
                      <a:ext uri="{0D108BD9-81ED-4DB2-BD59-A6C34878D82A}">
                        <a16:rowId xmlns:a16="http://schemas.microsoft.com/office/drawing/2014/main" val="1801165017"/>
                      </a:ext>
                    </a:extLst>
                  </a:tr>
                  <a:tr h="370840">
                    <a:tc>
                      <a:txBody>
                        <a:bodyPr/>
                        <a:lstStyle/>
                        <a:p>
                          <a:r>
                            <a:rPr lang="en-US" sz="1400" dirty="0">
                              <a:solidFill>
                                <a:schemeClr val="tx1"/>
                              </a:solidFill>
                            </a:rPr>
                            <a:t>5</a:t>
                          </a:r>
                        </a:p>
                      </a:txBody>
                      <a:tcPr>
                        <a:solidFill>
                          <a:schemeClr val="bg1"/>
                        </a:solidFill>
                      </a:tcPr>
                    </a:tc>
                    <a:tc>
                      <a:txBody>
                        <a:bodyPr/>
                        <a:lstStyle/>
                        <a:p>
                          <a:r>
                            <a:rPr lang="en-US" sz="1400" dirty="0"/>
                            <a:t>247</a:t>
                          </a:r>
                        </a:p>
                      </a:txBody>
                      <a:tcPr/>
                    </a:tc>
                    <a:extLst>
                      <a:ext uri="{0D108BD9-81ED-4DB2-BD59-A6C34878D82A}">
                        <a16:rowId xmlns:a16="http://schemas.microsoft.com/office/drawing/2014/main" val="2069767985"/>
                      </a:ext>
                    </a:extLst>
                  </a:tr>
                </a:tbl>
              </a:graphicData>
            </a:graphic>
          </p:graphicFrame>
        </mc:Choice>
        <mc:Fallback xmlns="">
          <p:graphicFrame>
            <p:nvGraphicFramePr>
              <p:cNvPr id="15" name="Table 14">
                <a:extLst>
                  <a:ext uri="{FF2B5EF4-FFF2-40B4-BE49-F238E27FC236}">
                    <a16:creationId xmlns:a16="http://schemas.microsoft.com/office/drawing/2014/main" id="{ED35F2FB-03E1-0BCF-E1A8-8632B89A415D}"/>
                  </a:ext>
                </a:extLst>
              </p:cNvPr>
              <p:cNvGraphicFramePr>
                <a:graphicFrameLocks noGrp="1"/>
              </p:cNvGraphicFramePr>
              <p:nvPr>
                <p:extLst>
                  <p:ext uri="{D42A27DB-BD31-4B8C-83A1-F6EECF244321}">
                    <p14:modId xmlns:p14="http://schemas.microsoft.com/office/powerpoint/2010/main" val="2407161255"/>
                  </p:ext>
                </p:extLst>
              </p:nvPr>
            </p:nvGraphicFramePr>
            <p:xfrm>
              <a:off x="8532800" y="3306706"/>
              <a:ext cx="1249782" cy="2225040"/>
            </p:xfrm>
            <a:graphic>
              <a:graphicData uri="http://schemas.openxmlformats.org/drawingml/2006/table">
                <a:tbl>
                  <a:tblPr firstRow="1" bandRow="1">
                    <a:tableStyleId>{5C22544A-7EE6-4342-B048-85BDC9FD1C3A}</a:tableStyleId>
                  </a:tblPr>
                  <a:tblGrid>
                    <a:gridCol w="624891">
                      <a:extLst>
                        <a:ext uri="{9D8B030D-6E8A-4147-A177-3AD203B41FA5}">
                          <a16:colId xmlns:a16="http://schemas.microsoft.com/office/drawing/2014/main" val="2419121015"/>
                        </a:ext>
                      </a:extLst>
                    </a:gridCol>
                    <a:gridCol w="624891">
                      <a:extLst>
                        <a:ext uri="{9D8B030D-6E8A-4147-A177-3AD203B41FA5}">
                          <a16:colId xmlns:a16="http://schemas.microsoft.com/office/drawing/2014/main" val="4151030072"/>
                        </a:ext>
                      </a:extLst>
                    </a:gridCol>
                  </a:tblGrid>
                  <a:tr h="370840">
                    <a:tc>
                      <a:txBody>
                        <a:bodyPr/>
                        <a:lstStyle/>
                        <a:p>
                          <a:endParaRPr lang="en-US"/>
                        </a:p>
                      </a:txBody>
                      <a:tcPr>
                        <a:blipFill>
                          <a:blip r:embed="rId6"/>
                          <a:stretch>
                            <a:fillRect l="-971" t="-1639" r="-103883" b="-503279"/>
                          </a:stretch>
                        </a:blipFill>
                      </a:tcPr>
                    </a:tc>
                    <a:tc>
                      <a:txBody>
                        <a:bodyPr/>
                        <a:lstStyle/>
                        <a:p>
                          <a:endParaRPr lang="en-US"/>
                        </a:p>
                      </a:txBody>
                      <a:tcPr>
                        <a:blipFill>
                          <a:blip r:embed="rId6"/>
                          <a:stretch>
                            <a:fillRect l="-100971" t="-1639" r="-3883" b="-503279"/>
                          </a:stretch>
                        </a:blipFill>
                      </a:tcPr>
                    </a:tc>
                    <a:extLst>
                      <a:ext uri="{0D108BD9-81ED-4DB2-BD59-A6C34878D82A}">
                        <a16:rowId xmlns:a16="http://schemas.microsoft.com/office/drawing/2014/main" val="4228352719"/>
                      </a:ext>
                    </a:extLst>
                  </a:tr>
                  <a:tr h="370840">
                    <a:tc>
                      <a:txBody>
                        <a:bodyPr/>
                        <a:lstStyle/>
                        <a:p>
                          <a:r>
                            <a:rPr lang="en-US" sz="1400" dirty="0">
                              <a:solidFill>
                                <a:schemeClr val="tx1"/>
                              </a:solidFill>
                            </a:rPr>
                            <a:t>1</a:t>
                          </a:r>
                        </a:p>
                      </a:txBody>
                      <a:tcPr>
                        <a:solidFill>
                          <a:schemeClr val="bg1"/>
                        </a:solidFill>
                      </a:tcPr>
                    </a:tc>
                    <a:tc>
                      <a:txBody>
                        <a:bodyPr/>
                        <a:lstStyle/>
                        <a:p>
                          <a:r>
                            <a:rPr lang="en-US" sz="1400" dirty="0"/>
                            <a:t>252</a:t>
                          </a:r>
                        </a:p>
                      </a:txBody>
                      <a:tcPr/>
                    </a:tc>
                    <a:extLst>
                      <a:ext uri="{0D108BD9-81ED-4DB2-BD59-A6C34878D82A}">
                        <a16:rowId xmlns:a16="http://schemas.microsoft.com/office/drawing/2014/main" val="1435027256"/>
                      </a:ext>
                    </a:extLst>
                  </a:tr>
                  <a:tr h="370840">
                    <a:tc>
                      <a:txBody>
                        <a:bodyPr/>
                        <a:lstStyle/>
                        <a:p>
                          <a:r>
                            <a:rPr lang="en-US" sz="1400" dirty="0">
                              <a:solidFill>
                                <a:schemeClr val="tx1"/>
                              </a:solidFill>
                            </a:rPr>
                            <a:t>2</a:t>
                          </a:r>
                        </a:p>
                      </a:txBody>
                      <a:tcPr>
                        <a:solidFill>
                          <a:schemeClr val="bg1"/>
                        </a:solidFill>
                      </a:tcPr>
                    </a:tc>
                    <a:tc>
                      <a:txBody>
                        <a:bodyPr/>
                        <a:lstStyle/>
                        <a:p>
                          <a:r>
                            <a:rPr lang="en-US" sz="1400" dirty="0"/>
                            <a:t>257</a:t>
                          </a:r>
                        </a:p>
                      </a:txBody>
                      <a:tcPr/>
                    </a:tc>
                    <a:extLst>
                      <a:ext uri="{0D108BD9-81ED-4DB2-BD59-A6C34878D82A}">
                        <a16:rowId xmlns:a16="http://schemas.microsoft.com/office/drawing/2014/main" val="231742408"/>
                      </a:ext>
                    </a:extLst>
                  </a:tr>
                  <a:tr h="370840">
                    <a:tc>
                      <a:txBody>
                        <a:bodyPr/>
                        <a:lstStyle/>
                        <a:p>
                          <a:r>
                            <a:rPr lang="en-US" sz="1400" dirty="0">
                              <a:solidFill>
                                <a:schemeClr val="tx1"/>
                              </a:solidFill>
                            </a:rPr>
                            <a:t>3</a:t>
                          </a:r>
                        </a:p>
                      </a:txBody>
                      <a:tcPr>
                        <a:solidFill>
                          <a:schemeClr val="bg1"/>
                        </a:solidFill>
                      </a:tcPr>
                    </a:tc>
                    <a:tc>
                      <a:txBody>
                        <a:bodyPr/>
                        <a:lstStyle/>
                        <a:p>
                          <a:r>
                            <a:rPr lang="en-US" sz="1400" dirty="0"/>
                            <a:t>256</a:t>
                          </a:r>
                        </a:p>
                      </a:txBody>
                      <a:tcPr/>
                    </a:tc>
                    <a:extLst>
                      <a:ext uri="{0D108BD9-81ED-4DB2-BD59-A6C34878D82A}">
                        <a16:rowId xmlns:a16="http://schemas.microsoft.com/office/drawing/2014/main" val="2555853973"/>
                      </a:ext>
                    </a:extLst>
                  </a:tr>
                  <a:tr h="370840">
                    <a:tc>
                      <a:txBody>
                        <a:bodyPr/>
                        <a:lstStyle/>
                        <a:p>
                          <a:r>
                            <a:rPr lang="en-US" sz="1400" dirty="0">
                              <a:solidFill>
                                <a:schemeClr val="tx1"/>
                              </a:solidFill>
                            </a:rPr>
                            <a:t>4</a:t>
                          </a:r>
                        </a:p>
                      </a:txBody>
                      <a:tcPr>
                        <a:solidFill>
                          <a:schemeClr val="bg1"/>
                        </a:solidFill>
                      </a:tcPr>
                    </a:tc>
                    <a:tc>
                      <a:txBody>
                        <a:bodyPr/>
                        <a:lstStyle/>
                        <a:p>
                          <a:r>
                            <a:rPr lang="en-US" sz="1400" dirty="0"/>
                            <a:t>250</a:t>
                          </a:r>
                        </a:p>
                      </a:txBody>
                      <a:tcPr/>
                    </a:tc>
                    <a:extLst>
                      <a:ext uri="{0D108BD9-81ED-4DB2-BD59-A6C34878D82A}">
                        <a16:rowId xmlns:a16="http://schemas.microsoft.com/office/drawing/2014/main" val="1801165017"/>
                      </a:ext>
                    </a:extLst>
                  </a:tr>
                  <a:tr h="370840">
                    <a:tc>
                      <a:txBody>
                        <a:bodyPr/>
                        <a:lstStyle/>
                        <a:p>
                          <a:r>
                            <a:rPr lang="en-US" sz="1400" dirty="0">
                              <a:solidFill>
                                <a:schemeClr val="tx1"/>
                              </a:solidFill>
                            </a:rPr>
                            <a:t>5</a:t>
                          </a:r>
                        </a:p>
                      </a:txBody>
                      <a:tcPr>
                        <a:solidFill>
                          <a:schemeClr val="bg1"/>
                        </a:solidFill>
                      </a:tcPr>
                    </a:tc>
                    <a:tc>
                      <a:txBody>
                        <a:bodyPr/>
                        <a:lstStyle/>
                        <a:p>
                          <a:r>
                            <a:rPr lang="en-US" sz="1400" dirty="0"/>
                            <a:t>247</a:t>
                          </a:r>
                        </a:p>
                      </a:txBody>
                      <a:tcPr/>
                    </a:tc>
                    <a:extLst>
                      <a:ext uri="{0D108BD9-81ED-4DB2-BD59-A6C34878D82A}">
                        <a16:rowId xmlns:a16="http://schemas.microsoft.com/office/drawing/2014/main" val="2069767985"/>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6" name="Table 15">
                <a:extLst>
                  <a:ext uri="{FF2B5EF4-FFF2-40B4-BE49-F238E27FC236}">
                    <a16:creationId xmlns:a16="http://schemas.microsoft.com/office/drawing/2014/main" id="{68F85C2E-067F-B94F-0CDB-9E134753D107}"/>
                  </a:ext>
                </a:extLst>
              </p:cNvPr>
              <p:cNvGraphicFramePr>
                <a:graphicFrameLocks noGrp="1"/>
              </p:cNvGraphicFramePr>
              <p:nvPr>
                <p:extLst>
                  <p:ext uri="{D42A27DB-BD31-4B8C-83A1-F6EECF244321}">
                    <p14:modId xmlns:p14="http://schemas.microsoft.com/office/powerpoint/2010/main" val="3544060281"/>
                  </p:ext>
                </p:extLst>
              </p:nvPr>
            </p:nvGraphicFramePr>
            <p:xfrm>
              <a:off x="10277209" y="3306706"/>
              <a:ext cx="1249782" cy="2225040"/>
            </p:xfrm>
            <a:graphic>
              <a:graphicData uri="http://schemas.openxmlformats.org/drawingml/2006/table">
                <a:tbl>
                  <a:tblPr firstRow="1" bandRow="1">
                    <a:tableStyleId>{5C22544A-7EE6-4342-B048-85BDC9FD1C3A}</a:tableStyleId>
                  </a:tblPr>
                  <a:tblGrid>
                    <a:gridCol w="624891">
                      <a:extLst>
                        <a:ext uri="{9D8B030D-6E8A-4147-A177-3AD203B41FA5}">
                          <a16:colId xmlns:a16="http://schemas.microsoft.com/office/drawing/2014/main" val="2419121015"/>
                        </a:ext>
                      </a:extLst>
                    </a:gridCol>
                    <a:gridCol w="624891">
                      <a:extLst>
                        <a:ext uri="{9D8B030D-6E8A-4147-A177-3AD203B41FA5}">
                          <a16:colId xmlns:a16="http://schemas.microsoft.com/office/drawing/2014/main" val="4151030072"/>
                        </a:ext>
                      </a:extLst>
                    </a:gridCol>
                  </a:tblGrid>
                  <a:tr h="370840">
                    <a:tc>
                      <a:txBody>
                        <a:bodyPr/>
                        <a:lstStyle/>
                        <a:p>
                          <a:pPr/>
                          <a14:m>
                            <m:oMathPara xmlns:m="http://schemas.openxmlformats.org/officeDocument/2006/math">
                              <m:oMathParaPr>
                                <m:jc m:val="centerGroup"/>
                              </m:oMathParaPr>
                              <m:oMath xmlns:m="http://schemas.openxmlformats.org/officeDocument/2006/math">
                                <m:r>
                                  <a:rPr lang="en-US" sz="1400" b="1" i="1" smtClean="0">
                                    <a:solidFill>
                                      <a:schemeClr val="tx1"/>
                                    </a:solidFill>
                                    <a:latin typeface="Cambria Math" panose="02040503050406030204" pitchFamily="18" charset="0"/>
                                  </a:rPr>
                                  <m:t>𝒔𝒕𝒆𝒑</m:t>
                                </m:r>
                              </m:oMath>
                            </m:oMathPara>
                          </a14:m>
                          <a:endParaRPr lang="en-US" sz="1400" dirty="0">
                            <a:solidFill>
                              <a:schemeClr val="tx1"/>
                            </a:solidFill>
                          </a:endParaRPr>
                        </a:p>
                      </a:txBody>
                      <a:tcPr>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US" sz="1400" b="1" i="1" smtClean="0">
                                    <a:latin typeface="Cambria Math" panose="02040503050406030204" pitchFamily="18" charset="0"/>
                                  </a:rPr>
                                  <m:t>𝒔𝒂𝒍𝒆𝒔</m:t>
                                </m:r>
                              </m:oMath>
                            </m:oMathPara>
                          </a14:m>
                          <a:endParaRPr lang="en-US" sz="1400" dirty="0"/>
                        </a:p>
                      </a:txBody>
                      <a:tcPr/>
                    </a:tc>
                    <a:extLst>
                      <a:ext uri="{0D108BD9-81ED-4DB2-BD59-A6C34878D82A}">
                        <a16:rowId xmlns:a16="http://schemas.microsoft.com/office/drawing/2014/main" val="4228352719"/>
                      </a:ext>
                    </a:extLst>
                  </a:tr>
                  <a:tr h="370840">
                    <a:tc>
                      <a:txBody>
                        <a:bodyPr/>
                        <a:lstStyle/>
                        <a:p>
                          <a:r>
                            <a:rPr lang="en-US" sz="1400" dirty="0">
                              <a:solidFill>
                                <a:schemeClr val="tx1"/>
                              </a:solidFill>
                            </a:rPr>
                            <a:t>1</a:t>
                          </a:r>
                        </a:p>
                      </a:txBody>
                      <a:tcPr>
                        <a:solidFill>
                          <a:schemeClr val="bg1"/>
                        </a:solidFill>
                      </a:tcPr>
                    </a:tc>
                    <a:tc>
                      <a:txBody>
                        <a:bodyPr/>
                        <a:lstStyle/>
                        <a:p>
                          <a:r>
                            <a:rPr lang="en-US" sz="1400" dirty="0"/>
                            <a:t>247</a:t>
                          </a:r>
                        </a:p>
                      </a:txBody>
                      <a:tcPr/>
                    </a:tc>
                    <a:extLst>
                      <a:ext uri="{0D108BD9-81ED-4DB2-BD59-A6C34878D82A}">
                        <a16:rowId xmlns:a16="http://schemas.microsoft.com/office/drawing/2014/main" val="1435027256"/>
                      </a:ext>
                    </a:extLst>
                  </a:tr>
                  <a:tr h="370840">
                    <a:tc>
                      <a:txBody>
                        <a:bodyPr/>
                        <a:lstStyle/>
                        <a:p>
                          <a:r>
                            <a:rPr lang="en-US" sz="1400" dirty="0">
                              <a:solidFill>
                                <a:schemeClr val="tx1"/>
                              </a:solidFill>
                            </a:rPr>
                            <a:t>2</a:t>
                          </a:r>
                        </a:p>
                      </a:txBody>
                      <a:tcPr>
                        <a:solidFill>
                          <a:schemeClr val="bg1"/>
                        </a:solidFill>
                      </a:tcPr>
                    </a:tc>
                    <a:tc>
                      <a:txBody>
                        <a:bodyPr/>
                        <a:lstStyle/>
                        <a:p>
                          <a:r>
                            <a:rPr lang="en-US" sz="1400" dirty="0"/>
                            <a:t>250</a:t>
                          </a:r>
                        </a:p>
                      </a:txBody>
                      <a:tcPr/>
                    </a:tc>
                    <a:extLst>
                      <a:ext uri="{0D108BD9-81ED-4DB2-BD59-A6C34878D82A}">
                        <a16:rowId xmlns:a16="http://schemas.microsoft.com/office/drawing/2014/main" val="231742408"/>
                      </a:ext>
                    </a:extLst>
                  </a:tr>
                  <a:tr h="370840">
                    <a:tc>
                      <a:txBody>
                        <a:bodyPr/>
                        <a:lstStyle/>
                        <a:p>
                          <a:r>
                            <a:rPr lang="en-US" sz="1400" dirty="0">
                              <a:solidFill>
                                <a:schemeClr val="tx1"/>
                              </a:solidFill>
                            </a:rPr>
                            <a:t>3</a:t>
                          </a:r>
                        </a:p>
                      </a:txBody>
                      <a:tcPr>
                        <a:solidFill>
                          <a:schemeClr val="bg1"/>
                        </a:solidFill>
                      </a:tcPr>
                    </a:tc>
                    <a:tc>
                      <a:txBody>
                        <a:bodyPr/>
                        <a:lstStyle/>
                        <a:p>
                          <a:r>
                            <a:rPr lang="en-US" sz="1400" dirty="0"/>
                            <a:t>252</a:t>
                          </a:r>
                        </a:p>
                      </a:txBody>
                      <a:tcPr/>
                    </a:tc>
                    <a:extLst>
                      <a:ext uri="{0D108BD9-81ED-4DB2-BD59-A6C34878D82A}">
                        <a16:rowId xmlns:a16="http://schemas.microsoft.com/office/drawing/2014/main" val="2555853973"/>
                      </a:ext>
                    </a:extLst>
                  </a:tr>
                  <a:tr h="370840">
                    <a:tc>
                      <a:txBody>
                        <a:bodyPr/>
                        <a:lstStyle/>
                        <a:p>
                          <a:r>
                            <a:rPr lang="en-US" sz="1400" dirty="0">
                              <a:solidFill>
                                <a:schemeClr val="tx1"/>
                              </a:solidFill>
                            </a:rPr>
                            <a:t>4</a:t>
                          </a:r>
                        </a:p>
                      </a:txBody>
                      <a:tcPr>
                        <a:solidFill>
                          <a:schemeClr val="bg1"/>
                        </a:solidFill>
                      </a:tcPr>
                    </a:tc>
                    <a:tc>
                      <a:txBody>
                        <a:bodyPr/>
                        <a:lstStyle/>
                        <a:p>
                          <a:r>
                            <a:rPr lang="en-US" sz="1400" dirty="0"/>
                            <a:t>257</a:t>
                          </a:r>
                        </a:p>
                      </a:txBody>
                      <a:tcPr/>
                    </a:tc>
                    <a:extLst>
                      <a:ext uri="{0D108BD9-81ED-4DB2-BD59-A6C34878D82A}">
                        <a16:rowId xmlns:a16="http://schemas.microsoft.com/office/drawing/2014/main" val="1801165017"/>
                      </a:ext>
                    </a:extLst>
                  </a:tr>
                  <a:tr h="370840">
                    <a:tc>
                      <a:txBody>
                        <a:bodyPr/>
                        <a:lstStyle/>
                        <a:p>
                          <a:r>
                            <a:rPr lang="en-US" sz="1400" dirty="0">
                              <a:solidFill>
                                <a:schemeClr val="tx1"/>
                              </a:solidFill>
                            </a:rPr>
                            <a:t>5</a:t>
                          </a:r>
                        </a:p>
                      </a:txBody>
                      <a:tcPr>
                        <a:solidFill>
                          <a:schemeClr val="bg1"/>
                        </a:solidFill>
                      </a:tcPr>
                    </a:tc>
                    <a:tc>
                      <a:txBody>
                        <a:bodyPr/>
                        <a:lstStyle/>
                        <a:p>
                          <a:r>
                            <a:rPr lang="en-US" sz="1400" dirty="0"/>
                            <a:t>256</a:t>
                          </a:r>
                        </a:p>
                      </a:txBody>
                      <a:tcPr/>
                    </a:tc>
                    <a:extLst>
                      <a:ext uri="{0D108BD9-81ED-4DB2-BD59-A6C34878D82A}">
                        <a16:rowId xmlns:a16="http://schemas.microsoft.com/office/drawing/2014/main" val="2069767985"/>
                      </a:ext>
                    </a:extLst>
                  </a:tr>
                </a:tbl>
              </a:graphicData>
            </a:graphic>
          </p:graphicFrame>
        </mc:Choice>
        <mc:Fallback xmlns="">
          <p:graphicFrame>
            <p:nvGraphicFramePr>
              <p:cNvPr id="16" name="Table 15">
                <a:extLst>
                  <a:ext uri="{FF2B5EF4-FFF2-40B4-BE49-F238E27FC236}">
                    <a16:creationId xmlns:a16="http://schemas.microsoft.com/office/drawing/2014/main" id="{68F85C2E-067F-B94F-0CDB-9E134753D107}"/>
                  </a:ext>
                </a:extLst>
              </p:cNvPr>
              <p:cNvGraphicFramePr>
                <a:graphicFrameLocks noGrp="1"/>
              </p:cNvGraphicFramePr>
              <p:nvPr>
                <p:extLst>
                  <p:ext uri="{D42A27DB-BD31-4B8C-83A1-F6EECF244321}">
                    <p14:modId xmlns:p14="http://schemas.microsoft.com/office/powerpoint/2010/main" val="3544060281"/>
                  </p:ext>
                </p:extLst>
              </p:nvPr>
            </p:nvGraphicFramePr>
            <p:xfrm>
              <a:off x="10277209" y="3306706"/>
              <a:ext cx="1249782" cy="2225040"/>
            </p:xfrm>
            <a:graphic>
              <a:graphicData uri="http://schemas.openxmlformats.org/drawingml/2006/table">
                <a:tbl>
                  <a:tblPr firstRow="1" bandRow="1">
                    <a:tableStyleId>{5C22544A-7EE6-4342-B048-85BDC9FD1C3A}</a:tableStyleId>
                  </a:tblPr>
                  <a:tblGrid>
                    <a:gridCol w="624891">
                      <a:extLst>
                        <a:ext uri="{9D8B030D-6E8A-4147-A177-3AD203B41FA5}">
                          <a16:colId xmlns:a16="http://schemas.microsoft.com/office/drawing/2014/main" val="2419121015"/>
                        </a:ext>
                      </a:extLst>
                    </a:gridCol>
                    <a:gridCol w="624891">
                      <a:extLst>
                        <a:ext uri="{9D8B030D-6E8A-4147-A177-3AD203B41FA5}">
                          <a16:colId xmlns:a16="http://schemas.microsoft.com/office/drawing/2014/main" val="4151030072"/>
                        </a:ext>
                      </a:extLst>
                    </a:gridCol>
                  </a:tblGrid>
                  <a:tr h="370840">
                    <a:tc>
                      <a:txBody>
                        <a:bodyPr/>
                        <a:lstStyle/>
                        <a:p>
                          <a:endParaRPr lang="en-US"/>
                        </a:p>
                      </a:txBody>
                      <a:tcPr>
                        <a:blipFill>
                          <a:blip r:embed="rId7"/>
                          <a:stretch>
                            <a:fillRect l="-971" t="-1639" r="-104854" b="-503279"/>
                          </a:stretch>
                        </a:blipFill>
                      </a:tcPr>
                    </a:tc>
                    <a:tc>
                      <a:txBody>
                        <a:bodyPr/>
                        <a:lstStyle/>
                        <a:p>
                          <a:endParaRPr lang="en-US"/>
                        </a:p>
                      </a:txBody>
                      <a:tcPr>
                        <a:blipFill>
                          <a:blip r:embed="rId7"/>
                          <a:stretch>
                            <a:fillRect l="-100971" t="-1639" r="-4854" b="-503279"/>
                          </a:stretch>
                        </a:blipFill>
                      </a:tcPr>
                    </a:tc>
                    <a:extLst>
                      <a:ext uri="{0D108BD9-81ED-4DB2-BD59-A6C34878D82A}">
                        <a16:rowId xmlns:a16="http://schemas.microsoft.com/office/drawing/2014/main" val="4228352719"/>
                      </a:ext>
                    </a:extLst>
                  </a:tr>
                  <a:tr h="370840">
                    <a:tc>
                      <a:txBody>
                        <a:bodyPr/>
                        <a:lstStyle/>
                        <a:p>
                          <a:r>
                            <a:rPr lang="en-US" sz="1400" dirty="0">
                              <a:solidFill>
                                <a:schemeClr val="tx1"/>
                              </a:solidFill>
                            </a:rPr>
                            <a:t>1</a:t>
                          </a:r>
                        </a:p>
                      </a:txBody>
                      <a:tcPr>
                        <a:solidFill>
                          <a:schemeClr val="bg1"/>
                        </a:solidFill>
                      </a:tcPr>
                    </a:tc>
                    <a:tc>
                      <a:txBody>
                        <a:bodyPr/>
                        <a:lstStyle/>
                        <a:p>
                          <a:r>
                            <a:rPr lang="en-US" sz="1400" dirty="0"/>
                            <a:t>247</a:t>
                          </a:r>
                        </a:p>
                      </a:txBody>
                      <a:tcPr/>
                    </a:tc>
                    <a:extLst>
                      <a:ext uri="{0D108BD9-81ED-4DB2-BD59-A6C34878D82A}">
                        <a16:rowId xmlns:a16="http://schemas.microsoft.com/office/drawing/2014/main" val="1435027256"/>
                      </a:ext>
                    </a:extLst>
                  </a:tr>
                  <a:tr h="370840">
                    <a:tc>
                      <a:txBody>
                        <a:bodyPr/>
                        <a:lstStyle/>
                        <a:p>
                          <a:r>
                            <a:rPr lang="en-US" sz="1400" dirty="0">
                              <a:solidFill>
                                <a:schemeClr val="tx1"/>
                              </a:solidFill>
                            </a:rPr>
                            <a:t>2</a:t>
                          </a:r>
                        </a:p>
                      </a:txBody>
                      <a:tcPr>
                        <a:solidFill>
                          <a:schemeClr val="bg1"/>
                        </a:solidFill>
                      </a:tcPr>
                    </a:tc>
                    <a:tc>
                      <a:txBody>
                        <a:bodyPr/>
                        <a:lstStyle/>
                        <a:p>
                          <a:r>
                            <a:rPr lang="en-US" sz="1400" dirty="0"/>
                            <a:t>250</a:t>
                          </a:r>
                        </a:p>
                      </a:txBody>
                      <a:tcPr/>
                    </a:tc>
                    <a:extLst>
                      <a:ext uri="{0D108BD9-81ED-4DB2-BD59-A6C34878D82A}">
                        <a16:rowId xmlns:a16="http://schemas.microsoft.com/office/drawing/2014/main" val="231742408"/>
                      </a:ext>
                    </a:extLst>
                  </a:tr>
                  <a:tr h="370840">
                    <a:tc>
                      <a:txBody>
                        <a:bodyPr/>
                        <a:lstStyle/>
                        <a:p>
                          <a:r>
                            <a:rPr lang="en-US" sz="1400" dirty="0">
                              <a:solidFill>
                                <a:schemeClr val="tx1"/>
                              </a:solidFill>
                            </a:rPr>
                            <a:t>3</a:t>
                          </a:r>
                        </a:p>
                      </a:txBody>
                      <a:tcPr>
                        <a:solidFill>
                          <a:schemeClr val="bg1"/>
                        </a:solidFill>
                      </a:tcPr>
                    </a:tc>
                    <a:tc>
                      <a:txBody>
                        <a:bodyPr/>
                        <a:lstStyle/>
                        <a:p>
                          <a:r>
                            <a:rPr lang="en-US" sz="1400" dirty="0"/>
                            <a:t>252</a:t>
                          </a:r>
                        </a:p>
                      </a:txBody>
                      <a:tcPr/>
                    </a:tc>
                    <a:extLst>
                      <a:ext uri="{0D108BD9-81ED-4DB2-BD59-A6C34878D82A}">
                        <a16:rowId xmlns:a16="http://schemas.microsoft.com/office/drawing/2014/main" val="2555853973"/>
                      </a:ext>
                    </a:extLst>
                  </a:tr>
                  <a:tr h="370840">
                    <a:tc>
                      <a:txBody>
                        <a:bodyPr/>
                        <a:lstStyle/>
                        <a:p>
                          <a:r>
                            <a:rPr lang="en-US" sz="1400" dirty="0">
                              <a:solidFill>
                                <a:schemeClr val="tx1"/>
                              </a:solidFill>
                            </a:rPr>
                            <a:t>4</a:t>
                          </a:r>
                        </a:p>
                      </a:txBody>
                      <a:tcPr>
                        <a:solidFill>
                          <a:schemeClr val="bg1"/>
                        </a:solidFill>
                      </a:tcPr>
                    </a:tc>
                    <a:tc>
                      <a:txBody>
                        <a:bodyPr/>
                        <a:lstStyle/>
                        <a:p>
                          <a:r>
                            <a:rPr lang="en-US" sz="1400" dirty="0"/>
                            <a:t>257</a:t>
                          </a:r>
                        </a:p>
                      </a:txBody>
                      <a:tcPr/>
                    </a:tc>
                    <a:extLst>
                      <a:ext uri="{0D108BD9-81ED-4DB2-BD59-A6C34878D82A}">
                        <a16:rowId xmlns:a16="http://schemas.microsoft.com/office/drawing/2014/main" val="1801165017"/>
                      </a:ext>
                    </a:extLst>
                  </a:tr>
                  <a:tr h="370840">
                    <a:tc>
                      <a:txBody>
                        <a:bodyPr/>
                        <a:lstStyle/>
                        <a:p>
                          <a:r>
                            <a:rPr lang="en-US" sz="1400" dirty="0">
                              <a:solidFill>
                                <a:schemeClr val="tx1"/>
                              </a:solidFill>
                            </a:rPr>
                            <a:t>5</a:t>
                          </a:r>
                        </a:p>
                      </a:txBody>
                      <a:tcPr>
                        <a:solidFill>
                          <a:schemeClr val="bg1"/>
                        </a:solidFill>
                      </a:tcPr>
                    </a:tc>
                    <a:tc>
                      <a:txBody>
                        <a:bodyPr/>
                        <a:lstStyle/>
                        <a:p>
                          <a:r>
                            <a:rPr lang="en-US" sz="1400" dirty="0"/>
                            <a:t>256</a:t>
                          </a:r>
                        </a:p>
                      </a:txBody>
                      <a:tcPr/>
                    </a:tc>
                    <a:extLst>
                      <a:ext uri="{0D108BD9-81ED-4DB2-BD59-A6C34878D82A}">
                        <a16:rowId xmlns:a16="http://schemas.microsoft.com/office/drawing/2014/main" val="2069767985"/>
                      </a:ext>
                    </a:extLst>
                  </a:tr>
                </a:tbl>
              </a:graphicData>
            </a:graphic>
          </p:graphicFrame>
        </mc:Fallback>
      </mc:AlternateContent>
      <p:sp>
        <p:nvSpPr>
          <p:cNvPr id="17" name="TextBox 16">
            <a:extLst>
              <a:ext uri="{FF2B5EF4-FFF2-40B4-BE49-F238E27FC236}">
                <a16:creationId xmlns:a16="http://schemas.microsoft.com/office/drawing/2014/main" id="{B419F817-FA7C-14F9-0C23-F49273DECD42}"/>
              </a:ext>
            </a:extLst>
          </p:cNvPr>
          <p:cNvSpPr txBox="1"/>
          <p:nvPr/>
        </p:nvSpPr>
        <p:spPr>
          <a:xfrm>
            <a:off x="9067452" y="5639126"/>
            <a:ext cx="1924887" cy="646331"/>
          </a:xfrm>
          <a:prstGeom prst="rect">
            <a:avLst/>
          </a:prstGeom>
          <a:noFill/>
        </p:spPr>
        <p:txBody>
          <a:bodyPr wrap="none" rtlCol="0">
            <a:spAutoFit/>
          </a:bodyPr>
          <a:lstStyle/>
          <a:p>
            <a:pPr algn="ctr"/>
            <a:r>
              <a:rPr lang="en-US" dirty="0"/>
              <a:t>Orders matter</a:t>
            </a:r>
          </a:p>
          <a:p>
            <a:pPr algn="ctr"/>
            <a:r>
              <a:rPr lang="en-US" dirty="0">
                <a:sym typeface="Wingdings" panose="05000000000000000000" pitchFamily="2" charset="2"/>
              </a:rPr>
              <a:t> Sequential data</a:t>
            </a:r>
            <a:endParaRPr lang="en-US" dirty="0"/>
          </a:p>
        </p:txBody>
      </p:sp>
      <p:sp>
        <p:nvSpPr>
          <p:cNvPr id="18" name="Not Equal 17">
            <a:extLst>
              <a:ext uri="{FF2B5EF4-FFF2-40B4-BE49-F238E27FC236}">
                <a16:creationId xmlns:a16="http://schemas.microsoft.com/office/drawing/2014/main" id="{7C069700-5772-252F-5F15-6E23C7C64426}"/>
              </a:ext>
            </a:extLst>
          </p:cNvPr>
          <p:cNvSpPr/>
          <p:nvPr/>
        </p:nvSpPr>
        <p:spPr>
          <a:xfrm>
            <a:off x="9782582" y="4200185"/>
            <a:ext cx="494627" cy="469232"/>
          </a:xfrm>
          <a:prstGeom prst="mathNotEqual">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42120280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7DCFB7-DE95-202B-E675-CCAB9487BFF9}"/>
              </a:ext>
            </a:extLst>
          </p:cNvPr>
          <p:cNvSpPr>
            <a:spLocks noGrp="1"/>
          </p:cNvSpPr>
          <p:nvPr>
            <p:ph type="title"/>
          </p:nvPr>
        </p:nvSpPr>
        <p:spPr/>
        <p:txBody>
          <a:bodyPr/>
          <a:lstStyle/>
          <a:p>
            <a:r>
              <a:rPr lang="en-US" dirty="0"/>
              <a:t>Recurrent Neural Networks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D6E486A4-DA4F-D9F7-A611-F49679E03DB9}"/>
                  </a:ext>
                </a:extLst>
              </p:cNvPr>
              <p:cNvSpPr>
                <a:spLocks noGrp="1"/>
              </p:cNvSpPr>
              <p:nvPr>
                <p:ph sz="quarter" idx="10"/>
              </p:nvPr>
            </p:nvSpPr>
            <p:spPr>
              <a:xfrm>
                <a:off x="733426" y="776122"/>
                <a:ext cx="10858999" cy="5221539"/>
              </a:xfrm>
            </p:spPr>
            <p:txBody>
              <a:bodyPr/>
              <a:lstStyle/>
              <a:p>
                <a:r>
                  <a:rPr lang="en-US" sz="1800" dirty="0"/>
                  <a:t>Transformer models are very recent compared to other AI models</a:t>
                </a:r>
              </a:p>
              <a:p>
                <a:r>
                  <a:rPr lang="en-US" sz="1800" dirty="0"/>
                  <a:t>Before transformers, </a:t>
                </a:r>
                <a:r>
                  <a:rPr lang="en-US" sz="1800" b="1" dirty="0"/>
                  <a:t>Recurrent Neural Network</a:t>
                </a:r>
                <a:r>
                  <a:rPr lang="en-US" sz="1800" dirty="0"/>
                  <a:t> </a:t>
                </a:r>
                <a:r>
                  <a:rPr lang="en-US" sz="1800" b="1" dirty="0"/>
                  <a:t>(RNN)</a:t>
                </a:r>
                <a:r>
                  <a:rPr lang="en-US" sz="1800" dirty="0"/>
                  <a:t> variants are the main tools to handle sequential data</a:t>
                </a:r>
              </a:p>
              <a:p>
                <a:r>
                  <a:rPr lang="en-US" sz="1800" dirty="0"/>
                  <a:t>RNN models have a mechanism to handle the sequential information in sequential data: </a:t>
                </a:r>
                <a:r>
                  <a:rPr lang="en-US" sz="1800" b="1" i="1" dirty="0"/>
                  <a:t>current hidden values are calculated using current inputs and the previous hidden values</a:t>
                </a:r>
              </a:p>
              <a:p>
                <a:r>
                  <a:rPr lang="en-US" sz="1800" dirty="0"/>
                  <a:t>Given a sequence </a:t>
                </a:r>
                <a14:m>
                  <m:oMath xmlns:m="http://schemas.openxmlformats.org/officeDocument/2006/math">
                    <m:sSup>
                      <m:sSupPr>
                        <m:ctrlPr>
                          <a:rPr lang="en-US" sz="1800" b="0" i="1" smtClean="0">
                            <a:latin typeface="Cambria Math" panose="02040503050406030204" pitchFamily="18" charset="0"/>
                          </a:rPr>
                        </m:ctrlPr>
                      </m:sSupPr>
                      <m:e>
                        <m:r>
                          <a:rPr lang="en-US" sz="1800" b="0" i="1" smtClean="0">
                            <a:latin typeface="Cambria Math" panose="02040503050406030204" pitchFamily="18" charset="0"/>
                          </a:rPr>
                          <m:t>𝑋</m:t>
                        </m:r>
                      </m:e>
                      <m:sup>
                        <m:r>
                          <a:rPr lang="en-US" sz="1800" b="0" i="1" smtClean="0">
                            <a:latin typeface="Cambria Math" panose="02040503050406030204" pitchFamily="18" charset="0"/>
                          </a:rPr>
                          <m:t>1</m:t>
                        </m:r>
                      </m:sup>
                    </m:sSup>
                    <m:r>
                      <a:rPr lang="en-US" sz="1800" b="0" i="1" smtClean="0">
                        <a:latin typeface="Cambria Math" panose="02040503050406030204" pitchFamily="18" charset="0"/>
                      </a:rPr>
                      <m:t>→</m:t>
                    </m:r>
                    <m:sSup>
                      <m:sSupPr>
                        <m:ctrlPr>
                          <a:rPr lang="en-US" sz="1800" i="1">
                            <a:latin typeface="Cambria Math" panose="02040503050406030204" pitchFamily="18" charset="0"/>
                          </a:rPr>
                        </m:ctrlPr>
                      </m:sSupPr>
                      <m:e>
                        <m:r>
                          <a:rPr lang="en-US" sz="1800" i="1">
                            <a:latin typeface="Cambria Math" panose="02040503050406030204" pitchFamily="18" charset="0"/>
                          </a:rPr>
                          <m:t>𝑋</m:t>
                        </m:r>
                      </m:e>
                      <m:sup>
                        <m:r>
                          <a:rPr lang="en-US" sz="1800" b="0" i="1" smtClean="0">
                            <a:latin typeface="Cambria Math" panose="02040503050406030204" pitchFamily="18" charset="0"/>
                          </a:rPr>
                          <m:t>2</m:t>
                        </m:r>
                      </m:sup>
                    </m:sSup>
                    <m:r>
                      <a:rPr lang="en-US" sz="1800" b="0" i="1" smtClean="0">
                        <a:latin typeface="Cambria Math" panose="02040503050406030204" pitchFamily="18" charset="0"/>
                      </a:rPr>
                      <m:t>→…→</m:t>
                    </m:r>
                    <m:sSup>
                      <m:sSupPr>
                        <m:ctrlPr>
                          <a:rPr lang="en-US" sz="1800" i="1">
                            <a:latin typeface="Cambria Math" panose="02040503050406030204" pitchFamily="18" charset="0"/>
                          </a:rPr>
                        </m:ctrlPr>
                      </m:sSupPr>
                      <m:e>
                        <m:r>
                          <a:rPr lang="en-US" sz="1800" i="1">
                            <a:latin typeface="Cambria Math" panose="02040503050406030204" pitchFamily="18" charset="0"/>
                          </a:rPr>
                          <m:t>𝑋</m:t>
                        </m:r>
                      </m:e>
                      <m:sup>
                        <m:r>
                          <a:rPr lang="en-US" sz="1800" b="0" i="1" smtClean="0">
                            <a:latin typeface="Cambria Math" panose="02040503050406030204" pitchFamily="18" charset="0"/>
                          </a:rPr>
                          <m:t>𝑇</m:t>
                        </m:r>
                      </m:sup>
                    </m:sSup>
                  </m:oMath>
                </a14:m>
                <a:r>
                  <a:rPr lang="en-US" sz="1800" dirty="0"/>
                  <a:t>, RNN calculates the hidden values for each step as on the bottom right figure – the hidden values of one step is computed from the current input and the previous hidden values</a:t>
                </a:r>
              </a:p>
              <a:p>
                <a:pPr lvl="1"/>
                <a:r>
                  <a:rPr lang="en-US" sz="1600" dirty="0"/>
                  <a:t>Note that </a:t>
                </a:r>
                <a14:m>
                  <m:oMath xmlns:m="http://schemas.openxmlformats.org/officeDocument/2006/math">
                    <m:r>
                      <a:rPr lang="en-US" sz="1600" b="0" i="1" smtClean="0">
                        <a:latin typeface="Cambria Math" panose="02040503050406030204" pitchFamily="18" charset="0"/>
                      </a:rPr>
                      <m:t>𝑋</m:t>
                    </m:r>
                  </m:oMath>
                </a14:m>
                <a:r>
                  <a:rPr lang="en-US" sz="1600" dirty="0"/>
                  <a:t> input to each step can be a set of multiple features, not just one single value</a:t>
                </a:r>
              </a:p>
              <a:p>
                <a:pPr lvl="1"/>
                <a:r>
                  <a:rPr lang="en-US" sz="1600" dirty="0"/>
                  <a:t>Similarly, </a:t>
                </a:r>
                <a14:m>
                  <m:oMath xmlns:m="http://schemas.openxmlformats.org/officeDocument/2006/math">
                    <m:r>
                      <a:rPr lang="en-US" sz="1600" b="0" i="1" smtClean="0">
                        <a:latin typeface="Cambria Math" panose="02040503050406030204" pitchFamily="18" charset="0"/>
                      </a:rPr>
                      <m:t>𝑈</m:t>
                    </m:r>
                  </m:oMath>
                </a14:m>
                <a:r>
                  <a:rPr lang="en-US" sz="1600" dirty="0"/>
                  <a:t> output for each step can be a set of multiple values</a:t>
                </a:r>
              </a:p>
              <a:p>
                <a:pPr lvl="2"/>
                <a14:m>
                  <m:oMath xmlns:m="http://schemas.openxmlformats.org/officeDocument/2006/math">
                    <m:r>
                      <a:rPr lang="en-US" sz="1600" b="0" i="1" smtClean="0">
                        <a:latin typeface="Cambria Math" panose="02040503050406030204" pitchFamily="18" charset="0"/>
                      </a:rPr>
                      <m:t>𝑈</m:t>
                    </m:r>
                  </m:oMath>
                </a14:m>
                <a:r>
                  <a:rPr lang="en-US" sz="1600" dirty="0"/>
                  <a:t> is equivalent to the </a:t>
                </a:r>
                <a14:m>
                  <m:oMath xmlns:m="http://schemas.openxmlformats.org/officeDocument/2006/math">
                    <m:r>
                      <a:rPr lang="en-US" sz="1600" b="0" i="1" smtClean="0">
                        <a:latin typeface="Cambria Math" panose="02040503050406030204" pitchFamily="18" charset="0"/>
                      </a:rPr>
                      <m:t>h</m:t>
                    </m:r>
                  </m:oMath>
                </a14:m>
                <a:r>
                  <a:rPr lang="en-US" sz="1600" dirty="0"/>
                  <a:t>’s in the regular neural net. People just prefer to use </a:t>
                </a:r>
                <a14:m>
                  <m:oMath xmlns:m="http://schemas.openxmlformats.org/officeDocument/2006/math">
                    <m:r>
                      <a:rPr lang="en-US" sz="1600" b="0" i="1" smtClean="0">
                        <a:latin typeface="Cambria Math" panose="02040503050406030204" pitchFamily="18" charset="0"/>
                      </a:rPr>
                      <m:t>𝑈</m:t>
                    </m:r>
                  </m:oMath>
                </a14:m>
                <a:r>
                  <a:rPr lang="en-US" sz="1600" dirty="0"/>
                  <a:t> in RNN</a:t>
                </a:r>
              </a:p>
              <a:p>
                <a:pPr lvl="1"/>
                <a:r>
                  <a:rPr lang="en-US" sz="1600" dirty="0"/>
                  <a:t>This mechanism allows RNN to utilize information from history if that is important for the current prediction </a:t>
                </a:r>
              </a:p>
              <a:p>
                <a:r>
                  <a:rPr lang="en-US" sz="1800" dirty="0"/>
                  <a:t>How about the target? In RNN, target can be calculated a few different ways</a:t>
                </a:r>
              </a:p>
              <a:p>
                <a:pPr lvl="1"/>
                <a:r>
                  <a:rPr lang="en-US" sz="1600" dirty="0"/>
                  <a:t>For example, one target for the whole sequence, or one target for each step</a:t>
                </a:r>
              </a:p>
              <a:p>
                <a:pPr lvl="1"/>
                <a:r>
                  <a:rPr lang="en-US" sz="1600" dirty="0"/>
                  <a:t>We will discuss the target in specific examples later</a:t>
                </a:r>
              </a:p>
            </p:txBody>
          </p:sp>
        </mc:Choice>
        <mc:Fallback xmlns="">
          <p:sp>
            <p:nvSpPr>
              <p:cNvPr id="3" name="Content Placeholder 2">
                <a:extLst>
                  <a:ext uri="{FF2B5EF4-FFF2-40B4-BE49-F238E27FC236}">
                    <a16:creationId xmlns:a16="http://schemas.microsoft.com/office/drawing/2014/main" id="{D6E486A4-DA4F-D9F7-A611-F49679E03DB9}"/>
                  </a:ext>
                </a:extLst>
              </p:cNvPr>
              <p:cNvSpPr>
                <a:spLocks noGrp="1" noRot="1" noChangeAspect="1" noMove="1" noResize="1" noEditPoints="1" noAdjustHandles="1" noChangeArrowheads="1" noChangeShapeType="1" noTextEdit="1"/>
              </p:cNvSpPr>
              <p:nvPr>
                <p:ph sz="quarter" idx="10"/>
              </p:nvPr>
            </p:nvSpPr>
            <p:spPr>
              <a:xfrm>
                <a:off x="733426" y="776122"/>
                <a:ext cx="10858999" cy="5221539"/>
              </a:xfrm>
              <a:blipFill>
                <a:blip r:embed="rId2"/>
                <a:stretch>
                  <a:fillRect l="-337" t="-1050"/>
                </a:stretch>
              </a:blipFill>
            </p:spPr>
            <p:txBody>
              <a:bodyPr/>
              <a:lstStyle/>
              <a:p>
                <a:r>
                  <a:rPr lang="en-US">
                    <a:noFill/>
                  </a:rPr>
                  <a:t> </a:t>
                </a:r>
              </a:p>
            </p:txBody>
          </p:sp>
        </mc:Fallback>
      </mc:AlternateContent>
      <p:grpSp>
        <p:nvGrpSpPr>
          <p:cNvPr id="79" name="Group 78">
            <a:extLst>
              <a:ext uri="{FF2B5EF4-FFF2-40B4-BE49-F238E27FC236}">
                <a16:creationId xmlns:a16="http://schemas.microsoft.com/office/drawing/2014/main" id="{52B1A5D9-EB95-6E01-5B0B-BA7CC1F75B4B}"/>
              </a:ext>
            </a:extLst>
          </p:cNvPr>
          <p:cNvGrpSpPr/>
          <p:nvPr/>
        </p:nvGrpSpPr>
        <p:grpSpPr>
          <a:xfrm>
            <a:off x="6245391" y="5172351"/>
            <a:ext cx="5495925" cy="1108422"/>
            <a:chOff x="5436270" y="438085"/>
            <a:chExt cx="6487027" cy="1308308"/>
          </a:xfrm>
        </p:grpSpPr>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id="{3C9CD1D0-24CB-24C3-7081-E594CC59E0A3}"/>
                    </a:ext>
                  </a:extLst>
                </p:cNvPr>
                <p:cNvSpPr/>
                <p:nvPr/>
              </p:nvSpPr>
              <p:spPr>
                <a:xfrm>
                  <a:off x="5436270" y="1259114"/>
                  <a:ext cx="806115" cy="469523"/>
                </a:xfrm>
                <a:prstGeom prst="rect">
                  <a:avLst/>
                </a:prstGeom>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sSup>
                          <m:sSupPr>
                            <m:ctrlPr>
                              <a:rPr lang="en-US" i="1" smtClean="0">
                                <a:latin typeface="Cambria Math" panose="02040503050406030204" pitchFamily="18" charset="0"/>
                              </a:rPr>
                            </m:ctrlPr>
                          </m:sSupPr>
                          <m:e>
                            <m:r>
                              <a:rPr lang="en-US" b="0" i="1" smtClean="0">
                                <a:latin typeface="Cambria Math" panose="02040503050406030204" pitchFamily="18" charset="0"/>
                              </a:rPr>
                              <m:t>𝑋</m:t>
                            </m:r>
                          </m:e>
                          <m:sup>
                            <m:r>
                              <a:rPr lang="en-US" i="1">
                                <a:latin typeface="Cambria Math" panose="02040503050406030204" pitchFamily="18" charset="0"/>
                              </a:rPr>
                              <m:t>1</m:t>
                            </m:r>
                          </m:sup>
                        </m:sSup>
                      </m:oMath>
                    </m:oMathPara>
                  </a14:m>
                  <a:endParaRPr lang="en-US" dirty="0"/>
                </a:p>
              </p:txBody>
            </p:sp>
          </mc:Choice>
          <mc:Fallback xmlns="">
            <p:sp>
              <p:nvSpPr>
                <p:cNvPr id="4" name="Rectangle 3">
                  <a:extLst>
                    <a:ext uri="{FF2B5EF4-FFF2-40B4-BE49-F238E27FC236}">
                      <a16:creationId xmlns:a16="http://schemas.microsoft.com/office/drawing/2014/main" id="{3C9CD1D0-24CB-24C3-7081-E594CC59E0A3}"/>
                    </a:ext>
                  </a:extLst>
                </p:cNvPr>
                <p:cNvSpPr>
                  <a:spLocks noRot="1" noChangeAspect="1" noMove="1" noResize="1" noEditPoints="1" noAdjustHandles="1" noChangeArrowheads="1" noChangeShapeType="1" noTextEdit="1"/>
                </p:cNvSpPr>
                <p:nvPr/>
              </p:nvSpPr>
              <p:spPr>
                <a:xfrm>
                  <a:off x="5436270" y="1259114"/>
                  <a:ext cx="806115" cy="469523"/>
                </a:xfrm>
                <a:prstGeom prst="rect">
                  <a:avLst/>
                </a:prstGeom>
                <a:blipFill>
                  <a:blip r:embed="rId3"/>
                  <a:stretch>
                    <a:fillRect/>
                  </a:stretch>
                </a:blipFill>
                <a:ln w="38100"/>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6ADD48CE-3BC1-0AF8-90E8-752B637FF743}"/>
                    </a:ext>
                  </a:extLst>
                </p:cNvPr>
                <p:cNvSpPr/>
                <p:nvPr/>
              </p:nvSpPr>
              <p:spPr>
                <a:xfrm>
                  <a:off x="6856497" y="1259113"/>
                  <a:ext cx="806115" cy="469523"/>
                </a:xfrm>
                <a:prstGeom prst="rect">
                  <a:avLst/>
                </a:prstGeom>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sSup>
                          <m:sSupPr>
                            <m:ctrlPr>
                              <a:rPr lang="en-US" i="1" smtClean="0">
                                <a:latin typeface="Cambria Math" panose="02040503050406030204" pitchFamily="18" charset="0"/>
                              </a:rPr>
                            </m:ctrlPr>
                          </m:sSupPr>
                          <m:e>
                            <m:r>
                              <a:rPr lang="en-US" i="1">
                                <a:latin typeface="Cambria Math" panose="02040503050406030204" pitchFamily="18" charset="0"/>
                              </a:rPr>
                              <m:t>𝑋</m:t>
                            </m:r>
                          </m:e>
                          <m:sup>
                            <m:r>
                              <a:rPr lang="en-US" b="0" i="1" smtClean="0">
                                <a:latin typeface="Cambria Math" panose="02040503050406030204" pitchFamily="18" charset="0"/>
                              </a:rPr>
                              <m:t>2</m:t>
                            </m:r>
                          </m:sup>
                        </m:sSup>
                      </m:oMath>
                    </m:oMathPara>
                  </a14:m>
                  <a:endParaRPr lang="en-US" dirty="0"/>
                </a:p>
              </p:txBody>
            </p:sp>
          </mc:Choice>
          <mc:Fallback xmlns="">
            <p:sp>
              <p:nvSpPr>
                <p:cNvPr id="5" name="Rectangle 4">
                  <a:extLst>
                    <a:ext uri="{FF2B5EF4-FFF2-40B4-BE49-F238E27FC236}">
                      <a16:creationId xmlns:a16="http://schemas.microsoft.com/office/drawing/2014/main" id="{6ADD48CE-3BC1-0AF8-90E8-752B637FF743}"/>
                    </a:ext>
                  </a:extLst>
                </p:cNvPr>
                <p:cNvSpPr>
                  <a:spLocks noRot="1" noChangeAspect="1" noMove="1" noResize="1" noEditPoints="1" noAdjustHandles="1" noChangeArrowheads="1" noChangeShapeType="1" noTextEdit="1"/>
                </p:cNvSpPr>
                <p:nvPr/>
              </p:nvSpPr>
              <p:spPr>
                <a:xfrm>
                  <a:off x="6856497" y="1259113"/>
                  <a:ext cx="806115" cy="469523"/>
                </a:xfrm>
                <a:prstGeom prst="rect">
                  <a:avLst/>
                </a:prstGeom>
                <a:blipFill>
                  <a:blip r:embed="rId4"/>
                  <a:stretch>
                    <a:fillRect/>
                  </a:stretch>
                </a:blipFill>
                <a:ln w="38100"/>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F5399132-295D-924F-0A55-B2FF13DDFF5B}"/>
                    </a:ext>
                  </a:extLst>
                </p:cNvPr>
                <p:cNvSpPr/>
                <p:nvPr/>
              </p:nvSpPr>
              <p:spPr>
                <a:xfrm>
                  <a:off x="8276726" y="1256933"/>
                  <a:ext cx="806115" cy="469523"/>
                </a:xfrm>
                <a:prstGeom prst="rect">
                  <a:avLst/>
                </a:prstGeom>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sSup>
                          <m:sSupPr>
                            <m:ctrlPr>
                              <a:rPr lang="en-US" i="1" smtClean="0">
                                <a:latin typeface="Cambria Math" panose="02040503050406030204" pitchFamily="18" charset="0"/>
                              </a:rPr>
                            </m:ctrlPr>
                          </m:sSupPr>
                          <m:e>
                            <m:r>
                              <a:rPr lang="en-US" i="1">
                                <a:latin typeface="Cambria Math" panose="02040503050406030204" pitchFamily="18" charset="0"/>
                              </a:rPr>
                              <m:t>𝑋</m:t>
                            </m:r>
                          </m:e>
                          <m:sup>
                            <m:r>
                              <a:rPr lang="en-US" b="0" i="1" smtClean="0">
                                <a:latin typeface="Cambria Math" panose="02040503050406030204" pitchFamily="18" charset="0"/>
                              </a:rPr>
                              <m:t>3</m:t>
                            </m:r>
                          </m:sup>
                        </m:sSup>
                      </m:oMath>
                    </m:oMathPara>
                  </a14:m>
                  <a:endParaRPr lang="en-US" dirty="0"/>
                </a:p>
              </p:txBody>
            </p:sp>
          </mc:Choice>
          <mc:Fallback xmlns="">
            <p:sp>
              <p:nvSpPr>
                <p:cNvPr id="6" name="Rectangle 5">
                  <a:extLst>
                    <a:ext uri="{FF2B5EF4-FFF2-40B4-BE49-F238E27FC236}">
                      <a16:creationId xmlns:a16="http://schemas.microsoft.com/office/drawing/2014/main" id="{F5399132-295D-924F-0A55-B2FF13DDFF5B}"/>
                    </a:ext>
                  </a:extLst>
                </p:cNvPr>
                <p:cNvSpPr>
                  <a:spLocks noRot="1" noChangeAspect="1" noMove="1" noResize="1" noEditPoints="1" noAdjustHandles="1" noChangeArrowheads="1" noChangeShapeType="1" noTextEdit="1"/>
                </p:cNvSpPr>
                <p:nvPr/>
              </p:nvSpPr>
              <p:spPr>
                <a:xfrm>
                  <a:off x="8276726" y="1256933"/>
                  <a:ext cx="806115" cy="469523"/>
                </a:xfrm>
                <a:prstGeom prst="rect">
                  <a:avLst/>
                </a:prstGeom>
                <a:blipFill>
                  <a:blip r:embed="rId5"/>
                  <a:stretch>
                    <a:fillRect/>
                  </a:stretch>
                </a:blipFill>
                <a:ln w="38100"/>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a:extLst>
                    <a:ext uri="{FF2B5EF4-FFF2-40B4-BE49-F238E27FC236}">
                      <a16:creationId xmlns:a16="http://schemas.microsoft.com/office/drawing/2014/main" id="{F003D60B-5C65-6B71-6BC1-5EF0044719C3}"/>
                    </a:ext>
                  </a:extLst>
                </p:cNvPr>
                <p:cNvSpPr/>
                <p:nvPr/>
              </p:nvSpPr>
              <p:spPr>
                <a:xfrm>
                  <a:off x="11117182" y="1259114"/>
                  <a:ext cx="806115" cy="469523"/>
                </a:xfrm>
                <a:prstGeom prst="rect">
                  <a:avLst/>
                </a:prstGeom>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sSup>
                          <m:sSupPr>
                            <m:ctrlPr>
                              <a:rPr lang="en-US" i="1" smtClean="0">
                                <a:latin typeface="Cambria Math" panose="02040503050406030204" pitchFamily="18" charset="0"/>
                              </a:rPr>
                            </m:ctrlPr>
                          </m:sSupPr>
                          <m:e>
                            <m:r>
                              <a:rPr lang="en-US" i="1">
                                <a:latin typeface="Cambria Math" panose="02040503050406030204" pitchFamily="18" charset="0"/>
                              </a:rPr>
                              <m:t>𝑋</m:t>
                            </m:r>
                          </m:e>
                          <m:sup>
                            <m:r>
                              <a:rPr lang="en-US" b="0" i="1" smtClean="0">
                                <a:latin typeface="Cambria Math" panose="02040503050406030204" pitchFamily="18" charset="0"/>
                              </a:rPr>
                              <m:t>𝑇</m:t>
                            </m:r>
                          </m:sup>
                        </m:sSup>
                      </m:oMath>
                    </m:oMathPara>
                  </a14:m>
                  <a:endParaRPr lang="en-US" dirty="0"/>
                </a:p>
              </p:txBody>
            </p:sp>
          </mc:Choice>
          <mc:Fallback xmlns="">
            <p:sp>
              <p:nvSpPr>
                <p:cNvPr id="7" name="Rectangle 6">
                  <a:extLst>
                    <a:ext uri="{FF2B5EF4-FFF2-40B4-BE49-F238E27FC236}">
                      <a16:creationId xmlns:a16="http://schemas.microsoft.com/office/drawing/2014/main" id="{F003D60B-5C65-6B71-6BC1-5EF0044719C3}"/>
                    </a:ext>
                  </a:extLst>
                </p:cNvPr>
                <p:cNvSpPr>
                  <a:spLocks noRot="1" noChangeAspect="1" noMove="1" noResize="1" noEditPoints="1" noAdjustHandles="1" noChangeArrowheads="1" noChangeShapeType="1" noTextEdit="1"/>
                </p:cNvSpPr>
                <p:nvPr/>
              </p:nvSpPr>
              <p:spPr>
                <a:xfrm>
                  <a:off x="11117182" y="1259114"/>
                  <a:ext cx="806115" cy="469523"/>
                </a:xfrm>
                <a:prstGeom prst="rect">
                  <a:avLst/>
                </a:prstGeom>
                <a:blipFill>
                  <a:blip r:embed="rId6"/>
                  <a:stretch>
                    <a:fillRect/>
                  </a:stretch>
                </a:blipFill>
                <a:ln w="38100"/>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Rectangle 7">
                  <a:extLst>
                    <a:ext uri="{FF2B5EF4-FFF2-40B4-BE49-F238E27FC236}">
                      <a16:creationId xmlns:a16="http://schemas.microsoft.com/office/drawing/2014/main" id="{828E45D9-A54A-217D-9131-F1AAC06BCA10}"/>
                    </a:ext>
                  </a:extLst>
                </p:cNvPr>
                <p:cNvSpPr/>
                <p:nvPr/>
              </p:nvSpPr>
              <p:spPr>
                <a:xfrm>
                  <a:off x="9696954" y="1276870"/>
                  <a:ext cx="806115" cy="469523"/>
                </a:xfrm>
                <a:prstGeom prst="rect">
                  <a:avLst/>
                </a:prstGeom>
                <a:no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sz="3200" b="1" i="1" smtClean="0">
                            <a:solidFill>
                              <a:schemeClr val="tx1"/>
                            </a:solidFill>
                            <a:latin typeface="Cambria Math" panose="02040503050406030204" pitchFamily="18" charset="0"/>
                          </a:rPr>
                          <m:t>…</m:t>
                        </m:r>
                      </m:oMath>
                    </m:oMathPara>
                  </a14:m>
                  <a:endParaRPr lang="en-US" sz="3200" b="1" dirty="0">
                    <a:solidFill>
                      <a:schemeClr val="tx1"/>
                    </a:solidFill>
                  </a:endParaRPr>
                </a:p>
              </p:txBody>
            </p:sp>
          </mc:Choice>
          <mc:Fallback xmlns="">
            <p:sp>
              <p:nvSpPr>
                <p:cNvPr id="8" name="Rectangle 7">
                  <a:extLst>
                    <a:ext uri="{FF2B5EF4-FFF2-40B4-BE49-F238E27FC236}">
                      <a16:creationId xmlns:a16="http://schemas.microsoft.com/office/drawing/2014/main" id="{828E45D9-A54A-217D-9131-F1AAC06BCA10}"/>
                    </a:ext>
                  </a:extLst>
                </p:cNvPr>
                <p:cNvSpPr>
                  <a:spLocks noRot="1" noChangeAspect="1" noMove="1" noResize="1" noEditPoints="1" noAdjustHandles="1" noChangeArrowheads="1" noChangeShapeType="1" noTextEdit="1"/>
                </p:cNvSpPr>
                <p:nvPr/>
              </p:nvSpPr>
              <p:spPr>
                <a:xfrm>
                  <a:off x="9696954" y="1276870"/>
                  <a:ext cx="806115" cy="469523"/>
                </a:xfrm>
                <a:prstGeom prst="rect">
                  <a:avLst/>
                </a:prstGeom>
                <a:blipFill>
                  <a:blip r:embed="rId7"/>
                  <a:stretch>
                    <a:fillRect/>
                  </a:stretch>
                </a:blipFill>
                <a:ln w="38100">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ctangle 8">
                  <a:extLst>
                    <a:ext uri="{FF2B5EF4-FFF2-40B4-BE49-F238E27FC236}">
                      <a16:creationId xmlns:a16="http://schemas.microsoft.com/office/drawing/2014/main" id="{7F02356E-16E6-FDD7-0FC5-834577E11762}"/>
                    </a:ext>
                  </a:extLst>
                </p:cNvPr>
                <p:cNvSpPr/>
                <p:nvPr/>
              </p:nvSpPr>
              <p:spPr>
                <a:xfrm>
                  <a:off x="5436270" y="438085"/>
                  <a:ext cx="806115" cy="469523"/>
                </a:xfrm>
                <a:prstGeom prst="rect">
                  <a:avLst/>
                </a:prstGeom>
                <a:solidFill>
                  <a:schemeClr val="accent1">
                    <a:lumMod val="60000"/>
                    <a:lumOff val="40000"/>
                  </a:schemeClr>
                </a:solidFill>
                <a:ln w="3810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𝑈</m:t>
                            </m:r>
                          </m:e>
                          <m:sup>
                            <m:r>
                              <a:rPr lang="en-US" b="0" i="1" smtClean="0">
                                <a:latin typeface="Cambria Math" panose="02040503050406030204" pitchFamily="18" charset="0"/>
                              </a:rPr>
                              <m:t>1</m:t>
                            </m:r>
                          </m:sup>
                        </m:sSup>
                      </m:oMath>
                    </m:oMathPara>
                  </a14:m>
                  <a:endParaRPr lang="en-US" dirty="0"/>
                </a:p>
              </p:txBody>
            </p:sp>
          </mc:Choice>
          <mc:Fallback xmlns="">
            <p:sp>
              <p:nvSpPr>
                <p:cNvPr id="9" name="Rectangle 8">
                  <a:extLst>
                    <a:ext uri="{FF2B5EF4-FFF2-40B4-BE49-F238E27FC236}">
                      <a16:creationId xmlns:a16="http://schemas.microsoft.com/office/drawing/2014/main" id="{7F02356E-16E6-FDD7-0FC5-834577E11762}"/>
                    </a:ext>
                  </a:extLst>
                </p:cNvPr>
                <p:cNvSpPr>
                  <a:spLocks noRot="1" noChangeAspect="1" noMove="1" noResize="1" noEditPoints="1" noAdjustHandles="1" noChangeArrowheads="1" noChangeShapeType="1" noTextEdit="1"/>
                </p:cNvSpPr>
                <p:nvPr/>
              </p:nvSpPr>
              <p:spPr>
                <a:xfrm>
                  <a:off x="5436270" y="438085"/>
                  <a:ext cx="806115" cy="469523"/>
                </a:xfrm>
                <a:prstGeom prst="rect">
                  <a:avLst/>
                </a:prstGeom>
                <a:blipFill>
                  <a:blip r:embed="rId8"/>
                  <a:stretch>
                    <a:fillRect/>
                  </a:stretch>
                </a:blipFill>
                <a:ln w="38100">
                  <a:solidFill>
                    <a:schemeClr val="accent1">
                      <a:lumMod val="7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Rectangle 9">
                  <a:extLst>
                    <a:ext uri="{FF2B5EF4-FFF2-40B4-BE49-F238E27FC236}">
                      <a16:creationId xmlns:a16="http://schemas.microsoft.com/office/drawing/2014/main" id="{4722B18B-D3C0-975F-F61E-E36DB98C8A00}"/>
                    </a:ext>
                  </a:extLst>
                </p:cNvPr>
                <p:cNvSpPr/>
                <p:nvPr/>
              </p:nvSpPr>
              <p:spPr>
                <a:xfrm>
                  <a:off x="6856498" y="438570"/>
                  <a:ext cx="806115" cy="469523"/>
                </a:xfrm>
                <a:prstGeom prst="rect">
                  <a:avLst/>
                </a:prstGeom>
                <a:solidFill>
                  <a:schemeClr val="accent1">
                    <a:lumMod val="60000"/>
                    <a:lumOff val="40000"/>
                  </a:schemeClr>
                </a:solidFill>
                <a:ln w="3810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sSup>
                          <m:sSupPr>
                            <m:ctrlPr>
                              <a:rPr lang="en-US" i="1" smtClean="0">
                                <a:latin typeface="Cambria Math" panose="02040503050406030204" pitchFamily="18" charset="0"/>
                              </a:rPr>
                            </m:ctrlPr>
                          </m:sSupPr>
                          <m:e>
                            <m:r>
                              <a:rPr lang="en-US" i="1">
                                <a:latin typeface="Cambria Math" panose="02040503050406030204" pitchFamily="18" charset="0"/>
                              </a:rPr>
                              <m:t>𝑈</m:t>
                            </m:r>
                          </m:e>
                          <m:sup>
                            <m:r>
                              <a:rPr lang="en-US" b="0" i="1" smtClean="0">
                                <a:latin typeface="Cambria Math" panose="02040503050406030204" pitchFamily="18" charset="0"/>
                              </a:rPr>
                              <m:t>2</m:t>
                            </m:r>
                          </m:sup>
                        </m:sSup>
                      </m:oMath>
                    </m:oMathPara>
                  </a14:m>
                  <a:endParaRPr lang="en-US" dirty="0"/>
                </a:p>
              </p:txBody>
            </p:sp>
          </mc:Choice>
          <mc:Fallback xmlns="">
            <p:sp>
              <p:nvSpPr>
                <p:cNvPr id="10" name="Rectangle 9">
                  <a:extLst>
                    <a:ext uri="{FF2B5EF4-FFF2-40B4-BE49-F238E27FC236}">
                      <a16:creationId xmlns:a16="http://schemas.microsoft.com/office/drawing/2014/main" id="{4722B18B-D3C0-975F-F61E-E36DB98C8A00}"/>
                    </a:ext>
                  </a:extLst>
                </p:cNvPr>
                <p:cNvSpPr>
                  <a:spLocks noRot="1" noChangeAspect="1" noMove="1" noResize="1" noEditPoints="1" noAdjustHandles="1" noChangeArrowheads="1" noChangeShapeType="1" noTextEdit="1"/>
                </p:cNvSpPr>
                <p:nvPr/>
              </p:nvSpPr>
              <p:spPr>
                <a:xfrm>
                  <a:off x="6856498" y="438570"/>
                  <a:ext cx="806115" cy="469523"/>
                </a:xfrm>
                <a:prstGeom prst="rect">
                  <a:avLst/>
                </a:prstGeom>
                <a:blipFill>
                  <a:blip r:embed="rId9"/>
                  <a:stretch>
                    <a:fillRect/>
                  </a:stretch>
                </a:blipFill>
                <a:ln w="38100">
                  <a:solidFill>
                    <a:schemeClr val="accent1">
                      <a:lumMod val="7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Rectangle 10">
                  <a:extLst>
                    <a:ext uri="{FF2B5EF4-FFF2-40B4-BE49-F238E27FC236}">
                      <a16:creationId xmlns:a16="http://schemas.microsoft.com/office/drawing/2014/main" id="{3E848E4A-E5A0-7BAB-DAA4-EBA62072F85C}"/>
                    </a:ext>
                  </a:extLst>
                </p:cNvPr>
                <p:cNvSpPr/>
                <p:nvPr/>
              </p:nvSpPr>
              <p:spPr>
                <a:xfrm>
                  <a:off x="8276726" y="438570"/>
                  <a:ext cx="806115" cy="469523"/>
                </a:xfrm>
                <a:prstGeom prst="rect">
                  <a:avLst/>
                </a:prstGeom>
                <a:solidFill>
                  <a:schemeClr val="accent1">
                    <a:lumMod val="60000"/>
                    <a:lumOff val="40000"/>
                  </a:schemeClr>
                </a:solidFill>
                <a:ln w="3810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sSup>
                          <m:sSupPr>
                            <m:ctrlPr>
                              <a:rPr lang="en-US" i="1" smtClean="0">
                                <a:latin typeface="Cambria Math" panose="02040503050406030204" pitchFamily="18" charset="0"/>
                              </a:rPr>
                            </m:ctrlPr>
                          </m:sSupPr>
                          <m:e>
                            <m:r>
                              <a:rPr lang="en-US" i="1">
                                <a:latin typeface="Cambria Math" panose="02040503050406030204" pitchFamily="18" charset="0"/>
                              </a:rPr>
                              <m:t>𝑈</m:t>
                            </m:r>
                          </m:e>
                          <m:sup>
                            <m:r>
                              <a:rPr lang="en-US" b="0" i="1" smtClean="0">
                                <a:latin typeface="Cambria Math" panose="02040503050406030204" pitchFamily="18" charset="0"/>
                              </a:rPr>
                              <m:t>3</m:t>
                            </m:r>
                          </m:sup>
                        </m:sSup>
                      </m:oMath>
                    </m:oMathPara>
                  </a14:m>
                  <a:endParaRPr lang="en-US" dirty="0"/>
                </a:p>
              </p:txBody>
            </p:sp>
          </mc:Choice>
          <mc:Fallback xmlns="">
            <p:sp>
              <p:nvSpPr>
                <p:cNvPr id="11" name="Rectangle 10">
                  <a:extLst>
                    <a:ext uri="{FF2B5EF4-FFF2-40B4-BE49-F238E27FC236}">
                      <a16:creationId xmlns:a16="http://schemas.microsoft.com/office/drawing/2014/main" id="{3E848E4A-E5A0-7BAB-DAA4-EBA62072F85C}"/>
                    </a:ext>
                  </a:extLst>
                </p:cNvPr>
                <p:cNvSpPr>
                  <a:spLocks noRot="1" noChangeAspect="1" noMove="1" noResize="1" noEditPoints="1" noAdjustHandles="1" noChangeArrowheads="1" noChangeShapeType="1" noTextEdit="1"/>
                </p:cNvSpPr>
                <p:nvPr/>
              </p:nvSpPr>
              <p:spPr>
                <a:xfrm>
                  <a:off x="8276726" y="438570"/>
                  <a:ext cx="806115" cy="469523"/>
                </a:xfrm>
                <a:prstGeom prst="rect">
                  <a:avLst/>
                </a:prstGeom>
                <a:blipFill>
                  <a:blip r:embed="rId10"/>
                  <a:stretch>
                    <a:fillRect/>
                  </a:stretch>
                </a:blipFill>
                <a:ln w="38100">
                  <a:solidFill>
                    <a:schemeClr val="accent1">
                      <a:lumMod val="7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Rectangle 11">
                  <a:extLst>
                    <a:ext uri="{FF2B5EF4-FFF2-40B4-BE49-F238E27FC236}">
                      <a16:creationId xmlns:a16="http://schemas.microsoft.com/office/drawing/2014/main" id="{BF6CC78F-2E0A-C565-9DC0-E6F37380DB6A}"/>
                    </a:ext>
                  </a:extLst>
                </p:cNvPr>
                <p:cNvSpPr/>
                <p:nvPr/>
              </p:nvSpPr>
              <p:spPr>
                <a:xfrm>
                  <a:off x="11117182" y="438571"/>
                  <a:ext cx="806115" cy="469523"/>
                </a:xfrm>
                <a:prstGeom prst="rect">
                  <a:avLst/>
                </a:prstGeom>
                <a:solidFill>
                  <a:schemeClr val="accent1">
                    <a:lumMod val="60000"/>
                    <a:lumOff val="40000"/>
                  </a:schemeClr>
                </a:solidFill>
                <a:ln w="3810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sSup>
                          <m:sSupPr>
                            <m:ctrlPr>
                              <a:rPr lang="en-US" i="1" smtClean="0">
                                <a:latin typeface="Cambria Math" panose="02040503050406030204" pitchFamily="18" charset="0"/>
                              </a:rPr>
                            </m:ctrlPr>
                          </m:sSupPr>
                          <m:e>
                            <m:r>
                              <a:rPr lang="en-US" i="1">
                                <a:latin typeface="Cambria Math" panose="02040503050406030204" pitchFamily="18" charset="0"/>
                              </a:rPr>
                              <m:t>𝑈</m:t>
                            </m:r>
                          </m:e>
                          <m:sup>
                            <m:r>
                              <a:rPr lang="en-US" b="0" i="1" smtClean="0">
                                <a:latin typeface="Cambria Math" panose="02040503050406030204" pitchFamily="18" charset="0"/>
                              </a:rPr>
                              <m:t>𝑇</m:t>
                            </m:r>
                          </m:sup>
                        </m:sSup>
                      </m:oMath>
                    </m:oMathPara>
                  </a14:m>
                  <a:endParaRPr lang="en-US" dirty="0"/>
                </a:p>
              </p:txBody>
            </p:sp>
          </mc:Choice>
          <mc:Fallback xmlns="">
            <p:sp>
              <p:nvSpPr>
                <p:cNvPr id="12" name="Rectangle 11">
                  <a:extLst>
                    <a:ext uri="{FF2B5EF4-FFF2-40B4-BE49-F238E27FC236}">
                      <a16:creationId xmlns:a16="http://schemas.microsoft.com/office/drawing/2014/main" id="{BF6CC78F-2E0A-C565-9DC0-E6F37380DB6A}"/>
                    </a:ext>
                  </a:extLst>
                </p:cNvPr>
                <p:cNvSpPr>
                  <a:spLocks noRot="1" noChangeAspect="1" noMove="1" noResize="1" noEditPoints="1" noAdjustHandles="1" noChangeArrowheads="1" noChangeShapeType="1" noTextEdit="1"/>
                </p:cNvSpPr>
                <p:nvPr/>
              </p:nvSpPr>
              <p:spPr>
                <a:xfrm>
                  <a:off x="11117182" y="438571"/>
                  <a:ext cx="806115" cy="469523"/>
                </a:xfrm>
                <a:prstGeom prst="rect">
                  <a:avLst/>
                </a:prstGeom>
                <a:blipFill>
                  <a:blip r:embed="rId11"/>
                  <a:stretch>
                    <a:fillRect/>
                  </a:stretch>
                </a:blipFill>
                <a:ln w="38100">
                  <a:solidFill>
                    <a:schemeClr val="accent1">
                      <a:lumMod val="7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Rectangle 12">
                  <a:extLst>
                    <a:ext uri="{FF2B5EF4-FFF2-40B4-BE49-F238E27FC236}">
                      <a16:creationId xmlns:a16="http://schemas.microsoft.com/office/drawing/2014/main" id="{CEE7D96C-CDFD-AFF4-2E3C-7FB07A81DCC5}"/>
                    </a:ext>
                  </a:extLst>
                </p:cNvPr>
                <p:cNvSpPr/>
                <p:nvPr/>
              </p:nvSpPr>
              <p:spPr>
                <a:xfrm>
                  <a:off x="9696954" y="438570"/>
                  <a:ext cx="806115" cy="469523"/>
                </a:xfrm>
                <a:prstGeom prst="rect">
                  <a:avLst/>
                </a:prstGeom>
                <a:no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sz="3200" b="1" i="1" smtClean="0">
                            <a:solidFill>
                              <a:schemeClr val="tx1"/>
                            </a:solidFill>
                            <a:latin typeface="Cambria Math" panose="02040503050406030204" pitchFamily="18" charset="0"/>
                          </a:rPr>
                          <m:t>…</m:t>
                        </m:r>
                      </m:oMath>
                    </m:oMathPara>
                  </a14:m>
                  <a:endParaRPr lang="en-US" sz="3200" b="1" dirty="0">
                    <a:solidFill>
                      <a:schemeClr val="tx1"/>
                    </a:solidFill>
                  </a:endParaRPr>
                </a:p>
              </p:txBody>
            </p:sp>
          </mc:Choice>
          <mc:Fallback xmlns="">
            <p:sp>
              <p:nvSpPr>
                <p:cNvPr id="13" name="Rectangle 12">
                  <a:extLst>
                    <a:ext uri="{FF2B5EF4-FFF2-40B4-BE49-F238E27FC236}">
                      <a16:creationId xmlns:a16="http://schemas.microsoft.com/office/drawing/2014/main" id="{CEE7D96C-CDFD-AFF4-2E3C-7FB07A81DCC5}"/>
                    </a:ext>
                  </a:extLst>
                </p:cNvPr>
                <p:cNvSpPr>
                  <a:spLocks noRot="1" noChangeAspect="1" noMove="1" noResize="1" noEditPoints="1" noAdjustHandles="1" noChangeArrowheads="1" noChangeShapeType="1" noTextEdit="1"/>
                </p:cNvSpPr>
                <p:nvPr/>
              </p:nvSpPr>
              <p:spPr>
                <a:xfrm>
                  <a:off x="9696954" y="438570"/>
                  <a:ext cx="806115" cy="469523"/>
                </a:xfrm>
                <a:prstGeom prst="rect">
                  <a:avLst/>
                </a:prstGeom>
                <a:blipFill>
                  <a:blip r:embed="rId12"/>
                  <a:stretch>
                    <a:fillRect/>
                  </a:stretch>
                </a:blipFill>
                <a:ln w="38100">
                  <a:noFill/>
                </a:ln>
              </p:spPr>
              <p:txBody>
                <a:bodyPr/>
                <a:lstStyle/>
                <a:p>
                  <a:r>
                    <a:rPr lang="en-US">
                      <a:noFill/>
                    </a:rPr>
                    <a:t> </a:t>
                  </a:r>
                </a:p>
              </p:txBody>
            </p:sp>
          </mc:Fallback>
        </mc:AlternateContent>
        <p:cxnSp>
          <p:nvCxnSpPr>
            <p:cNvPr id="20" name="Straight Arrow Connector 19">
              <a:extLst>
                <a:ext uri="{FF2B5EF4-FFF2-40B4-BE49-F238E27FC236}">
                  <a16:creationId xmlns:a16="http://schemas.microsoft.com/office/drawing/2014/main" id="{8C860C2C-9DF4-589E-4815-E8CFD621A592}"/>
                </a:ext>
              </a:extLst>
            </p:cNvPr>
            <p:cNvCxnSpPr>
              <a:stCxn id="4" idx="0"/>
              <a:endCxn id="9" idx="2"/>
            </p:cNvCxnSpPr>
            <p:nvPr/>
          </p:nvCxnSpPr>
          <p:spPr>
            <a:xfrm flipV="1">
              <a:off x="5839328" y="907608"/>
              <a:ext cx="0" cy="35150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F3C9DB95-C10D-C7C3-CDE1-E811BE53951F}"/>
                </a:ext>
              </a:extLst>
            </p:cNvPr>
            <p:cNvCxnSpPr>
              <a:cxnSpLocks/>
              <a:stCxn id="5" idx="0"/>
              <a:endCxn id="10" idx="2"/>
            </p:cNvCxnSpPr>
            <p:nvPr/>
          </p:nvCxnSpPr>
          <p:spPr>
            <a:xfrm flipV="1">
              <a:off x="7259555" y="908093"/>
              <a:ext cx="0" cy="35102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81FB897B-0F52-4ACB-6905-443B0D6838D5}"/>
                </a:ext>
              </a:extLst>
            </p:cNvPr>
            <p:cNvCxnSpPr>
              <a:cxnSpLocks/>
              <a:stCxn id="6" idx="0"/>
              <a:endCxn id="11" idx="2"/>
            </p:cNvCxnSpPr>
            <p:nvPr/>
          </p:nvCxnSpPr>
          <p:spPr>
            <a:xfrm flipV="1">
              <a:off x="8679784" y="908093"/>
              <a:ext cx="0" cy="34884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81154960-D9AD-3956-CDBB-16268F66D2D7}"/>
                </a:ext>
              </a:extLst>
            </p:cNvPr>
            <p:cNvCxnSpPr>
              <a:cxnSpLocks/>
              <a:stCxn id="7" idx="0"/>
              <a:endCxn id="12" idx="2"/>
            </p:cNvCxnSpPr>
            <p:nvPr/>
          </p:nvCxnSpPr>
          <p:spPr>
            <a:xfrm flipV="1">
              <a:off x="11520240" y="908094"/>
              <a:ext cx="0" cy="35102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26234E45-99A5-E2C3-FF42-9C0025F13FBE}"/>
                </a:ext>
              </a:extLst>
            </p:cNvPr>
            <p:cNvCxnSpPr>
              <a:cxnSpLocks/>
              <a:stCxn id="9" idx="3"/>
              <a:endCxn id="10" idx="1"/>
            </p:cNvCxnSpPr>
            <p:nvPr/>
          </p:nvCxnSpPr>
          <p:spPr>
            <a:xfrm>
              <a:off x="6242385" y="672847"/>
              <a:ext cx="614113" cy="48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3662543E-2BF3-7D91-4DE4-C2AF4160B8BF}"/>
                </a:ext>
              </a:extLst>
            </p:cNvPr>
            <p:cNvCxnSpPr>
              <a:cxnSpLocks/>
              <a:stCxn id="10" idx="3"/>
              <a:endCxn id="11" idx="1"/>
            </p:cNvCxnSpPr>
            <p:nvPr/>
          </p:nvCxnSpPr>
          <p:spPr>
            <a:xfrm>
              <a:off x="7662613" y="673332"/>
              <a:ext cx="614113"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DEA7FBE4-922A-A350-E644-1BA507530FA8}"/>
                </a:ext>
              </a:extLst>
            </p:cNvPr>
            <p:cNvCxnSpPr>
              <a:cxnSpLocks/>
              <a:stCxn id="13" idx="3"/>
              <a:endCxn id="12" idx="1"/>
            </p:cNvCxnSpPr>
            <p:nvPr/>
          </p:nvCxnSpPr>
          <p:spPr>
            <a:xfrm>
              <a:off x="10503069" y="673332"/>
              <a:ext cx="614113" cy="1"/>
            </a:xfrm>
            <a:prstGeom prst="straightConnector1">
              <a:avLst/>
            </a:prstGeom>
            <a:ln w="38100">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76" name="Straight Arrow Connector 75">
              <a:extLst>
                <a:ext uri="{FF2B5EF4-FFF2-40B4-BE49-F238E27FC236}">
                  <a16:creationId xmlns:a16="http://schemas.microsoft.com/office/drawing/2014/main" id="{FADEDB84-E063-BAE9-3975-4CC9F2841984}"/>
                </a:ext>
              </a:extLst>
            </p:cNvPr>
            <p:cNvCxnSpPr>
              <a:cxnSpLocks/>
              <a:stCxn id="11" idx="3"/>
              <a:endCxn id="13" idx="1"/>
            </p:cNvCxnSpPr>
            <p:nvPr/>
          </p:nvCxnSpPr>
          <p:spPr>
            <a:xfrm>
              <a:off x="9082841" y="673332"/>
              <a:ext cx="614113" cy="0"/>
            </a:xfrm>
            <a:prstGeom prst="straightConnector1">
              <a:avLst/>
            </a:prstGeom>
            <a:ln w="38100">
              <a:prstDash val="sysDot"/>
              <a:tailEnd type="triangl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81" name="TextBox 80">
                <a:extLst>
                  <a:ext uri="{FF2B5EF4-FFF2-40B4-BE49-F238E27FC236}">
                    <a16:creationId xmlns:a16="http://schemas.microsoft.com/office/drawing/2014/main" id="{D585983D-96E4-D8B5-32D4-07D536ED2F9A}"/>
                  </a:ext>
                </a:extLst>
              </p:cNvPr>
              <p:cNvSpPr txBox="1"/>
              <p:nvPr/>
            </p:nvSpPr>
            <p:spPr>
              <a:xfrm>
                <a:off x="2240376" y="5695998"/>
                <a:ext cx="3927475" cy="584775"/>
              </a:xfrm>
              <a:prstGeom prst="rect">
                <a:avLst/>
              </a:prstGeom>
              <a:noFill/>
            </p:spPr>
            <p:txBody>
              <a:bodyPr wrap="square">
                <a:spAutoFit/>
              </a:bodyPr>
              <a:lstStyle/>
              <a:p>
                <a:pPr marL="457200" lvl="1" indent="0" algn="r">
                  <a:buNone/>
                </a:pPr>
                <a14:m>
                  <m:oMath xmlns:m="http://schemas.openxmlformats.org/officeDocument/2006/math">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𝑋</m:t>
                        </m:r>
                      </m:e>
                      <m:sup>
                        <m:r>
                          <a:rPr lang="en-US" sz="1600" b="0" i="1" smtClean="0">
                            <a:latin typeface="Cambria Math" panose="02040503050406030204" pitchFamily="18" charset="0"/>
                          </a:rPr>
                          <m:t>𝑡</m:t>
                        </m:r>
                      </m:sup>
                    </m:sSup>
                  </m:oMath>
                </a14:m>
                <a:r>
                  <a:rPr lang="en-US" sz="1600" dirty="0"/>
                  <a:t>: input to the network at step </a:t>
                </a:r>
                <a14:m>
                  <m:oMath xmlns:m="http://schemas.openxmlformats.org/officeDocument/2006/math">
                    <m:r>
                      <a:rPr lang="en-US" sz="1600" b="0" i="1" smtClean="0">
                        <a:latin typeface="Cambria Math" panose="02040503050406030204" pitchFamily="18" charset="0"/>
                      </a:rPr>
                      <m:t>𝑡</m:t>
                    </m:r>
                  </m:oMath>
                </a14:m>
                <a:endParaRPr lang="en-US" sz="1600" dirty="0"/>
              </a:p>
              <a:p>
                <a:pPr marL="457200" lvl="1" indent="0" algn="r">
                  <a:buNone/>
                </a:pPr>
                <a14:m>
                  <m:oMath xmlns:m="http://schemas.openxmlformats.org/officeDocument/2006/math">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𝑈</m:t>
                        </m:r>
                      </m:e>
                      <m:sup>
                        <m:r>
                          <a:rPr lang="en-US" sz="1600" b="0" i="1" smtClean="0">
                            <a:latin typeface="Cambria Math" panose="02040503050406030204" pitchFamily="18" charset="0"/>
                          </a:rPr>
                          <m:t>𝑡</m:t>
                        </m:r>
                      </m:sup>
                    </m:sSup>
                  </m:oMath>
                </a14:m>
                <a:r>
                  <a:rPr lang="en-US" sz="1600" dirty="0"/>
                  <a:t>: output of hidden layer at step </a:t>
                </a:r>
                <a14:m>
                  <m:oMath xmlns:m="http://schemas.openxmlformats.org/officeDocument/2006/math">
                    <m:r>
                      <a:rPr lang="en-US" sz="1600" b="0" i="1" smtClean="0">
                        <a:latin typeface="Cambria Math" panose="02040503050406030204" pitchFamily="18" charset="0"/>
                      </a:rPr>
                      <m:t>𝑡</m:t>
                    </m:r>
                  </m:oMath>
                </a14:m>
                <a:endParaRPr lang="en-US" sz="1600" dirty="0"/>
              </a:p>
            </p:txBody>
          </p:sp>
        </mc:Choice>
        <mc:Fallback xmlns="">
          <p:sp>
            <p:nvSpPr>
              <p:cNvPr id="81" name="TextBox 80">
                <a:extLst>
                  <a:ext uri="{FF2B5EF4-FFF2-40B4-BE49-F238E27FC236}">
                    <a16:creationId xmlns:a16="http://schemas.microsoft.com/office/drawing/2014/main" id="{D585983D-96E4-D8B5-32D4-07D536ED2F9A}"/>
                  </a:ext>
                </a:extLst>
              </p:cNvPr>
              <p:cNvSpPr txBox="1">
                <a:spLocks noRot="1" noChangeAspect="1" noMove="1" noResize="1" noEditPoints="1" noAdjustHandles="1" noChangeArrowheads="1" noChangeShapeType="1" noTextEdit="1"/>
              </p:cNvSpPr>
              <p:nvPr/>
            </p:nvSpPr>
            <p:spPr>
              <a:xfrm>
                <a:off x="2240376" y="5695998"/>
                <a:ext cx="3927475" cy="584775"/>
              </a:xfrm>
              <a:prstGeom prst="rect">
                <a:avLst/>
              </a:prstGeom>
              <a:blipFill>
                <a:blip r:embed="rId13"/>
                <a:stretch>
                  <a:fillRect t="-3125" b="-12500"/>
                </a:stretch>
              </a:blipFill>
            </p:spPr>
            <p:txBody>
              <a:bodyPr/>
              <a:lstStyle/>
              <a:p>
                <a:r>
                  <a:rPr lang="en-US">
                    <a:noFill/>
                  </a:rPr>
                  <a:t> </a:t>
                </a:r>
              </a:p>
            </p:txBody>
          </p:sp>
        </mc:Fallback>
      </mc:AlternateContent>
    </p:spTree>
    <p:extLst>
      <p:ext uri="{BB962C8B-B14F-4D97-AF65-F5344CB8AC3E}">
        <p14:creationId xmlns:p14="http://schemas.microsoft.com/office/powerpoint/2010/main" val="14703564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F29FEE-D7B5-860E-A2B0-EA7B063FB535}"/>
              </a:ext>
            </a:extLst>
          </p:cNvPr>
          <p:cNvSpPr>
            <a:spLocks noGrp="1"/>
          </p:cNvSpPr>
          <p:nvPr>
            <p:ph type="title"/>
          </p:nvPr>
        </p:nvSpPr>
        <p:spPr/>
        <p:txBody>
          <a:bodyPr/>
          <a:lstStyle/>
          <a:p>
            <a:r>
              <a:rPr lang="en-US" dirty="0"/>
              <a:t>Example with Stock Data</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AC4A087-A98E-1CE7-F28D-4CAA500CE84B}"/>
                  </a:ext>
                </a:extLst>
              </p:cNvPr>
              <p:cNvSpPr>
                <a:spLocks noGrp="1"/>
              </p:cNvSpPr>
              <p:nvPr>
                <p:ph sz="quarter" idx="10"/>
              </p:nvPr>
            </p:nvSpPr>
            <p:spPr>
              <a:xfrm>
                <a:off x="733425" y="908093"/>
                <a:ext cx="6632574" cy="5221539"/>
              </a:xfrm>
            </p:spPr>
            <p:txBody>
              <a:bodyPr/>
              <a:lstStyle/>
              <a:p>
                <a:r>
                  <a:rPr lang="en-US" sz="2000" dirty="0"/>
                  <a:t>For illustration, let’s look at stock data</a:t>
                </a:r>
              </a:p>
              <a:p>
                <a:pPr lvl="1"/>
                <a:r>
                  <a:rPr lang="en-US" sz="1800" dirty="0"/>
                  <a:t>Each row in the dataset is the daily stock prices:</a:t>
                </a:r>
              </a:p>
              <a:p>
                <a:pPr lvl="2"/>
                <a:r>
                  <a:rPr lang="en-US" sz="1600" b="1" dirty="0"/>
                  <a:t>Day</a:t>
                </a:r>
                <a:r>
                  <a:rPr lang="en-US" sz="1600" dirty="0"/>
                  <a:t> – time index</a:t>
                </a:r>
              </a:p>
              <a:p>
                <a:pPr lvl="2"/>
                <a:r>
                  <a:rPr lang="en-US" sz="1600" b="1" dirty="0"/>
                  <a:t>Open</a:t>
                </a:r>
                <a:r>
                  <a:rPr lang="en-US" sz="1600" dirty="0"/>
                  <a:t> price – price as the day starts</a:t>
                </a:r>
              </a:p>
              <a:p>
                <a:pPr lvl="2"/>
                <a:r>
                  <a:rPr lang="en-US" sz="1600" b="1" dirty="0"/>
                  <a:t>Close</a:t>
                </a:r>
                <a:r>
                  <a:rPr lang="en-US" sz="1600" dirty="0"/>
                  <a:t> price – price as the day ends</a:t>
                </a:r>
              </a:p>
              <a:p>
                <a:pPr lvl="2"/>
                <a:r>
                  <a:rPr lang="en-US" sz="1600" b="1" dirty="0"/>
                  <a:t>Lowest</a:t>
                </a:r>
                <a:r>
                  <a:rPr lang="en-US" sz="1600" dirty="0"/>
                  <a:t> price during the day</a:t>
                </a:r>
              </a:p>
              <a:p>
                <a:pPr lvl="2"/>
                <a:r>
                  <a:rPr lang="en-US" sz="1600" b="1" dirty="0"/>
                  <a:t>Highest</a:t>
                </a:r>
                <a:r>
                  <a:rPr lang="en-US" sz="1600" dirty="0"/>
                  <a:t> price during the day</a:t>
                </a:r>
              </a:p>
              <a:p>
                <a:r>
                  <a:rPr lang="en-US" sz="2000" dirty="0"/>
                  <a:t>The input to the RNN each day is the stock prices of that day, and the hidden values calculated from the previous day</a:t>
                </a:r>
              </a:p>
              <a:p>
                <a:pPr lvl="1"/>
                <a:r>
                  <a:rPr lang="en-US" sz="2000" dirty="0"/>
                  <a:t>In this example, the hidden </a:t>
                </a:r>
                <a14:m>
                  <m:oMath xmlns:m="http://schemas.openxmlformats.org/officeDocument/2006/math">
                    <m:r>
                      <a:rPr lang="en-US" sz="2000" b="0" i="1" smtClean="0">
                        <a:latin typeface="Cambria Math" panose="02040503050406030204" pitchFamily="18" charset="0"/>
                      </a:rPr>
                      <m:t>𝑈</m:t>
                    </m:r>
                  </m:oMath>
                </a14:m>
                <a:r>
                  <a:rPr lang="en-US" sz="2000" dirty="0"/>
                  <a:t> has three neurons, so we see a set of three values for each step</a:t>
                </a:r>
              </a:p>
            </p:txBody>
          </p:sp>
        </mc:Choice>
        <mc:Fallback xmlns="">
          <p:sp>
            <p:nvSpPr>
              <p:cNvPr id="3" name="Content Placeholder 2">
                <a:extLst>
                  <a:ext uri="{FF2B5EF4-FFF2-40B4-BE49-F238E27FC236}">
                    <a16:creationId xmlns:a16="http://schemas.microsoft.com/office/drawing/2014/main" id="{5AC4A087-A98E-1CE7-F28D-4CAA500CE84B}"/>
                  </a:ext>
                </a:extLst>
              </p:cNvPr>
              <p:cNvSpPr>
                <a:spLocks noGrp="1" noRot="1" noChangeAspect="1" noMove="1" noResize="1" noEditPoints="1" noAdjustHandles="1" noChangeArrowheads="1" noChangeShapeType="1" noTextEdit="1"/>
              </p:cNvSpPr>
              <p:nvPr>
                <p:ph sz="quarter" idx="10"/>
              </p:nvPr>
            </p:nvSpPr>
            <p:spPr>
              <a:xfrm>
                <a:off x="733425" y="908093"/>
                <a:ext cx="6632574" cy="5221539"/>
              </a:xfrm>
              <a:blipFill>
                <a:blip r:embed="rId2"/>
                <a:stretch>
                  <a:fillRect l="-827" t="-1284" r="-735"/>
                </a:stretch>
              </a:blipFill>
            </p:spPr>
            <p:txBody>
              <a:bodyPr/>
              <a:lstStyle/>
              <a:p>
                <a:r>
                  <a:rPr lang="en-US">
                    <a:noFill/>
                  </a:rPr>
                  <a:t> </a:t>
                </a:r>
              </a:p>
            </p:txBody>
          </p:sp>
        </mc:Fallback>
      </mc:AlternateContent>
      <p:graphicFrame>
        <p:nvGraphicFramePr>
          <p:cNvPr id="82" name="Table 81">
            <a:extLst>
              <a:ext uri="{FF2B5EF4-FFF2-40B4-BE49-F238E27FC236}">
                <a16:creationId xmlns:a16="http://schemas.microsoft.com/office/drawing/2014/main" id="{3A127569-F9CB-2C0F-29F4-5668FBD1EBA1}"/>
              </a:ext>
            </a:extLst>
          </p:cNvPr>
          <p:cNvGraphicFramePr>
            <a:graphicFrameLocks noGrp="1"/>
          </p:cNvGraphicFramePr>
          <p:nvPr>
            <p:extLst>
              <p:ext uri="{D42A27DB-BD31-4B8C-83A1-F6EECF244321}">
                <p14:modId xmlns:p14="http://schemas.microsoft.com/office/powerpoint/2010/main" val="2861480803"/>
              </p:ext>
            </p:extLst>
          </p:nvPr>
        </p:nvGraphicFramePr>
        <p:xfrm>
          <a:off x="7478872" y="1056024"/>
          <a:ext cx="4597400" cy="1828800"/>
        </p:xfrm>
        <a:graphic>
          <a:graphicData uri="http://schemas.openxmlformats.org/drawingml/2006/table">
            <a:tbl>
              <a:tblPr firstRow="1" bandRow="1">
                <a:tableStyleId>{5C22544A-7EE6-4342-B048-85BDC9FD1C3A}</a:tableStyleId>
              </a:tblPr>
              <a:tblGrid>
                <a:gridCol w="919480">
                  <a:extLst>
                    <a:ext uri="{9D8B030D-6E8A-4147-A177-3AD203B41FA5}">
                      <a16:colId xmlns:a16="http://schemas.microsoft.com/office/drawing/2014/main" val="3416368042"/>
                    </a:ext>
                  </a:extLst>
                </a:gridCol>
                <a:gridCol w="919480">
                  <a:extLst>
                    <a:ext uri="{9D8B030D-6E8A-4147-A177-3AD203B41FA5}">
                      <a16:colId xmlns:a16="http://schemas.microsoft.com/office/drawing/2014/main" val="2475589083"/>
                    </a:ext>
                  </a:extLst>
                </a:gridCol>
                <a:gridCol w="919480">
                  <a:extLst>
                    <a:ext uri="{9D8B030D-6E8A-4147-A177-3AD203B41FA5}">
                      <a16:colId xmlns:a16="http://schemas.microsoft.com/office/drawing/2014/main" val="2789628571"/>
                    </a:ext>
                  </a:extLst>
                </a:gridCol>
                <a:gridCol w="919480">
                  <a:extLst>
                    <a:ext uri="{9D8B030D-6E8A-4147-A177-3AD203B41FA5}">
                      <a16:colId xmlns:a16="http://schemas.microsoft.com/office/drawing/2014/main" val="369376666"/>
                    </a:ext>
                  </a:extLst>
                </a:gridCol>
                <a:gridCol w="919480">
                  <a:extLst>
                    <a:ext uri="{9D8B030D-6E8A-4147-A177-3AD203B41FA5}">
                      <a16:colId xmlns:a16="http://schemas.microsoft.com/office/drawing/2014/main" val="1767623267"/>
                    </a:ext>
                  </a:extLst>
                </a:gridCol>
              </a:tblGrid>
              <a:tr h="275478">
                <a:tc>
                  <a:txBody>
                    <a:bodyPr/>
                    <a:lstStyle/>
                    <a:p>
                      <a:r>
                        <a:rPr lang="en-US" sz="1400" dirty="0"/>
                        <a:t>Day</a:t>
                      </a:r>
                    </a:p>
                  </a:txBody>
                  <a:tcPr anchor="ctr"/>
                </a:tc>
                <a:tc>
                  <a:txBody>
                    <a:bodyPr/>
                    <a:lstStyle/>
                    <a:p>
                      <a:r>
                        <a:rPr lang="en-US" sz="1400" dirty="0"/>
                        <a:t>Open</a:t>
                      </a:r>
                    </a:p>
                  </a:txBody>
                  <a:tcPr anchor="ctr"/>
                </a:tc>
                <a:tc>
                  <a:txBody>
                    <a:bodyPr/>
                    <a:lstStyle/>
                    <a:p>
                      <a:r>
                        <a:rPr lang="en-US" sz="1400" dirty="0"/>
                        <a:t>Close</a:t>
                      </a:r>
                    </a:p>
                  </a:txBody>
                  <a:tcPr anchor="ctr"/>
                </a:tc>
                <a:tc>
                  <a:txBody>
                    <a:bodyPr/>
                    <a:lstStyle/>
                    <a:p>
                      <a:r>
                        <a:rPr lang="en-US" sz="1400" dirty="0"/>
                        <a:t>Low</a:t>
                      </a:r>
                    </a:p>
                  </a:txBody>
                  <a:tcPr anchor="ctr"/>
                </a:tc>
                <a:tc>
                  <a:txBody>
                    <a:bodyPr/>
                    <a:lstStyle/>
                    <a:p>
                      <a:r>
                        <a:rPr lang="en-US" sz="1400" dirty="0"/>
                        <a:t>High</a:t>
                      </a:r>
                    </a:p>
                  </a:txBody>
                  <a:tcPr anchor="ctr"/>
                </a:tc>
                <a:extLst>
                  <a:ext uri="{0D108BD9-81ED-4DB2-BD59-A6C34878D82A}">
                    <a16:rowId xmlns:a16="http://schemas.microsoft.com/office/drawing/2014/main" val="2510654155"/>
                  </a:ext>
                </a:extLst>
              </a:tr>
              <a:tr h="275478">
                <a:tc>
                  <a:txBody>
                    <a:bodyPr/>
                    <a:lstStyle/>
                    <a:p>
                      <a:r>
                        <a:rPr lang="en-US" sz="1400" dirty="0"/>
                        <a:t>7/1/2024</a:t>
                      </a:r>
                    </a:p>
                  </a:txBody>
                  <a:tcPr anchor="ctr"/>
                </a:tc>
                <a:tc>
                  <a:txBody>
                    <a:bodyPr/>
                    <a:lstStyle/>
                    <a:p>
                      <a:r>
                        <a:rPr lang="en-US" sz="1400" dirty="0"/>
                        <a:t>135.1</a:t>
                      </a:r>
                    </a:p>
                  </a:txBody>
                  <a:tcPr anchor="ctr"/>
                </a:tc>
                <a:tc>
                  <a:txBody>
                    <a:bodyPr/>
                    <a:lstStyle/>
                    <a:p>
                      <a:r>
                        <a:rPr lang="en-US" sz="1400" dirty="0"/>
                        <a:t>137.3</a:t>
                      </a:r>
                    </a:p>
                  </a:txBody>
                  <a:tcPr anchor="ctr"/>
                </a:tc>
                <a:tc>
                  <a:txBody>
                    <a:bodyPr/>
                    <a:lstStyle/>
                    <a:p>
                      <a:r>
                        <a:rPr lang="en-US" sz="1400" dirty="0"/>
                        <a:t>135.2</a:t>
                      </a:r>
                    </a:p>
                  </a:txBody>
                  <a:tcPr anchor="ctr"/>
                </a:tc>
                <a:tc>
                  <a:txBody>
                    <a:bodyPr/>
                    <a:lstStyle/>
                    <a:p>
                      <a:r>
                        <a:rPr lang="en-US" sz="1400" dirty="0"/>
                        <a:t>138.5</a:t>
                      </a:r>
                    </a:p>
                  </a:txBody>
                  <a:tcPr anchor="ctr"/>
                </a:tc>
                <a:extLst>
                  <a:ext uri="{0D108BD9-81ED-4DB2-BD59-A6C34878D82A}">
                    <a16:rowId xmlns:a16="http://schemas.microsoft.com/office/drawing/2014/main" val="3223984863"/>
                  </a:ext>
                </a:extLst>
              </a:tr>
              <a:tr h="275478">
                <a:tc>
                  <a:txBody>
                    <a:bodyPr/>
                    <a:lstStyle/>
                    <a:p>
                      <a:r>
                        <a:rPr lang="en-US" sz="1400" dirty="0"/>
                        <a:t>7/2/2024</a:t>
                      </a:r>
                    </a:p>
                  </a:txBody>
                  <a:tcPr anchor="ctr"/>
                </a:tc>
                <a:tc>
                  <a:txBody>
                    <a:bodyPr/>
                    <a:lstStyle/>
                    <a:p>
                      <a:r>
                        <a:rPr lang="en-US" sz="1400" dirty="0"/>
                        <a:t>136.5</a:t>
                      </a:r>
                    </a:p>
                  </a:txBody>
                  <a:tcPr anchor="ctr"/>
                </a:tc>
                <a:tc>
                  <a:txBody>
                    <a:bodyPr/>
                    <a:lstStyle/>
                    <a:p>
                      <a:r>
                        <a:rPr lang="en-US" sz="1400" dirty="0"/>
                        <a:t>138.7</a:t>
                      </a:r>
                    </a:p>
                  </a:txBody>
                  <a:tcPr anchor="ctr"/>
                </a:tc>
                <a:tc>
                  <a:txBody>
                    <a:bodyPr/>
                    <a:lstStyle/>
                    <a:p>
                      <a:r>
                        <a:rPr lang="en-US" sz="1400" dirty="0"/>
                        <a:t>136.5</a:t>
                      </a:r>
                    </a:p>
                  </a:txBody>
                  <a:tcPr anchor="ctr"/>
                </a:tc>
                <a:tc>
                  <a:txBody>
                    <a:bodyPr/>
                    <a:lstStyle/>
                    <a:p>
                      <a:r>
                        <a:rPr lang="en-US" sz="1400" dirty="0"/>
                        <a:t>139.2</a:t>
                      </a:r>
                    </a:p>
                  </a:txBody>
                  <a:tcPr anchor="ctr"/>
                </a:tc>
                <a:extLst>
                  <a:ext uri="{0D108BD9-81ED-4DB2-BD59-A6C34878D82A}">
                    <a16:rowId xmlns:a16="http://schemas.microsoft.com/office/drawing/2014/main" val="1362025384"/>
                  </a:ext>
                </a:extLst>
              </a:tr>
              <a:tr h="275478">
                <a:tc>
                  <a:txBody>
                    <a:bodyPr/>
                    <a:lstStyle/>
                    <a:p>
                      <a:r>
                        <a:rPr lang="en-US" sz="1400" dirty="0"/>
                        <a:t>7/3/2024</a:t>
                      </a:r>
                    </a:p>
                  </a:txBody>
                  <a:tcPr anchor="ctr"/>
                </a:tc>
                <a:tc>
                  <a:txBody>
                    <a:bodyPr/>
                    <a:lstStyle/>
                    <a:p>
                      <a:r>
                        <a:rPr lang="en-US" sz="1400" dirty="0"/>
                        <a:t>140.5</a:t>
                      </a:r>
                    </a:p>
                  </a:txBody>
                  <a:tcPr anchor="ctr"/>
                </a:tc>
                <a:tc>
                  <a:txBody>
                    <a:bodyPr/>
                    <a:lstStyle/>
                    <a:p>
                      <a:r>
                        <a:rPr lang="en-US" sz="1400" dirty="0"/>
                        <a:t>138.7</a:t>
                      </a:r>
                    </a:p>
                  </a:txBody>
                  <a:tcPr anchor="ctr"/>
                </a:tc>
                <a:tc>
                  <a:txBody>
                    <a:bodyPr/>
                    <a:lstStyle/>
                    <a:p>
                      <a:r>
                        <a:rPr lang="en-US" sz="1400" dirty="0"/>
                        <a:t>138.5</a:t>
                      </a:r>
                    </a:p>
                  </a:txBody>
                  <a:tcPr anchor="ctr"/>
                </a:tc>
                <a:tc>
                  <a:txBody>
                    <a:bodyPr/>
                    <a:lstStyle/>
                    <a:p>
                      <a:r>
                        <a:rPr lang="en-US" sz="1400" dirty="0"/>
                        <a:t>141.6</a:t>
                      </a:r>
                    </a:p>
                  </a:txBody>
                  <a:tcPr anchor="ctr"/>
                </a:tc>
                <a:extLst>
                  <a:ext uri="{0D108BD9-81ED-4DB2-BD59-A6C34878D82A}">
                    <a16:rowId xmlns:a16="http://schemas.microsoft.com/office/drawing/2014/main" val="3915860967"/>
                  </a:ext>
                </a:extLst>
              </a:tr>
              <a:tr h="275478">
                <a:tc>
                  <a:txBody>
                    <a:bodyPr/>
                    <a:lstStyle/>
                    <a:p>
                      <a:r>
                        <a:rPr lang="en-US" sz="1400" dirty="0"/>
                        <a:t>7/5/2024</a:t>
                      </a:r>
                    </a:p>
                  </a:txBody>
                  <a:tcPr anchor="ctr"/>
                </a:tc>
                <a:tc>
                  <a:txBody>
                    <a:bodyPr/>
                    <a:lstStyle/>
                    <a:p>
                      <a:r>
                        <a:rPr lang="en-US" sz="1400" dirty="0"/>
                        <a:t>140.7</a:t>
                      </a:r>
                    </a:p>
                  </a:txBody>
                  <a:tcPr anchor="ctr"/>
                </a:tc>
                <a:tc>
                  <a:txBody>
                    <a:bodyPr/>
                    <a:lstStyle/>
                    <a:p>
                      <a:r>
                        <a:rPr lang="en-US" sz="1400" dirty="0"/>
                        <a:t>141.2</a:t>
                      </a:r>
                    </a:p>
                  </a:txBody>
                  <a:tcPr anchor="ctr"/>
                </a:tc>
                <a:tc>
                  <a:txBody>
                    <a:bodyPr/>
                    <a:lstStyle/>
                    <a:p>
                      <a:r>
                        <a:rPr lang="en-US" sz="1400" dirty="0"/>
                        <a:t>140.4</a:t>
                      </a:r>
                    </a:p>
                  </a:txBody>
                  <a:tcPr anchor="ctr"/>
                </a:tc>
                <a:tc>
                  <a:txBody>
                    <a:bodyPr/>
                    <a:lstStyle/>
                    <a:p>
                      <a:r>
                        <a:rPr lang="en-US" sz="1400" dirty="0"/>
                        <a:t>141.8</a:t>
                      </a:r>
                    </a:p>
                  </a:txBody>
                  <a:tcPr anchor="ctr"/>
                </a:tc>
                <a:extLst>
                  <a:ext uri="{0D108BD9-81ED-4DB2-BD59-A6C34878D82A}">
                    <a16:rowId xmlns:a16="http://schemas.microsoft.com/office/drawing/2014/main" val="772719890"/>
                  </a:ext>
                </a:extLst>
              </a:tr>
              <a:tr h="275478">
                <a:tc>
                  <a:txBody>
                    <a:bodyPr/>
                    <a:lstStyle/>
                    <a:p>
                      <a:r>
                        <a:rPr lang="en-US" sz="1400" dirty="0"/>
                        <a:t>7/8/2024</a:t>
                      </a:r>
                    </a:p>
                  </a:txBody>
                  <a:tcPr anchor="ctr"/>
                </a:tc>
                <a:tc>
                  <a:txBody>
                    <a:bodyPr/>
                    <a:lstStyle/>
                    <a:p>
                      <a:r>
                        <a:rPr lang="en-US" sz="1400" dirty="0"/>
                        <a:t>141.6</a:t>
                      </a:r>
                    </a:p>
                  </a:txBody>
                  <a:tcPr anchor="ctr"/>
                </a:tc>
                <a:tc>
                  <a:txBody>
                    <a:bodyPr/>
                    <a:lstStyle/>
                    <a:p>
                      <a:r>
                        <a:rPr lang="en-US" sz="1400" dirty="0"/>
                        <a:t>139.4</a:t>
                      </a:r>
                    </a:p>
                  </a:txBody>
                  <a:tcPr anchor="ctr"/>
                </a:tc>
                <a:tc>
                  <a:txBody>
                    <a:bodyPr/>
                    <a:lstStyle/>
                    <a:p>
                      <a:r>
                        <a:rPr lang="en-US" sz="1400" dirty="0"/>
                        <a:t>138.9</a:t>
                      </a:r>
                    </a:p>
                  </a:txBody>
                  <a:tcPr anchor="ctr"/>
                </a:tc>
                <a:tc>
                  <a:txBody>
                    <a:bodyPr/>
                    <a:lstStyle/>
                    <a:p>
                      <a:r>
                        <a:rPr lang="en-US" sz="1400" dirty="0"/>
                        <a:t>141.7</a:t>
                      </a:r>
                    </a:p>
                  </a:txBody>
                  <a:tcPr anchor="ctr"/>
                </a:tc>
                <a:extLst>
                  <a:ext uri="{0D108BD9-81ED-4DB2-BD59-A6C34878D82A}">
                    <a16:rowId xmlns:a16="http://schemas.microsoft.com/office/drawing/2014/main" val="1762748221"/>
                  </a:ext>
                </a:extLst>
              </a:tr>
            </a:tbl>
          </a:graphicData>
        </a:graphic>
      </p:graphicFrame>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A0078F35-982D-DDE1-AC48-88DA4A658860}"/>
                  </a:ext>
                </a:extLst>
              </p:cNvPr>
              <p:cNvGraphicFramePr>
                <a:graphicFrameLocks noGrp="1"/>
              </p:cNvGraphicFramePr>
              <p:nvPr>
                <p:extLst>
                  <p:ext uri="{D42A27DB-BD31-4B8C-83A1-F6EECF244321}">
                    <p14:modId xmlns:p14="http://schemas.microsoft.com/office/powerpoint/2010/main" val="385169037"/>
                  </p:ext>
                </p:extLst>
              </p:nvPr>
            </p:nvGraphicFramePr>
            <p:xfrm>
              <a:off x="367980" y="5570832"/>
              <a:ext cx="2374900" cy="609600"/>
            </p:xfrm>
            <a:graphic>
              <a:graphicData uri="http://schemas.openxmlformats.org/drawingml/2006/table">
                <a:tbl>
                  <a:tblPr bandRow="1">
                    <a:tableStyleId>{5C22544A-7EE6-4342-B048-85BDC9FD1C3A}</a:tableStyleId>
                  </a:tblPr>
                  <a:tblGrid>
                    <a:gridCol w="593725">
                      <a:extLst>
                        <a:ext uri="{9D8B030D-6E8A-4147-A177-3AD203B41FA5}">
                          <a16:colId xmlns:a16="http://schemas.microsoft.com/office/drawing/2014/main" val="1769750452"/>
                        </a:ext>
                      </a:extLst>
                    </a:gridCol>
                    <a:gridCol w="593725">
                      <a:extLst>
                        <a:ext uri="{9D8B030D-6E8A-4147-A177-3AD203B41FA5}">
                          <a16:colId xmlns:a16="http://schemas.microsoft.com/office/drawing/2014/main" val="2094296062"/>
                        </a:ext>
                      </a:extLst>
                    </a:gridCol>
                    <a:gridCol w="593725">
                      <a:extLst>
                        <a:ext uri="{9D8B030D-6E8A-4147-A177-3AD203B41FA5}">
                          <a16:colId xmlns:a16="http://schemas.microsoft.com/office/drawing/2014/main" val="3833825983"/>
                        </a:ext>
                      </a:extLst>
                    </a:gridCol>
                    <a:gridCol w="593725">
                      <a:extLst>
                        <a:ext uri="{9D8B030D-6E8A-4147-A177-3AD203B41FA5}">
                          <a16:colId xmlns:a16="http://schemas.microsoft.com/office/drawing/2014/main" val="1732687325"/>
                        </a:ext>
                      </a:extLst>
                    </a:gridCol>
                  </a:tblGrid>
                  <a:tr h="275478">
                    <a:tc>
                      <a:txBody>
                        <a:bodyPr/>
                        <a:lstStyle/>
                        <a:p>
                          <a:r>
                            <a:rPr lang="en-US" sz="1400" dirty="0"/>
                            <a:t>135.1</a:t>
                          </a:r>
                        </a:p>
                      </a:txBody>
                      <a:tcPr anchor="ctr"/>
                    </a:tc>
                    <a:tc>
                      <a:txBody>
                        <a:bodyPr/>
                        <a:lstStyle/>
                        <a:p>
                          <a:r>
                            <a:rPr lang="en-US" sz="1400" dirty="0"/>
                            <a:t>137.3</a:t>
                          </a:r>
                        </a:p>
                      </a:txBody>
                      <a:tcPr anchor="ctr"/>
                    </a:tc>
                    <a:tc>
                      <a:txBody>
                        <a:bodyPr/>
                        <a:lstStyle/>
                        <a:p>
                          <a:r>
                            <a:rPr lang="en-US" sz="1400" dirty="0"/>
                            <a:t>135.2</a:t>
                          </a:r>
                        </a:p>
                      </a:txBody>
                      <a:tcPr anchor="ctr"/>
                    </a:tc>
                    <a:tc>
                      <a:txBody>
                        <a:bodyPr/>
                        <a:lstStyle/>
                        <a:p>
                          <a:r>
                            <a:rPr lang="en-US" sz="1400" dirty="0"/>
                            <a:t>138.5</a:t>
                          </a:r>
                        </a:p>
                      </a:txBody>
                      <a:tcPr anchor="ctr"/>
                    </a:tc>
                    <a:extLst>
                      <a:ext uri="{0D108BD9-81ED-4DB2-BD59-A6C34878D82A}">
                        <a16:rowId xmlns:a16="http://schemas.microsoft.com/office/drawing/2014/main" val="3105146089"/>
                      </a:ext>
                    </a:extLst>
                  </a:tr>
                  <a:tr h="275478">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𝑋</m:t>
                                    </m:r>
                                  </m:e>
                                  <m:sup>
                                    <m:r>
                                      <a:rPr lang="en-US" sz="1400" b="0" i="1" smtClean="0">
                                        <a:latin typeface="Cambria Math" panose="02040503050406030204" pitchFamily="18" charset="0"/>
                                      </a:rPr>
                                      <m:t>1</m:t>
                                    </m:r>
                                  </m:sup>
                                </m:sSup>
                              </m:oMath>
                            </m:oMathPara>
                          </a14:m>
                          <a:endParaRPr lang="en-US" sz="1400" dirty="0"/>
                        </a:p>
                      </a:txBody>
                      <a:tcPr anchor="ctr"/>
                    </a:tc>
                    <a:tc hMerge="1">
                      <a:txBody>
                        <a:bodyPr/>
                        <a:lstStyle/>
                        <a:p>
                          <a:endParaRPr lang="en-US" sz="1400" dirty="0"/>
                        </a:p>
                      </a:txBody>
                      <a:tcPr anchor="ctr"/>
                    </a:tc>
                    <a:tc hMerge="1">
                      <a:txBody>
                        <a:bodyPr/>
                        <a:lstStyle/>
                        <a:p>
                          <a:endParaRPr lang="en-US" sz="1400" dirty="0"/>
                        </a:p>
                      </a:txBody>
                      <a:tcPr anchor="ctr"/>
                    </a:tc>
                    <a:tc hMerge="1">
                      <a:txBody>
                        <a:bodyPr/>
                        <a:lstStyle/>
                        <a:p>
                          <a:endParaRPr lang="en-US" sz="1400" dirty="0"/>
                        </a:p>
                      </a:txBody>
                      <a:tcPr anchor="ctr"/>
                    </a:tc>
                    <a:extLst>
                      <a:ext uri="{0D108BD9-81ED-4DB2-BD59-A6C34878D82A}">
                        <a16:rowId xmlns:a16="http://schemas.microsoft.com/office/drawing/2014/main" val="1210351019"/>
                      </a:ext>
                    </a:extLst>
                  </a:tr>
                </a:tbl>
              </a:graphicData>
            </a:graphic>
          </p:graphicFrame>
        </mc:Choice>
        <mc:Fallback xmlns="">
          <p:graphicFrame>
            <p:nvGraphicFramePr>
              <p:cNvPr id="4" name="Table 3">
                <a:extLst>
                  <a:ext uri="{FF2B5EF4-FFF2-40B4-BE49-F238E27FC236}">
                    <a16:creationId xmlns:a16="http://schemas.microsoft.com/office/drawing/2014/main" id="{A0078F35-982D-DDE1-AC48-88DA4A658860}"/>
                  </a:ext>
                </a:extLst>
              </p:cNvPr>
              <p:cNvGraphicFramePr>
                <a:graphicFrameLocks noGrp="1"/>
              </p:cNvGraphicFramePr>
              <p:nvPr>
                <p:extLst>
                  <p:ext uri="{D42A27DB-BD31-4B8C-83A1-F6EECF244321}">
                    <p14:modId xmlns:p14="http://schemas.microsoft.com/office/powerpoint/2010/main" val="385169037"/>
                  </p:ext>
                </p:extLst>
              </p:nvPr>
            </p:nvGraphicFramePr>
            <p:xfrm>
              <a:off x="367980" y="5570832"/>
              <a:ext cx="2374900" cy="609600"/>
            </p:xfrm>
            <a:graphic>
              <a:graphicData uri="http://schemas.openxmlformats.org/drawingml/2006/table">
                <a:tbl>
                  <a:tblPr bandRow="1">
                    <a:tableStyleId>{5C22544A-7EE6-4342-B048-85BDC9FD1C3A}</a:tableStyleId>
                  </a:tblPr>
                  <a:tblGrid>
                    <a:gridCol w="593725">
                      <a:extLst>
                        <a:ext uri="{9D8B030D-6E8A-4147-A177-3AD203B41FA5}">
                          <a16:colId xmlns:a16="http://schemas.microsoft.com/office/drawing/2014/main" val="1769750452"/>
                        </a:ext>
                      </a:extLst>
                    </a:gridCol>
                    <a:gridCol w="593725">
                      <a:extLst>
                        <a:ext uri="{9D8B030D-6E8A-4147-A177-3AD203B41FA5}">
                          <a16:colId xmlns:a16="http://schemas.microsoft.com/office/drawing/2014/main" val="2094296062"/>
                        </a:ext>
                      </a:extLst>
                    </a:gridCol>
                    <a:gridCol w="593725">
                      <a:extLst>
                        <a:ext uri="{9D8B030D-6E8A-4147-A177-3AD203B41FA5}">
                          <a16:colId xmlns:a16="http://schemas.microsoft.com/office/drawing/2014/main" val="3833825983"/>
                        </a:ext>
                      </a:extLst>
                    </a:gridCol>
                    <a:gridCol w="593725">
                      <a:extLst>
                        <a:ext uri="{9D8B030D-6E8A-4147-A177-3AD203B41FA5}">
                          <a16:colId xmlns:a16="http://schemas.microsoft.com/office/drawing/2014/main" val="1732687325"/>
                        </a:ext>
                      </a:extLst>
                    </a:gridCol>
                  </a:tblGrid>
                  <a:tr h="304800">
                    <a:tc>
                      <a:txBody>
                        <a:bodyPr/>
                        <a:lstStyle/>
                        <a:p>
                          <a:r>
                            <a:rPr lang="en-US" sz="1400" dirty="0"/>
                            <a:t>135.1</a:t>
                          </a:r>
                        </a:p>
                      </a:txBody>
                      <a:tcPr anchor="ctr"/>
                    </a:tc>
                    <a:tc>
                      <a:txBody>
                        <a:bodyPr/>
                        <a:lstStyle/>
                        <a:p>
                          <a:r>
                            <a:rPr lang="en-US" sz="1400" dirty="0"/>
                            <a:t>137.3</a:t>
                          </a:r>
                        </a:p>
                      </a:txBody>
                      <a:tcPr anchor="ctr"/>
                    </a:tc>
                    <a:tc>
                      <a:txBody>
                        <a:bodyPr/>
                        <a:lstStyle/>
                        <a:p>
                          <a:r>
                            <a:rPr lang="en-US" sz="1400" dirty="0"/>
                            <a:t>135.2</a:t>
                          </a:r>
                        </a:p>
                      </a:txBody>
                      <a:tcPr anchor="ctr"/>
                    </a:tc>
                    <a:tc>
                      <a:txBody>
                        <a:bodyPr/>
                        <a:lstStyle/>
                        <a:p>
                          <a:r>
                            <a:rPr lang="en-US" sz="1400" dirty="0"/>
                            <a:t>138.5</a:t>
                          </a:r>
                        </a:p>
                      </a:txBody>
                      <a:tcPr anchor="ctr"/>
                    </a:tc>
                    <a:extLst>
                      <a:ext uri="{0D108BD9-81ED-4DB2-BD59-A6C34878D82A}">
                        <a16:rowId xmlns:a16="http://schemas.microsoft.com/office/drawing/2014/main" val="3105146089"/>
                      </a:ext>
                    </a:extLst>
                  </a:tr>
                  <a:tr h="304800">
                    <a:tc gridSpan="4">
                      <a:txBody>
                        <a:bodyPr/>
                        <a:lstStyle/>
                        <a:p>
                          <a:endParaRPr lang="en-US"/>
                        </a:p>
                      </a:txBody>
                      <a:tcPr anchor="ctr">
                        <a:blipFill>
                          <a:blip r:embed="rId3"/>
                          <a:stretch>
                            <a:fillRect l="-256" t="-104000" r="-769" b="-4000"/>
                          </a:stretch>
                        </a:blipFill>
                      </a:tcPr>
                    </a:tc>
                    <a:tc hMerge="1">
                      <a:txBody>
                        <a:bodyPr/>
                        <a:lstStyle/>
                        <a:p>
                          <a:endParaRPr lang="en-US" sz="1400" dirty="0"/>
                        </a:p>
                      </a:txBody>
                      <a:tcPr anchor="ctr"/>
                    </a:tc>
                    <a:tc hMerge="1">
                      <a:txBody>
                        <a:bodyPr/>
                        <a:lstStyle/>
                        <a:p>
                          <a:endParaRPr lang="en-US" sz="1400" dirty="0"/>
                        </a:p>
                      </a:txBody>
                      <a:tcPr anchor="ctr"/>
                    </a:tc>
                    <a:tc hMerge="1">
                      <a:txBody>
                        <a:bodyPr/>
                        <a:lstStyle/>
                        <a:p>
                          <a:endParaRPr lang="en-US" sz="1400" dirty="0"/>
                        </a:p>
                      </a:txBody>
                      <a:tcPr anchor="ctr"/>
                    </a:tc>
                    <a:extLst>
                      <a:ext uri="{0D108BD9-81ED-4DB2-BD59-A6C34878D82A}">
                        <a16:rowId xmlns:a16="http://schemas.microsoft.com/office/drawing/2014/main" val="1210351019"/>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20F90142-9250-8D06-CB05-096F3F884455}"/>
                  </a:ext>
                </a:extLst>
              </p:cNvPr>
              <p:cNvGraphicFramePr>
                <a:graphicFrameLocks noGrp="1"/>
              </p:cNvGraphicFramePr>
              <p:nvPr>
                <p:extLst>
                  <p:ext uri="{D42A27DB-BD31-4B8C-83A1-F6EECF244321}">
                    <p14:modId xmlns:p14="http://schemas.microsoft.com/office/powerpoint/2010/main" val="2108356167"/>
                  </p:ext>
                </p:extLst>
              </p:nvPr>
            </p:nvGraphicFramePr>
            <p:xfrm>
              <a:off x="3220295" y="5570832"/>
              <a:ext cx="2374900" cy="609600"/>
            </p:xfrm>
            <a:graphic>
              <a:graphicData uri="http://schemas.openxmlformats.org/drawingml/2006/table">
                <a:tbl>
                  <a:tblPr bandRow="1">
                    <a:tableStyleId>{5C22544A-7EE6-4342-B048-85BDC9FD1C3A}</a:tableStyleId>
                  </a:tblPr>
                  <a:tblGrid>
                    <a:gridCol w="593725">
                      <a:extLst>
                        <a:ext uri="{9D8B030D-6E8A-4147-A177-3AD203B41FA5}">
                          <a16:colId xmlns:a16="http://schemas.microsoft.com/office/drawing/2014/main" val="1769750452"/>
                        </a:ext>
                      </a:extLst>
                    </a:gridCol>
                    <a:gridCol w="593725">
                      <a:extLst>
                        <a:ext uri="{9D8B030D-6E8A-4147-A177-3AD203B41FA5}">
                          <a16:colId xmlns:a16="http://schemas.microsoft.com/office/drawing/2014/main" val="2094296062"/>
                        </a:ext>
                      </a:extLst>
                    </a:gridCol>
                    <a:gridCol w="593725">
                      <a:extLst>
                        <a:ext uri="{9D8B030D-6E8A-4147-A177-3AD203B41FA5}">
                          <a16:colId xmlns:a16="http://schemas.microsoft.com/office/drawing/2014/main" val="3833825983"/>
                        </a:ext>
                      </a:extLst>
                    </a:gridCol>
                    <a:gridCol w="593725">
                      <a:extLst>
                        <a:ext uri="{9D8B030D-6E8A-4147-A177-3AD203B41FA5}">
                          <a16:colId xmlns:a16="http://schemas.microsoft.com/office/drawing/2014/main" val="1732687325"/>
                        </a:ext>
                      </a:extLst>
                    </a:gridCol>
                  </a:tblGrid>
                  <a:tr h="275478">
                    <a:tc>
                      <a:txBody>
                        <a:bodyPr/>
                        <a:lstStyle/>
                        <a:p>
                          <a:r>
                            <a:rPr lang="en-US" sz="1400" dirty="0"/>
                            <a:t>136.5</a:t>
                          </a:r>
                        </a:p>
                      </a:txBody>
                      <a:tcPr anchor="ctr"/>
                    </a:tc>
                    <a:tc>
                      <a:txBody>
                        <a:bodyPr/>
                        <a:lstStyle/>
                        <a:p>
                          <a:r>
                            <a:rPr lang="en-US" sz="1400" dirty="0"/>
                            <a:t>138.7</a:t>
                          </a:r>
                        </a:p>
                      </a:txBody>
                      <a:tcPr anchor="ctr"/>
                    </a:tc>
                    <a:tc>
                      <a:txBody>
                        <a:bodyPr/>
                        <a:lstStyle/>
                        <a:p>
                          <a:r>
                            <a:rPr lang="en-US" sz="1400" dirty="0"/>
                            <a:t>136.5</a:t>
                          </a:r>
                        </a:p>
                      </a:txBody>
                      <a:tcPr anchor="ctr"/>
                    </a:tc>
                    <a:tc>
                      <a:txBody>
                        <a:bodyPr/>
                        <a:lstStyle/>
                        <a:p>
                          <a:r>
                            <a:rPr lang="en-US" sz="1400" dirty="0"/>
                            <a:t>139.2</a:t>
                          </a:r>
                        </a:p>
                      </a:txBody>
                      <a:tcPr anchor="ctr"/>
                    </a:tc>
                    <a:extLst>
                      <a:ext uri="{0D108BD9-81ED-4DB2-BD59-A6C34878D82A}">
                        <a16:rowId xmlns:a16="http://schemas.microsoft.com/office/drawing/2014/main" val="3105146089"/>
                      </a:ext>
                    </a:extLst>
                  </a:tr>
                  <a:tr h="275478">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𝑋</m:t>
                                    </m:r>
                                  </m:e>
                                  <m:sup>
                                    <m:r>
                                      <a:rPr lang="en-US" sz="1400" b="0" i="1" smtClean="0">
                                        <a:latin typeface="Cambria Math" panose="02040503050406030204" pitchFamily="18" charset="0"/>
                                      </a:rPr>
                                      <m:t>2</m:t>
                                    </m:r>
                                  </m:sup>
                                </m:sSup>
                              </m:oMath>
                            </m:oMathPara>
                          </a14:m>
                          <a:endParaRPr lang="en-US" sz="1400" dirty="0"/>
                        </a:p>
                      </a:txBody>
                      <a:tcPr anchor="ctr"/>
                    </a:tc>
                    <a:tc hMerge="1">
                      <a:txBody>
                        <a:bodyPr/>
                        <a:lstStyle/>
                        <a:p>
                          <a:endParaRPr lang="en-US" sz="1400" dirty="0"/>
                        </a:p>
                      </a:txBody>
                      <a:tcPr anchor="ctr"/>
                    </a:tc>
                    <a:tc hMerge="1">
                      <a:txBody>
                        <a:bodyPr/>
                        <a:lstStyle/>
                        <a:p>
                          <a:endParaRPr lang="en-US" sz="1400" dirty="0"/>
                        </a:p>
                      </a:txBody>
                      <a:tcPr anchor="ctr"/>
                    </a:tc>
                    <a:tc hMerge="1">
                      <a:txBody>
                        <a:bodyPr/>
                        <a:lstStyle/>
                        <a:p>
                          <a:endParaRPr lang="en-US" sz="1400" dirty="0"/>
                        </a:p>
                      </a:txBody>
                      <a:tcPr anchor="ctr"/>
                    </a:tc>
                    <a:extLst>
                      <a:ext uri="{0D108BD9-81ED-4DB2-BD59-A6C34878D82A}">
                        <a16:rowId xmlns:a16="http://schemas.microsoft.com/office/drawing/2014/main" val="1210351019"/>
                      </a:ext>
                    </a:extLst>
                  </a:tr>
                </a:tbl>
              </a:graphicData>
            </a:graphic>
          </p:graphicFrame>
        </mc:Choice>
        <mc:Fallback xmlns="">
          <p:graphicFrame>
            <p:nvGraphicFramePr>
              <p:cNvPr id="5" name="Table 4">
                <a:extLst>
                  <a:ext uri="{FF2B5EF4-FFF2-40B4-BE49-F238E27FC236}">
                    <a16:creationId xmlns:a16="http://schemas.microsoft.com/office/drawing/2014/main" id="{20F90142-9250-8D06-CB05-096F3F884455}"/>
                  </a:ext>
                </a:extLst>
              </p:cNvPr>
              <p:cNvGraphicFramePr>
                <a:graphicFrameLocks noGrp="1"/>
              </p:cNvGraphicFramePr>
              <p:nvPr>
                <p:extLst>
                  <p:ext uri="{D42A27DB-BD31-4B8C-83A1-F6EECF244321}">
                    <p14:modId xmlns:p14="http://schemas.microsoft.com/office/powerpoint/2010/main" val="2108356167"/>
                  </p:ext>
                </p:extLst>
              </p:nvPr>
            </p:nvGraphicFramePr>
            <p:xfrm>
              <a:off x="3220295" y="5570832"/>
              <a:ext cx="2374900" cy="609600"/>
            </p:xfrm>
            <a:graphic>
              <a:graphicData uri="http://schemas.openxmlformats.org/drawingml/2006/table">
                <a:tbl>
                  <a:tblPr bandRow="1">
                    <a:tableStyleId>{5C22544A-7EE6-4342-B048-85BDC9FD1C3A}</a:tableStyleId>
                  </a:tblPr>
                  <a:tblGrid>
                    <a:gridCol w="593725">
                      <a:extLst>
                        <a:ext uri="{9D8B030D-6E8A-4147-A177-3AD203B41FA5}">
                          <a16:colId xmlns:a16="http://schemas.microsoft.com/office/drawing/2014/main" val="1769750452"/>
                        </a:ext>
                      </a:extLst>
                    </a:gridCol>
                    <a:gridCol w="593725">
                      <a:extLst>
                        <a:ext uri="{9D8B030D-6E8A-4147-A177-3AD203B41FA5}">
                          <a16:colId xmlns:a16="http://schemas.microsoft.com/office/drawing/2014/main" val="2094296062"/>
                        </a:ext>
                      </a:extLst>
                    </a:gridCol>
                    <a:gridCol w="593725">
                      <a:extLst>
                        <a:ext uri="{9D8B030D-6E8A-4147-A177-3AD203B41FA5}">
                          <a16:colId xmlns:a16="http://schemas.microsoft.com/office/drawing/2014/main" val="3833825983"/>
                        </a:ext>
                      </a:extLst>
                    </a:gridCol>
                    <a:gridCol w="593725">
                      <a:extLst>
                        <a:ext uri="{9D8B030D-6E8A-4147-A177-3AD203B41FA5}">
                          <a16:colId xmlns:a16="http://schemas.microsoft.com/office/drawing/2014/main" val="1732687325"/>
                        </a:ext>
                      </a:extLst>
                    </a:gridCol>
                  </a:tblGrid>
                  <a:tr h="304800">
                    <a:tc>
                      <a:txBody>
                        <a:bodyPr/>
                        <a:lstStyle/>
                        <a:p>
                          <a:r>
                            <a:rPr lang="en-US" sz="1400" dirty="0"/>
                            <a:t>136.5</a:t>
                          </a:r>
                        </a:p>
                      </a:txBody>
                      <a:tcPr anchor="ctr"/>
                    </a:tc>
                    <a:tc>
                      <a:txBody>
                        <a:bodyPr/>
                        <a:lstStyle/>
                        <a:p>
                          <a:r>
                            <a:rPr lang="en-US" sz="1400" dirty="0"/>
                            <a:t>138.7</a:t>
                          </a:r>
                        </a:p>
                      </a:txBody>
                      <a:tcPr anchor="ctr"/>
                    </a:tc>
                    <a:tc>
                      <a:txBody>
                        <a:bodyPr/>
                        <a:lstStyle/>
                        <a:p>
                          <a:r>
                            <a:rPr lang="en-US" sz="1400" dirty="0"/>
                            <a:t>136.5</a:t>
                          </a:r>
                        </a:p>
                      </a:txBody>
                      <a:tcPr anchor="ctr"/>
                    </a:tc>
                    <a:tc>
                      <a:txBody>
                        <a:bodyPr/>
                        <a:lstStyle/>
                        <a:p>
                          <a:r>
                            <a:rPr lang="en-US" sz="1400" dirty="0"/>
                            <a:t>139.2</a:t>
                          </a:r>
                        </a:p>
                      </a:txBody>
                      <a:tcPr anchor="ctr"/>
                    </a:tc>
                    <a:extLst>
                      <a:ext uri="{0D108BD9-81ED-4DB2-BD59-A6C34878D82A}">
                        <a16:rowId xmlns:a16="http://schemas.microsoft.com/office/drawing/2014/main" val="3105146089"/>
                      </a:ext>
                    </a:extLst>
                  </a:tr>
                  <a:tr h="304800">
                    <a:tc gridSpan="4">
                      <a:txBody>
                        <a:bodyPr/>
                        <a:lstStyle/>
                        <a:p>
                          <a:endParaRPr lang="en-US"/>
                        </a:p>
                      </a:txBody>
                      <a:tcPr anchor="ctr">
                        <a:blipFill>
                          <a:blip r:embed="rId4"/>
                          <a:stretch>
                            <a:fillRect l="-256" t="-104000" r="-513" b="-4000"/>
                          </a:stretch>
                        </a:blipFill>
                      </a:tcPr>
                    </a:tc>
                    <a:tc hMerge="1">
                      <a:txBody>
                        <a:bodyPr/>
                        <a:lstStyle/>
                        <a:p>
                          <a:endParaRPr lang="en-US" sz="1400" dirty="0"/>
                        </a:p>
                      </a:txBody>
                      <a:tcPr anchor="ctr"/>
                    </a:tc>
                    <a:tc hMerge="1">
                      <a:txBody>
                        <a:bodyPr/>
                        <a:lstStyle/>
                        <a:p>
                          <a:endParaRPr lang="en-US" sz="1400" dirty="0"/>
                        </a:p>
                      </a:txBody>
                      <a:tcPr anchor="ctr"/>
                    </a:tc>
                    <a:tc hMerge="1">
                      <a:txBody>
                        <a:bodyPr/>
                        <a:lstStyle/>
                        <a:p>
                          <a:endParaRPr lang="en-US" sz="1400" dirty="0"/>
                        </a:p>
                      </a:txBody>
                      <a:tcPr anchor="ctr"/>
                    </a:tc>
                    <a:extLst>
                      <a:ext uri="{0D108BD9-81ED-4DB2-BD59-A6C34878D82A}">
                        <a16:rowId xmlns:a16="http://schemas.microsoft.com/office/drawing/2014/main" val="1210351019"/>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6" name="Table 5">
                <a:extLst>
                  <a:ext uri="{FF2B5EF4-FFF2-40B4-BE49-F238E27FC236}">
                    <a16:creationId xmlns:a16="http://schemas.microsoft.com/office/drawing/2014/main" id="{22312D9D-0F21-92BD-EE52-1DC4206871E0}"/>
                  </a:ext>
                </a:extLst>
              </p:cNvPr>
              <p:cNvGraphicFramePr>
                <a:graphicFrameLocks noGrp="1"/>
              </p:cNvGraphicFramePr>
              <p:nvPr>
                <p:extLst>
                  <p:ext uri="{D42A27DB-BD31-4B8C-83A1-F6EECF244321}">
                    <p14:modId xmlns:p14="http://schemas.microsoft.com/office/powerpoint/2010/main" val="3578400195"/>
                  </p:ext>
                </p:extLst>
              </p:nvPr>
            </p:nvGraphicFramePr>
            <p:xfrm>
              <a:off x="6072610" y="5570832"/>
              <a:ext cx="2374900" cy="609600"/>
            </p:xfrm>
            <a:graphic>
              <a:graphicData uri="http://schemas.openxmlformats.org/drawingml/2006/table">
                <a:tbl>
                  <a:tblPr bandRow="1">
                    <a:tableStyleId>{5C22544A-7EE6-4342-B048-85BDC9FD1C3A}</a:tableStyleId>
                  </a:tblPr>
                  <a:tblGrid>
                    <a:gridCol w="593725">
                      <a:extLst>
                        <a:ext uri="{9D8B030D-6E8A-4147-A177-3AD203B41FA5}">
                          <a16:colId xmlns:a16="http://schemas.microsoft.com/office/drawing/2014/main" val="1769750452"/>
                        </a:ext>
                      </a:extLst>
                    </a:gridCol>
                    <a:gridCol w="593725">
                      <a:extLst>
                        <a:ext uri="{9D8B030D-6E8A-4147-A177-3AD203B41FA5}">
                          <a16:colId xmlns:a16="http://schemas.microsoft.com/office/drawing/2014/main" val="2094296062"/>
                        </a:ext>
                      </a:extLst>
                    </a:gridCol>
                    <a:gridCol w="593725">
                      <a:extLst>
                        <a:ext uri="{9D8B030D-6E8A-4147-A177-3AD203B41FA5}">
                          <a16:colId xmlns:a16="http://schemas.microsoft.com/office/drawing/2014/main" val="3833825983"/>
                        </a:ext>
                      </a:extLst>
                    </a:gridCol>
                    <a:gridCol w="593725">
                      <a:extLst>
                        <a:ext uri="{9D8B030D-6E8A-4147-A177-3AD203B41FA5}">
                          <a16:colId xmlns:a16="http://schemas.microsoft.com/office/drawing/2014/main" val="1732687325"/>
                        </a:ext>
                      </a:extLst>
                    </a:gridCol>
                  </a:tblGrid>
                  <a:tr h="275478">
                    <a:tc>
                      <a:txBody>
                        <a:bodyPr/>
                        <a:lstStyle/>
                        <a:p>
                          <a:r>
                            <a:rPr lang="en-US" sz="1400" dirty="0"/>
                            <a:t>140.5</a:t>
                          </a:r>
                        </a:p>
                      </a:txBody>
                      <a:tcPr anchor="ctr"/>
                    </a:tc>
                    <a:tc>
                      <a:txBody>
                        <a:bodyPr/>
                        <a:lstStyle/>
                        <a:p>
                          <a:r>
                            <a:rPr lang="en-US" sz="1400" dirty="0"/>
                            <a:t>138.7</a:t>
                          </a:r>
                        </a:p>
                      </a:txBody>
                      <a:tcPr anchor="ctr"/>
                    </a:tc>
                    <a:tc>
                      <a:txBody>
                        <a:bodyPr/>
                        <a:lstStyle/>
                        <a:p>
                          <a:r>
                            <a:rPr lang="en-US" sz="1400" dirty="0"/>
                            <a:t>138.5</a:t>
                          </a:r>
                        </a:p>
                      </a:txBody>
                      <a:tcPr anchor="ctr"/>
                    </a:tc>
                    <a:tc>
                      <a:txBody>
                        <a:bodyPr/>
                        <a:lstStyle/>
                        <a:p>
                          <a:r>
                            <a:rPr lang="en-US" sz="1400" dirty="0"/>
                            <a:t>141.6</a:t>
                          </a:r>
                        </a:p>
                      </a:txBody>
                      <a:tcPr anchor="ctr"/>
                    </a:tc>
                    <a:extLst>
                      <a:ext uri="{0D108BD9-81ED-4DB2-BD59-A6C34878D82A}">
                        <a16:rowId xmlns:a16="http://schemas.microsoft.com/office/drawing/2014/main" val="3105146089"/>
                      </a:ext>
                    </a:extLst>
                  </a:tr>
                  <a:tr h="275478">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𝑋</m:t>
                                    </m:r>
                                  </m:e>
                                  <m:sup>
                                    <m:r>
                                      <a:rPr lang="en-US" sz="1400" b="0" i="1" smtClean="0">
                                        <a:latin typeface="Cambria Math" panose="02040503050406030204" pitchFamily="18" charset="0"/>
                                      </a:rPr>
                                      <m:t>3</m:t>
                                    </m:r>
                                  </m:sup>
                                </m:sSup>
                              </m:oMath>
                            </m:oMathPara>
                          </a14:m>
                          <a:endParaRPr lang="en-US" sz="1400" dirty="0"/>
                        </a:p>
                      </a:txBody>
                      <a:tcPr anchor="ctr"/>
                    </a:tc>
                    <a:tc hMerge="1">
                      <a:txBody>
                        <a:bodyPr/>
                        <a:lstStyle/>
                        <a:p>
                          <a:endParaRPr lang="en-US" sz="1400" dirty="0"/>
                        </a:p>
                      </a:txBody>
                      <a:tcPr anchor="ctr"/>
                    </a:tc>
                    <a:tc hMerge="1">
                      <a:txBody>
                        <a:bodyPr/>
                        <a:lstStyle/>
                        <a:p>
                          <a:endParaRPr lang="en-US" sz="1400" dirty="0"/>
                        </a:p>
                      </a:txBody>
                      <a:tcPr anchor="ctr"/>
                    </a:tc>
                    <a:tc hMerge="1">
                      <a:txBody>
                        <a:bodyPr/>
                        <a:lstStyle/>
                        <a:p>
                          <a:endParaRPr lang="en-US" sz="1400" dirty="0"/>
                        </a:p>
                      </a:txBody>
                      <a:tcPr anchor="ctr"/>
                    </a:tc>
                    <a:extLst>
                      <a:ext uri="{0D108BD9-81ED-4DB2-BD59-A6C34878D82A}">
                        <a16:rowId xmlns:a16="http://schemas.microsoft.com/office/drawing/2014/main" val="1210351019"/>
                      </a:ext>
                    </a:extLst>
                  </a:tr>
                </a:tbl>
              </a:graphicData>
            </a:graphic>
          </p:graphicFrame>
        </mc:Choice>
        <mc:Fallback xmlns="">
          <p:graphicFrame>
            <p:nvGraphicFramePr>
              <p:cNvPr id="6" name="Table 5">
                <a:extLst>
                  <a:ext uri="{FF2B5EF4-FFF2-40B4-BE49-F238E27FC236}">
                    <a16:creationId xmlns:a16="http://schemas.microsoft.com/office/drawing/2014/main" id="{22312D9D-0F21-92BD-EE52-1DC4206871E0}"/>
                  </a:ext>
                </a:extLst>
              </p:cNvPr>
              <p:cNvGraphicFramePr>
                <a:graphicFrameLocks noGrp="1"/>
              </p:cNvGraphicFramePr>
              <p:nvPr>
                <p:extLst>
                  <p:ext uri="{D42A27DB-BD31-4B8C-83A1-F6EECF244321}">
                    <p14:modId xmlns:p14="http://schemas.microsoft.com/office/powerpoint/2010/main" val="3578400195"/>
                  </p:ext>
                </p:extLst>
              </p:nvPr>
            </p:nvGraphicFramePr>
            <p:xfrm>
              <a:off x="6072610" y="5570832"/>
              <a:ext cx="2374900" cy="609600"/>
            </p:xfrm>
            <a:graphic>
              <a:graphicData uri="http://schemas.openxmlformats.org/drawingml/2006/table">
                <a:tbl>
                  <a:tblPr bandRow="1">
                    <a:tableStyleId>{5C22544A-7EE6-4342-B048-85BDC9FD1C3A}</a:tableStyleId>
                  </a:tblPr>
                  <a:tblGrid>
                    <a:gridCol w="593725">
                      <a:extLst>
                        <a:ext uri="{9D8B030D-6E8A-4147-A177-3AD203B41FA5}">
                          <a16:colId xmlns:a16="http://schemas.microsoft.com/office/drawing/2014/main" val="1769750452"/>
                        </a:ext>
                      </a:extLst>
                    </a:gridCol>
                    <a:gridCol w="593725">
                      <a:extLst>
                        <a:ext uri="{9D8B030D-6E8A-4147-A177-3AD203B41FA5}">
                          <a16:colId xmlns:a16="http://schemas.microsoft.com/office/drawing/2014/main" val="2094296062"/>
                        </a:ext>
                      </a:extLst>
                    </a:gridCol>
                    <a:gridCol w="593725">
                      <a:extLst>
                        <a:ext uri="{9D8B030D-6E8A-4147-A177-3AD203B41FA5}">
                          <a16:colId xmlns:a16="http://schemas.microsoft.com/office/drawing/2014/main" val="3833825983"/>
                        </a:ext>
                      </a:extLst>
                    </a:gridCol>
                    <a:gridCol w="593725">
                      <a:extLst>
                        <a:ext uri="{9D8B030D-6E8A-4147-A177-3AD203B41FA5}">
                          <a16:colId xmlns:a16="http://schemas.microsoft.com/office/drawing/2014/main" val="1732687325"/>
                        </a:ext>
                      </a:extLst>
                    </a:gridCol>
                  </a:tblGrid>
                  <a:tr h="304800">
                    <a:tc>
                      <a:txBody>
                        <a:bodyPr/>
                        <a:lstStyle/>
                        <a:p>
                          <a:r>
                            <a:rPr lang="en-US" sz="1400" dirty="0"/>
                            <a:t>140.5</a:t>
                          </a:r>
                        </a:p>
                      </a:txBody>
                      <a:tcPr anchor="ctr"/>
                    </a:tc>
                    <a:tc>
                      <a:txBody>
                        <a:bodyPr/>
                        <a:lstStyle/>
                        <a:p>
                          <a:r>
                            <a:rPr lang="en-US" sz="1400" dirty="0"/>
                            <a:t>138.7</a:t>
                          </a:r>
                        </a:p>
                      </a:txBody>
                      <a:tcPr anchor="ctr"/>
                    </a:tc>
                    <a:tc>
                      <a:txBody>
                        <a:bodyPr/>
                        <a:lstStyle/>
                        <a:p>
                          <a:r>
                            <a:rPr lang="en-US" sz="1400" dirty="0"/>
                            <a:t>138.5</a:t>
                          </a:r>
                        </a:p>
                      </a:txBody>
                      <a:tcPr anchor="ctr"/>
                    </a:tc>
                    <a:tc>
                      <a:txBody>
                        <a:bodyPr/>
                        <a:lstStyle/>
                        <a:p>
                          <a:r>
                            <a:rPr lang="en-US" sz="1400" dirty="0"/>
                            <a:t>141.6</a:t>
                          </a:r>
                        </a:p>
                      </a:txBody>
                      <a:tcPr anchor="ctr"/>
                    </a:tc>
                    <a:extLst>
                      <a:ext uri="{0D108BD9-81ED-4DB2-BD59-A6C34878D82A}">
                        <a16:rowId xmlns:a16="http://schemas.microsoft.com/office/drawing/2014/main" val="3105146089"/>
                      </a:ext>
                    </a:extLst>
                  </a:tr>
                  <a:tr h="304800">
                    <a:tc gridSpan="4">
                      <a:txBody>
                        <a:bodyPr/>
                        <a:lstStyle/>
                        <a:p>
                          <a:endParaRPr lang="en-US"/>
                        </a:p>
                      </a:txBody>
                      <a:tcPr anchor="ctr">
                        <a:blipFill>
                          <a:blip r:embed="rId5"/>
                          <a:stretch>
                            <a:fillRect l="-256" t="-104000" r="-513" b="-4000"/>
                          </a:stretch>
                        </a:blipFill>
                      </a:tcPr>
                    </a:tc>
                    <a:tc hMerge="1">
                      <a:txBody>
                        <a:bodyPr/>
                        <a:lstStyle/>
                        <a:p>
                          <a:endParaRPr lang="en-US" sz="1400" dirty="0"/>
                        </a:p>
                      </a:txBody>
                      <a:tcPr anchor="ctr"/>
                    </a:tc>
                    <a:tc hMerge="1">
                      <a:txBody>
                        <a:bodyPr/>
                        <a:lstStyle/>
                        <a:p>
                          <a:endParaRPr lang="en-US" sz="1400" dirty="0"/>
                        </a:p>
                      </a:txBody>
                      <a:tcPr anchor="ctr"/>
                    </a:tc>
                    <a:tc hMerge="1">
                      <a:txBody>
                        <a:bodyPr/>
                        <a:lstStyle/>
                        <a:p>
                          <a:endParaRPr lang="en-US" sz="1400" dirty="0"/>
                        </a:p>
                      </a:txBody>
                      <a:tcPr anchor="ctr"/>
                    </a:tc>
                    <a:extLst>
                      <a:ext uri="{0D108BD9-81ED-4DB2-BD59-A6C34878D82A}">
                        <a16:rowId xmlns:a16="http://schemas.microsoft.com/office/drawing/2014/main" val="1210351019"/>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4D5F0F3D-1E31-E0C5-3DA3-33732F8211E4}"/>
                  </a:ext>
                </a:extLst>
              </p:cNvPr>
              <p:cNvGraphicFramePr>
                <a:graphicFrameLocks noGrp="1"/>
              </p:cNvGraphicFramePr>
              <p:nvPr>
                <p:extLst>
                  <p:ext uri="{D42A27DB-BD31-4B8C-83A1-F6EECF244321}">
                    <p14:modId xmlns:p14="http://schemas.microsoft.com/office/powerpoint/2010/main" val="19720891"/>
                  </p:ext>
                </p:extLst>
              </p:nvPr>
            </p:nvGraphicFramePr>
            <p:xfrm>
              <a:off x="8924925" y="5570832"/>
              <a:ext cx="2374900" cy="609600"/>
            </p:xfrm>
            <a:graphic>
              <a:graphicData uri="http://schemas.openxmlformats.org/drawingml/2006/table">
                <a:tbl>
                  <a:tblPr bandRow="1">
                    <a:tableStyleId>{5C22544A-7EE6-4342-B048-85BDC9FD1C3A}</a:tableStyleId>
                  </a:tblPr>
                  <a:tblGrid>
                    <a:gridCol w="593725">
                      <a:extLst>
                        <a:ext uri="{9D8B030D-6E8A-4147-A177-3AD203B41FA5}">
                          <a16:colId xmlns:a16="http://schemas.microsoft.com/office/drawing/2014/main" val="1769750452"/>
                        </a:ext>
                      </a:extLst>
                    </a:gridCol>
                    <a:gridCol w="593725">
                      <a:extLst>
                        <a:ext uri="{9D8B030D-6E8A-4147-A177-3AD203B41FA5}">
                          <a16:colId xmlns:a16="http://schemas.microsoft.com/office/drawing/2014/main" val="2094296062"/>
                        </a:ext>
                      </a:extLst>
                    </a:gridCol>
                    <a:gridCol w="593725">
                      <a:extLst>
                        <a:ext uri="{9D8B030D-6E8A-4147-A177-3AD203B41FA5}">
                          <a16:colId xmlns:a16="http://schemas.microsoft.com/office/drawing/2014/main" val="3833825983"/>
                        </a:ext>
                      </a:extLst>
                    </a:gridCol>
                    <a:gridCol w="593725">
                      <a:extLst>
                        <a:ext uri="{9D8B030D-6E8A-4147-A177-3AD203B41FA5}">
                          <a16:colId xmlns:a16="http://schemas.microsoft.com/office/drawing/2014/main" val="1732687325"/>
                        </a:ext>
                      </a:extLst>
                    </a:gridCol>
                  </a:tblGrid>
                  <a:tr h="275478">
                    <a:tc>
                      <a:txBody>
                        <a:bodyPr/>
                        <a:lstStyle/>
                        <a:p>
                          <a:r>
                            <a:rPr lang="en-US" sz="1400" dirty="0"/>
                            <a:t>140.7</a:t>
                          </a:r>
                        </a:p>
                      </a:txBody>
                      <a:tcPr anchor="ctr"/>
                    </a:tc>
                    <a:tc>
                      <a:txBody>
                        <a:bodyPr/>
                        <a:lstStyle/>
                        <a:p>
                          <a:r>
                            <a:rPr lang="en-US" sz="1400" dirty="0"/>
                            <a:t>141.2</a:t>
                          </a:r>
                        </a:p>
                      </a:txBody>
                      <a:tcPr anchor="ctr"/>
                    </a:tc>
                    <a:tc>
                      <a:txBody>
                        <a:bodyPr/>
                        <a:lstStyle/>
                        <a:p>
                          <a:r>
                            <a:rPr lang="en-US" sz="1400" dirty="0"/>
                            <a:t>140.4</a:t>
                          </a:r>
                        </a:p>
                      </a:txBody>
                      <a:tcPr anchor="ctr"/>
                    </a:tc>
                    <a:tc>
                      <a:txBody>
                        <a:bodyPr/>
                        <a:lstStyle/>
                        <a:p>
                          <a:r>
                            <a:rPr lang="en-US" sz="1400" dirty="0"/>
                            <a:t>141.8</a:t>
                          </a:r>
                        </a:p>
                      </a:txBody>
                      <a:tcPr anchor="ctr"/>
                    </a:tc>
                    <a:extLst>
                      <a:ext uri="{0D108BD9-81ED-4DB2-BD59-A6C34878D82A}">
                        <a16:rowId xmlns:a16="http://schemas.microsoft.com/office/drawing/2014/main" val="3105146089"/>
                      </a:ext>
                    </a:extLst>
                  </a:tr>
                  <a:tr h="275478">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𝑋</m:t>
                                    </m:r>
                                  </m:e>
                                  <m:sup>
                                    <m:r>
                                      <a:rPr lang="en-US" sz="1400" b="0" i="1" smtClean="0">
                                        <a:latin typeface="Cambria Math" panose="02040503050406030204" pitchFamily="18" charset="0"/>
                                      </a:rPr>
                                      <m:t>4</m:t>
                                    </m:r>
                                  </m:sup>
                                </m:sSup>
                              </m:oMath>
                            </m:oMathPara>
                          </a14:m>
                          <a:endParaRPr lang="en-US" sz="1400" dirty="0"/>
                        </a:p>
                      </a:txBody>
                      <a:tcPr anchor="ctr"/>
                    </a:tc>
                    <a:tc hMerge="1">
                      <a:txBody>
                        <a:bodyPr/>
                        <a:lstStyle/>
                        <a:p>
                          <a:endParaRPr lang="en-US" sz="1400" dirty="0"/>
                        </a:p>
                      </a:txBody>
                      <a:tcPr anchor="ctr"/>
                    </a:tc>
                    <a:tc hMerge="1">
                      <a:txBody>
                        <a:bodyPr/>
                        <a:lstStyle/>
                        <a:p>
                          <a:endParaRPr lang="en-US" sz="1400" dirty="0"/>
                        </a:p>
                      </a:txBody>
                      <a:tcPr anchor="ctr"/>
                    </a:tc>
                    <a:tc hMerge="1">
                      <a:txBody>
                        <a:bodyPr/>
                        <a:lstStyle/>
                        <a:p>
                          <a:endParaRPr lang="en-US" sz="1400" dirty="0"/>
                        </a:p>
                      </a:txBody>
                      <a:tcPr anchor="ctr"/>
                    </a:tc>
                    <a:extLst>
                      <a:ext uri="{0D108BD9-81ED-4DB2-BD59-A6C34878D82A}">
                        <a16:rowId xmlns:a16="http://schemas.microsoft.com/office/drawing/2014/main" val="1210351019"/>
                      </a:ext>
                    </a:extLst>
                  </a:tr>
                </a:tbl>
              </a:graphicData>
            </a:graphic>
          </p:graphicFrame>
        </mc:Choice>
        <mc:Fallback xmlns="">
          <p:graphicFrame>
            <p:nvGraphicFramePr>
              <p:cNvPr id="8" name="Table 7">
                <a:extLst>
                  <a:ext uri="{FF2B5EF4-FFF2-40B4-BE49-F238E27FC236}">
                    <a16:creationId xmlns:a16="http://schemas.microsoft.com/office/drawing/2014/main" id="{4D5F0F3D-1E31-E0C5-3DA3-33732F8211E4}"/>
                  </a:ext>
                </a:extLst>
              </p:cNvPr>
              <p:cNvGraphicFramePr>
                <a:graphicFrameLocks noGrp="1"/>
              </p:cNvGraphicFramePr>
              <p:nvPr>
                <p:extLst>
                  <p:ext uri="{D42A27DB-BD31-4B8C-83A1-F6EECF244321}">
                    <p14:modId xmlns:p14="http://schemas.microsoft.com/office/powerpoint/2010/main" val="19720891"/>
                  </p:ext>
                </p:extLst>
              </p:nvPr>
            </p:nvGraphicFramePr>
            <p:xfrm>
              <a:off x="8924925" y="5570832"/>
              <a:ext cx="2374900" cy="609600"/>
            </p:xfrm>
            <a:graphic>
              <a:graphicData uri="http://schemas.openxmlformats.org/drawingml/2006/table">
                <a:tbl>
                  <a:tblPr bandRow="1">
                    <a:tableStyleId>{5C22544A-7EE6-4342-B048-85BDC9FD1C3A}</a:tableStyleId>
                  </a:tblPr>
                  <a:tblGrid>
                    <a:gridCol w="593725">
                      <a:extLst>
                        <a:ext uri="{9D8B030D-6E8A-4147-A177-3AD203B41FA5}">
                          <a16:colId xmlns:a16="http://schemas.microsoft.com/office/drawing/2014/main" val="1769750452"/>
                        </a:ext>
                      </a:extLst>
                    </a:gridCol>
                    <a:gridCol w="593725">
                      <a:extLst>
                        <a:ext uri="{9D8B030D-6E8A-4147-A177-3AD203B41FA5}">
                          <a16:colId xmlns:a16="http://schemas.microsoft.com/office/drawing/2014/main" val="2094296062"/>
                        </a:ext>
                      </a:extLst>
                    </a:gridCol>
                    <a:gridCol w="593725">
                      <a:extLst>
                        <a:ext uri="{9D8B030D-6E8A-4147-A177-3AD203B41FA5}">
                          <a16:colId xmlns:a16="http://schemas.microsoft.com/office/drawing/2014/main" val="3833825983"/>
                        </a:ext>
                      </a:extLst>
                    </a:gridCol>
                    <a:gridCol w="593725">
                      <a:extLst>
                        <a:ext uri="{9D8B030D-6E8A-4147-A177-3AD203B41FA5}">
                          <a16:colId xmlns:a16="http://schemas.microsoft.com/office/drawing/2014/main" val="1732687325"/>
                        </a:ext>
                      </a:extLst>
                    </a:gridCol>
                  </a:tblGrid>
                  <a:tr h="304800">
                    <a:tc>
                      <a:txBody>
                        <a:bodyPr/>
                        <a:lstStyle/>
                        <a:p>
                          <a:r>
                            <a:rPr lang="en-US" sz="1400" dirty="0"/>
                            <a:t>140.7</a:t>
                          </a:r>
                        </a:p>
                      </a:txBody>
                      <a:tcPr anchor="ctr"/>
                    </a:tc>
                    <a:tc>
                      <a:txBody>
                        <a:bodyPr/>
                        <a:lstStyle/>
                        <a:p>
                          <a:r>
                            <a:rPr lang="en-US" sz="1400" dirty="0"/>
                            <a:t>141.2</a:t>
                          </a:r>
                        </a:p>
                      </a:txBody>
                      <a:tcPr anchor="ctr"/>
                    </a:tc>
                    <a:tc>
                      <a:txBody>
                        <a:bodyPr/>
                        <a:lstStyle/>
                        <a:p>
                          <a:r>
                            <a:rPr lang="en-US" sz="1400" dirty="0"/>
                            <a:t>140.4</a:t>
                          </a:r>
                        </a:p>
                      </a:txBody>
                      <a:tcPr anchor="ctr"/>
                    </a:tc>
                    <a:tc>
                      <a:txBody>
                        <a:bodyPr/>
                        <a:lstStyle/>
                        <a:p>
                          <a:r>
                            <a:rPr lang="en-US" sz="1400" dirty="0"/>
                            <a:t>141.8</a:t>
                          </a:r>
                        </a:p>
                      </a:txBody>
                      <a:tcPr anchor="ctr"/>
                    </a:tc>
                    <a:extLst>
                      <a:ext uri="{0D108BD9-81ED-4DB2-BD59-A6C34878D82A}">
                        <a16:rowId xmlns:a16="http://schemas.microsoft.com/office/drawing/2014/main" val="3105146089"/>
                      </a:ext>
                    </a:extLst>
                  </a:tr>
                  <a:tr h="304800">
                    <a:tc gridSpan="4">
                      <a:txBody>
                        <a:bodyPr/>
                        <a:lstStyle/>
                        <a:p>
                          <a:endParaRPr lang="en-US"/>
                        </a:p>
                      </a:txBody>
                      <a:tcPr anchor="ctr">
                        <a:blipFill>
                          <a:blip r:embed="rId6"/>
                          <a:stretch>
                            <a:fillRect l="-256" t="-104000" r="-513" b="-4000"/>
                          </a:stretch>
                        </a:blipFill>
                      </a:tcPr>
                    </a:tc>
                    <a:tc hMerge="1">
                      <a:txBody>
                        <a:bodyPr/>
                        <a:lstStyle/>
                        <a:p>
                          <a:endParaRPr lang="en-US" sz="1400" dirty="0"/>
                        </a:p>
                      </a:txBody>
                      <a:tcPr anchor="ctr"/>
                    </a:tc>
                    <a:tc hMerge="1">
                      <a:txBody>
                        <a:bodyPr/>
                        <a:lstStyle/>
                        <a:p>
                          <a:endParaRPr lang="en-US" sz="1400" dirty="0"/>
                        </a:p>
                      </a:txBody>
                      <a:tcPr anchor="ctr"/>
                    </a:tc>
                    <a:tc hMerge="1">
                      <a:txBody>
                        <a:bodyPr/>
                        <a:lstStyle/>
                        <a:p>
                          <a:endParaRPr lang="en-US" sz="1400" dirty="0"/>
                        </a:p>
                      </a:txBody>
                      <a:tcPr anchor="ctr"/>
                    </a:tc>
                    <a:extLst>
                      <a:ext uri="{0D108BD9-81ED-4DB2-BD59-A6C34878D82A}">
                        <a16:rowId xmlns:a16="http://schemas.microsoft.com/office/drawing/2014/main" val="1210351019"/>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9" name="Table 8">
                <a:extLst>
                  <a:ext uri="{FF2B5EF4-FFF2-40B4-BE49-F238E27FC236}">
                    <a16:creationId xmlns:a16="http://schemas.microsoft.com/office/drawing/2014/main" id="{E3D009F2-A33B-CC9E-06F3-40D41CFDBF87}"/>
                  </a:ext>
                </a:extLst>
              </p:cNvPr>
              <p:cNvGraphicFramePr>
                <a:graphicFrameLocks noGrp="1"/>
              </p:cNvGraphicFramePr>
              <p:nvPr>
                <p:extLst>
                  <p:ext uri="{D42A27DB-BD31-4B8C-83A1-F6EECF244321}">
                    <p14:modId xmlns:p14="http://schemas.microsoft.com/office/powerpoint/2010/main" val="1671286344"/>
                  </p:ext>
                </p:extLst>
              </p:nvPr>
            </p:nvGraphicFramePr>
            <p:xfrm>
              <a:off x="662672" y="4530725"/>
              <a:ext cx="1781175" cy="609600"/>
            </p:xfrm>
            <a:graphic>
              <a:graphicData uri="http://schemas.openxmlformats.org/drawingml/2006/table">
                <a:tbl>
                  <a:tblPr bandRow="1">
                    <a:tableStyleId>{7DF18680-E054-41AD-8BC1-D1AEF772440D}</a:tableStyleId>
                  </a:tblPr>
                  <a:tblGrid>
                    <a:gridCol w="593725">
                      <a:extLst>
                        <a:ext uri="{9D8B030D-6E8A-4147-A177-3AD203B41FA5}">
                          <a16:colId xmlns:a16="http://schemas.microsoft.com/office/drawing/2014/main" val="2961819123"/>
                        </a:ext>
                      </a:extLst>
                    </a:gridCol>
                    <a:gridCol w="593725">
                      <a:extLst>
                        <a:ext uri="{9D8B030D-6E8A-4147-A177-3AD203B41FA5}">
                          <a16:colId xmlns:a16="http://schemas.microsoft.com/office/drawing/2014/main" val="2289527221"/>
                        </a:ext>
                      </a:extLst>
                    </a:gridCol>
                    <a:gridCol w="593725">
                      <a:extLst>
                        <a:ext uri="{9D8B030D-6E8A-4147-A177-3AD203B41FA5}">
                          <a16:colId xmlns:a16="http://schemas.microsoft.com/office/drawing/2014/main" val="2563111212"/>
                        </a:ext>
                      </a:extLst>
                    </a:gridCol>
                  </a:tblGrid>
                  <a:tr h="275478">
                    <a:tc gridSpan="3">
                      <a:txBody>
                        <a:bodyPr/>
                        <a:lstStyle/>
                        <a:p>
                          <a:pPr/>
                          <a14:m>
                            <m:oMathPara xmlns:m="http://schemas.openxmlformats.org/officeDocument/2006/math">
                              <m:oMathParaPr>
                                <m:jc m:val="centerGroup"/>
                              </m:oMathParaPr>
                              <m:oMath xmlns:m="http://schemas.openxmlformats.org/officeDocument/2006/math">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𝑈</m:t>
                                    </m:r>
                                  </m:e>
                                  <m:sup>
                                    <m:r>
                                      <a:rPr lang="en-US" sz="1400" b="0" i="1" smtClean="0">
                                        <a:latin typeface="Cambria Math" panose="02040503050406030204" pitchFamily="18" charset="0"/>
                                      </a:rPr>
                                      <m:t>1</m:t>
                                    </m:r>
                                  </m:sup>
                                </m:sSup>
                              </m:oMath>
                            </m:oMathPara>
                          </a14:m>
                          <a:endParaRPr lang="en-US" sz="1400" dirty="0"/>
                        </a:p>
                      </a:txBody>
                      <a:tcPr anchor="ctr">
                        <a:solidFill>
                          <a:schemeClr val="accent1">
                            <a:lumMod val="60000"/>
                            <a:lumOff val="40000"/>
                          </a:schemeClr>
                        </a:solidFill>
                      </a:tcPr>
                    </a:tc>
                    <a:tc hMerge="1">
                      <a:txBody>
                        <a:bodyPr/>
                        <a:lstStyle/>
                        <a:p>
                          <a:endParaRPr lang="en-US" sz="1400" dirty="0"/>
                        </a:p>
                      </a:txBody>
                      <a:tcPr anchor="ctr">
                        <a:solidFill>
                          <a:schemeClr val="accent1">
                            <a:lumMod val="60000"/>
                            <a:lumOff val="40000"/>
                          </a:schemeClr>
                        </a:solidFill>
                      </a:tcPr>
                    </a:tc>
                    <a:tc hMerge="1">
                      <a:txBody>
                        <a:bodyPr/>
                        <a:lstStyle/>
                        <a:p>
                          <a:endParaRPr lang="en-US" sz="1400" dirty="0"/>
                        </a:p>
                      </a:txBody>
                      <a:tcPr anchor="ctr">
                        <a:solidFill>
                          <a:schemeClr val="accent1">
                            <a:lumMod val="60000"/>
                            <a:lumOff val="40000"/>
                          </a:schemeClr>
                        </a:solidFill>
                      </a:tcPr>
                    </a:tc>
                    <a:extLst>
                      <a:ext uri="{0D108BD9-81ED-4DB2-BD59-A6C34878D82A}">
                        <a16:rowId xmlns:a16="http://schemas.microsoft.com/office/drawing/2014/main" val="1256017611"/>
                      </a:ext>
                    </a:extLst>
                  </a:tr>
                  <a:tr h="275478">
                    <a:tc>
                      <a:txBody>
                        <a:bodyPr/>
                        <a:lstStyle/>
                        <a:p>
                          <a:r>
                            <a:rPr lang="en-US" sz="1400" dirty="0"/>
                            <a:t>0.62</a:t>
                          </a:r>
                        </a:p>
                      </a:txBody>
                      <a:tcPr anchor="ctr">
                        <a:solidFill>
                          <a:schemeClr val="accent1">
                            <a:lumMod val="60000"/>
                            <a:lumOff val="40000"/>
                          </a:schemeClr>
                        </a:solidFill>
                      </a:tcPr>
                    </a:tc>
                    <a:tc>
                      <a:txBody>
                        <a:bodyPr/>
                        <a:lstStyle/>
                        <a:p>
                          <a:r>
                            <a:rPr lang="en-US" sz="1400" dirty="0"/>
                            <a:t>0.75</a:t>
                          </a:r>
                        </a:p>
                      </a:txBody>
                      <a:tcPr anchor="ctr">
                        <a:solidFill>
                          <a:schemeClr val="accent1">
                            <a:lumMod val="60000"/>
                            <a:lumOff val="40000"/>
                          </a:schemeClr>
                        </a:solidFill>
                      </a:tcPr>
                    </a:tc>
                    <a:tc>
                      <a:txBody>
                        <a:bodyPr/>
                        <a:lstStyle/>
                        <a:p>
                          <a:r>
                            <a:rPr lang="en-US" sz="1400" dirty="0"/>
                            <a:t>0.51</a:t>
                          </a:r>
                        </a:p>
                      </a:txBody>
                      <a:tcPr anchor="ctr">
                        <a:solidFill>
                          <a:schemeClr val="accent1">
                            <a:lumMod val="60000"/>
                            <a:lumOff val="40000"/>
                          </a:schemeClr>
                        </a:solidFill>
                      </a:tcPr>
                    </a:tc>
                    <a:extLst>
                      <a:ext uri="{0D108BD9-81ED-4DB2-BD59-A6C34878D82A}">
                        <a16:rowId xmlns:a16="http://schemas.microsoft.com/office/drawing/2014/main" val="1758267815"/>
                      </a:ext>
                    </a:extLst>
                  </a:tr>
                </a:tbl>
              </a:graphicData>
            </a:graphic>
          </p:graphicFrame>
        </mc:Choice>
        <mc:Fallback xmlns="">
          <p:graphicFrame>
            <p:nvGraphicFramePr>
              <p:cNvPr id="9" name="Table 8">
                <a:extLst>
                  <a:ext uri="{FF2B5EF4-FFF2-40B4-BE49-F238E27FC236}">
                    <a16:creationId xmlns:a16="http://schemas.microsoft.com/office/drawing/2014/main" id="{E3D009F2-A33B-CC9E-06F3-40D41CFDBF87}"/>
                  </a:ext>
                </a:extLst>
              </p:cNvPr>
              <p:cNvGraphicFramePr>
                <a:graphicFrameLocks noGrp="1"/>
              </p:cNvGraphicFramePr>
              <p:nvPr>
                <p:extLst>
                  <p:ext uri="{D42A27DB-BD31-4B8C-83A1-F6EECF244321}">
                    <p14:modId xmlns:p14="http://schemas.microsoft.com/office/powerpoint/2010/main" val="1671286344"/>
                  </p:ext>
                </p:extLst>
              </p:nvPr>
            </p:nvGraphicFramePr>
            <p:xfrm>
              <a:off x="662672" y="4530725"/>
              <a:ext cx="1781175" cy="609600"/>
            </p:xfrm>
            <a:graphic>
              <a:graphicData uri="http://schemas.openxmlformats.org/drawingml/2006/table">
                <a:tbl>
                  <a:tblPr bandRow="1">
                    <a:tableStyleId>{7DF18680-E054-41AD-8BC1-D1AEF772440D}</a:tableStyleId>
                  </a:tblPr>
                  <a:tblGrid>
                    <a:gridCol w="593725">
                      <a:extLst>
                        <a:ext uri="{9D8B030D-6E8A-4147-A177-3AD203B41FA5}">
                          <a16:colId xmlns:a16="http://schemas.microsoft.com/office/drawing/2014/main" val="2961819123"/>
                        </a:ext>
                      </a:extLst>
                    </a:gridCol>
                    <a:gridCol w="593725">
                      <a:extLst>
                        <a:ext uri="{9D8B030D-6E8A-4147-A177-3AD203B41FA5}">
                          <a16:colId xmlns:a16="http://schemas.microsoft.com/office/drawing/2014/main" val="2289527221"/>
                        </a:ext>
                      </a:extLst>
                    </a:gridCol>
                    <a:gridCol w="593725">
                      <a:extLst>
                        <a:ext uri="{9D8B030D-6E8A-4147-A177-3AD203B41FA5}">
                          <a16:colId xmlns:a16="http://schemas.microsoft.com/office/drawing/2014/main" val="2563111212"/>
                        </a:ext>
                      </a:extLst>
                    </a:gridCol>
                  </a:tblGrid>
                  <a:tr h="304800">
                    <a:tc gridSpan="3">
                      <a:txBody>
                        <a:bodyPr/>
                        <a:lstStyle/>
                        <a:p>
                          <a:endParaRPr lang="en-US"/>
                        </a:p>
                      </a:txBody>
                      <a:tcPr anchor="ctr">
                        <a:blipFill>
                          <a:blip r:embed="rId7"/>
                          <a:stretch>
                            <a:fillRect l="-341" t="-1961" r="-683" b="-117647"/>
                          </a:stretch>
                        </a:blipFill>
                      </a:tcPr>
                    </a:tc>
                    <a:tc hMerge="1">
                      <a:txBody>
                        <a:bodyPr/>
                        <a:lstStyle/>
                        <a:p>
                          <a:endParaRPr lang="en-US" sz="1400" dirty="0"/>
                        </a:p>
                      </a:txBody>
                      <a:tcPr anchor="ctr">
                        <a:solidFill>
                          <a:schemeClr val="accent1">
                            <a:lumMod val="60000"/>
                            <a:lumOff val="40000"/>
                          </a:schemeClr>
                        </a:solidFill>
                      </a:tcPr>
                    </a:tc>
                    <a:tc hMerge="1">
                      <a:txBody>
                        <a:bodyPr/>
                        <a:lstStyle/>
                        <a:p>
                          <a:endParaRPr lang="en-US" sz="1400" dirty="0"/>
                        </a:p>
                      </a:txBody>
                      <a:tcPr anchor="ctr">
                        <a:solidFill>
                          <a:schemeClr val="accent1">
                            <a:lumMod val="60000"/>
                            <a:lumOff val="40000"/>
                          </a:schemeClr>
                        </a:solidFill>
                      </a:tcPr>
                    </a:tc>
                    <a:extLst>
                      <a:ext uri="{0D108BD9-81ED-4DB2-BD59-A6C34878D82A}">
                        <a16:rowId xmlns:a16="http://schemas.microsoft.com/office/drawing/2014/main" val="1256017611"/>
                      </a:ext>
                    </a:extLst>
                  </a:tr>
                  <a:tr h="304800">
                    <a:tc>
                      <a:txBody>
                        <a:bodyPr/>
                        <a:lstStyle/>
                        <a:p>
                          <a:r>
                            <a:rPr lang="en-US" sz="1400" dirty="0"/>
                            <a:t>0.62</a:t>
                          </a:r>
                        </a:p>
                      </a:txBody>
                      <a:tcPr anchor="ctr">
                        <a:solidFill>
                          <a:schemeClr val="accent1">
                            <a:lumMod val="60000"/>
                            <a:lumOff val="40000"/>
                          </a:schemeClr>
                        </a:solidFill>
                      </a:tcPr>
                    </a:tc>
                    <a:tc>
                      <a:txBody>
                        <a:bodyPr/>
                        <a:lstStyle/>
                        <a:p>
                          <a:r>
                            <a:rPr lang="en-US" sz="1400" dirty="0"/>
                            <a:t>0.75</a:t>
                          </a:r>
                        </a:p>
                      </a:txBody>
                      <a:tcPr anchor="ctr">
                        <a:solidFill>
                          <a:schemeClr val="accent1">
                            <a:lumMod val="60000"/>
                            <a:lumOff val="40000"/>
                          </a:schemeClr>
                        </a:solidFill>
                      </a:tcPr>
                    </a:tc>
                    <a:tc>
                      <a:txBody>
                        <a:bodyPr/>
                        <a:lstStyle/>
                        <a:p>
                          <a:r>
                            <a:rPr lang="en-US" sz="1400" dirty="0"/>
                            <a:t>0.51</a:t>
                          </a:r>
                        </a:p>
                      </a:txBody>
                      <a:tcPr anchor="ctr">
                        <a:solidFill>
                          <a:schemeClr val="accent1">
                            <a:lumMod val="60000"/>
                            <a:lumOff val="40000"/>
                          </a:schemeClr>
                        </a:solidFill>
                      </a:tcPr>
                    </a:tc>
                    <a:extLst>
                      <a:ext uri="{0D108BD9-81ED-4DB2-BD59-A6C34878D82A}">
                        <a16:rowId xmlns:a16="http://schemas.microsoft.com/office/drawing/2014/main" val="1758267815"/>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 name="Table 9">
                <a:extLst>
                  <a:ext uri="{FF2B5EF4-FFF2-40B4-BE49-F238E27FC236}">
                    <a16:creationId xmlns:a16="http://schemas.microsoft.com/office/drawing/2014/main" id="{65F6F850-D21C-857E-A971-A83BE0ADE7A0}"/>
                  </a:ext>
                </a:extLst>
              </p:cNvPr>
              <p:cNvGraphicFramePr>
                <a:graphicFrameLocks noGrp="1"/>
              </p:cNvGraphicFramePr>
              <p:nvPr>
                <p:extLst>
                  <p:ext uri="{D42A27DB-BD31-4B8C-83A1-F6EECF244321}">
                    <p14:modId xmlns:p14="http://schemas.microsoft.com/office/powerpoint/2010/main" val="2441650581"/>
                  </p:ext>
                </p:extLst>
              </p:nvPr>
            </p:nvGraphicFramePr>
            <p:xfrm>
              <a:off x="3517157" y="4530725"/>
              <a:ext cx="1781175" cy="609600"/>
            </p:xfrm>
            <a:graphic>
              <a:graphicData uri="http://schemas.openxmlformats.org/drawingml/2006/table">
                <a:tbl>
                  <a:tblPr bandRow="1">
                    <a:tableStyleId>{7DF18680-E054-41AD-8BC1-D1AEF772440D}</a:tableStyleId>
                  </a:tblPr>
                  <a:tblGrid>
                    <a:gridCol w="593725">
                      <a:extLst>
                        <a:ext uri="{9D8B030D-6E8A-4147-A177-3AD203B41FA5}">
                          <a16:colId xmlns:a16="http://schemas.microsoft.com/office/drawing/2014/main" val="2961819123"/>
                        </a:ext>
                      </a:extLst>
                    </a:gridCol>
                    <a:gridCol w="593725">
                      <a:extLst>
                        <a:ext uri="{9D8B030D-6E8A-4147-A177-3AD203B41FA5}">
                          <a16:colId xmlns:a16="http://schemas.microsoft.com/office/drawing/2014/main" val="2289527221"/>
                        </a:ext>
                      </a:extLst>
                    </a:gridCol>
                    <a:gridCol w="593725">
                      <a:extLst>
                        <a:ext uri="{9D8B030D-6E8A-4147-A177-3AD203B41FA5}">
                          <a16:colId xmlns:a16="http://schemas.microsoft.com/office/drawing/2014/main" val="2563111212"/>
                        </a:ext>
                      </a:extLst>
                    </a:gridCol>
                  </a:tblGrid>
                  <a:tr h="275478">
                    <a:tc gridSpan="3">
                      <a:txBody>
                        <a:bodyPr/>
                        <a:lstStyle/>
                        <a:p>
                          <a:pPr/>
                          <a14:m>
                            <m:oMathPara xmlns:m="http://schemas.openxmlformats.org/officeDocument/2006/math">
                              <m:oMathParaPr>
                                <m:jc m:val="centerGroup"/>
                              </m:oMathParaPr>
                              <m:oMath xmlns:m="http://schemas.openxmlformats.org/officeDocument/2006/math">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𝑈</m:t>
                                    </m:r>
                                  </m:e>
                                  <m:sup>
                                    <m:r>
                                      <a:rPr lang="en-US" sz="1400" b="0" i="1" smtClean="0">
                                        <a:latin typeface="Cambria Math" panose="02040503050406030204" pitchFamily="18" charset="0"/>
                                      </a:rPr>
                                      <m:t>2</m:t>
                                    </m:r>
                                  </m:sup>
                                </m:sSup>
                              </m:oMath>
                            </m:oMathPara>
                          </a14:m>
                          <a:endParaRPr lang="en-US" sz="1400" dirty="0"/>
                        </a:p>
                      </a:txBody>
                      <a:tcPr anchor="ctr">
                        <a:solidFill>
                          <a:schemeClr val="accent1">
                            <a:lumMod val="60000"/>
                            <a:lumOff val="40000"/>
                          </a:schemeClr>
                        </a:solidFill>
                      </a:tcPr>
                    </a:tc>
                    <a:tc hMerge="1">
                      <a:txBody>
                        <a:bodyPr/>
                        <a:lstStyle/>
                        <a:p>
                          <a:endParaRPr lang="en-US" sz="1400" dirty="0"/>
                        </a:p>
                      </a:txBody>
                      <a:tcPr anchor="ctr">
                        <a:solidFill>
                          <a:schemeClr val="accent1">
                            <a:lumMod val="60000"/>
                            <a:lumOff val="40000"/>
                          </a:schemeClr>
                        </a:solidFill>
                      </a:tcPr>
                    </a:tc>
                    <a:tc hMerge="1">
                      <a:txBody>
                        <a:bodyPr/>
                        <a:lstStyle/>
                        <a:p>
                          <a:endParaRPr lang="en-US" sz="1400" dirty="0"/>
                        </a:p>
                      </a:txBody>
                      <a:tcPr anchor="ctr">
                        <a:solidFill>
                          <a:schemeClr val="accent1">
                            <a:lumMod val="60000"/>
                            <a:lumOff val="40000"/>
                          </a:schemeClr>
                        </a:solidFill>
                      </a:tcPr>
                    </a:tc>
                    <a:extLst>
                      <a:ext uri="{0D108BD9-81ED-4DB2-BD59-A6C34878D82A}">
                        <a16:rowId xmlns:a16="http://schemas.microsoft.com/office/drawing/2014/main" val="1256017611"/>
                      </a:ext>
                    </a:extLst>
                  </a:tr>
                  <a:tr h="275478">
                    <a:tc>
                      <a:txBody>
                        <a:bodyPr/>
                        <a:lstStyle/>
                        <a:p>
                          <a:r>
                            <a:rPr lang="en-US" sz="1400" dirty="0"/>
                            <a:t>0.25</a:t>
                          </a:r>
                        </a:p>
                      </a:txBody>
                      <a:tcPr anchor="ctr">
                        <a:solidFill>
                          <a:schemeClr val="accent1">
                            <a:lumMod val="60000"/>
                            <a:lumOff val="40000"/>
                          </a:schemeClr>
                        </a:solidFill>
                      </a:tcPr>
                    </a:tc>
                    <a:tc>
                      <a:txBody>
                        <a:bodyPr/>
                        <a:lstStyle/>
                        <a:p>
                          <a:r>
                            <a:rPr lang="en-US" sz="1400" dirty="0"/>
                            <a:t>0.55</a:t>
                          </a:r>
                        </a:p>
                      </a:txBody>
                      <a:tcPr anchor="ctr">
                        <a:solidFill>
                          <a:schemeClr val="accent1">
                            <a:lumMod val="60000"/>
                            <a:lumOff val="40000"/>
                          </a:schemeClr>
                        </a:solidFill>
                      </a:tcPr>
                    </a:tc>
                    <a:tc>
                      <a:txBody>
                        <a:bodyPr/>
                        <a:lstStyle/>
                        <a:p>
                          <a:r>
                            <a:rPr lang="en-US" sz="1400" dirty="0"/>
                            <a:t>0.31</a:t>
                          </a:r>
                        </a:p>
                      </a:txBody>
                      <a:tcPr anchor="ctr">
                        <a:solidFill>
                          <a:schemeClr val="accent1">
                            <a:lumMod val="60000"/>
                            <a:lumOff val="40000"/>
                          </a:schemeClr>
                        </a:solidFill>
                      </a:tcPr>
                    </a:tc>
                    <a:extLst>
                      <a:ext uri="{0D108BD9-81ED-4DB2-BD59-A6C34878D82A}">
                        <a16:rowId xmlns:a16="http://schemas.microsoft.com/office/drawing/2014/main" val="1758267815"/>
                      </a:ext>
                    </a:extLst>
                  </a:tr>
                </a:tbl>
              </a:graphicData>
            </a:graphic>
          </p:graphicFrame>
        </mc:Choice>
        <mc:Fallback xmlns="">
          <p:graphicFrame>
            <p:nvGraphicFramePr>
              <p:cNvPr id="10" name="Table 9">
                <a:extLst>
                  <a:ext uri="{FF2B5EF4-FFF2-40B4-BE49-F238E27FC236}">
                    <a16:creationId xmlns:a16="http://schemas.microsoft.com/office/drawing/2014/main" id="{65F6F850-D21C-857E-A971-A83BE0ADE7A0}"/>
                  </a:ext>
                </a:extLst>
              </p:cNvPr>
              <p:cNvGraphicFramePr>
                <a:graphicFrameLocks noGrp="1"/>
              </p:cNvGraphicFramePr>
              <p:nvPr>
                <p:extLst>
                  <p:ext uri="{D42A27DB-BD31-4B8C-83A1-F6EECF244321}">
                    <p14:modId xmlns:p14="http://schemas.microsoft.com/office/powerpoint/2010/main" val="2441650581"/>
                  </p:ext>
                </p:extLst>
              </p:nvPr>
            </p:nvGraphicFramePr>
            <p:xfrm>
              <a:off x="3517157" y="4530725"/>
              <a:ext cx="1781175" cy="609600"/>
            </p:xfrm>
            <a:graphic>
              <a:graphicData uri="http://schemas.openxmlformats.org/drawingml/2006/table">
                <a:tbl>
                  <a:tblPr bandRow="1">
                    <a:tableStyleId>{7DF18680-E054-41AD-8BC1-D1AEF772440D}</a:tableStyleId>
                  </a:tblPr>
                  <a:tblGrid>
                    <a:gridCol w="593725">
                      <a:extLst>
                        <a:ext uri="{9D8B030D-6E8A-4147-A177-3AD203B41FA5}">
                          <a16:colId xmlns:a16="http://schemas.microsoft.com/office/drawing/2014/main" val="2961819123"/>
                        </a:ext>
                      </a:extLst>
                    </a:gridCol>
                    <a:gridCol w="593725">
                      <a:extLst>
                        <a:ext uri="{9D8B030D-6E8A-4147-A177-3AD203B41FA5}">
                          <a16:colId xmlns:a16="http://schemas.microsoft.com/office/drawing/2014/main" val="2289527221"/>
                        </a:ext>
                      </a:extLst>
                    </a:gridCol>
                    <a:gridCol w="593725">
                      <a:extLst>
                        <a:ext uri="{9D8B030D-6E8A-4147-A177-3AD203B41FA5}">
                          <a16:colId xmlns:a16="http://schemas.microsoft.com/office/drawing/2014/main" val="2563111212"/>
                        </a:ext>
                      </a:extLst>
                    </a:gridCol>
                  </a:tblGrid>
                  <a:tr h="304800">
                    <a:tc gridSpan="3">
                      <a:txBody>
                        <a:bodyPr/>
                        <a:lstStyle/>
                        <a:p>
                          <a:endParaRPr lang="en-US"/>
                        </a:p>
                      </a:txBody>
                      <a:tcPr anchor="ctr">
                        <a:blipFill>
                          <a:blip r:embed="rId8"/>
                          <a:stretch>
                            <a:fillRect l="-340" t="-1961" r="-680" b="-117647"/>
                          </a:stretch>
                        </a:blipFill>
                      </a:tcPr>
                    </a:tc>
                    <a:tc hMerge="1">
                      <a:txBody>
                        <a:bodyPr/>
                        <a:lstStyle/>
                        <a:p>
                          <a:endParaRPr lang="en-US" sz="1400" dirty="0"/>
                        </a:p>
                      </a:txBody>
                      <a:tcPr anchor="ctr">
                        <a:solidFill>
                          <a:schemeClr val="accent1">
                            <a:lumMod val="60000"/>
                            <a:lumOff val="40000"/>
                          </a:schemeClr>
                        </a:solidFill>
                      </a:tcPr>
                    </a:tc>
                    <a:tc hMerge="1">
                      <a:txBody>
                        <a:bodyPr/>
                        <a:lstStyle/>
                        <a:p>
                          <a:endParaRPr lang="en-US" sz="1400" dirty="0"/>
                        </a:p>
                      </a:txBody>
                      <a:tcPr anchor="ctr">
                        <a:solidFill>
                          <a:schemeClr val="accent1">
                            <a:lumMod val="60000"/>
                            <a:lumOff val="40000"/>
                          </a:schemeClr>
                        </a:solidFill>
                      </a:tcPr>
                    </a:tc>
                    <a:extLst>
                      <a:ext uri="{0D108BD9-81ED-4DB2-BD59-A6C34878D82A}">
                        <a16:rowId xmlns:a16="http://schemas.microsoft.com/office/drawing/2014/main" val="1256017611"/>
                      </a:ext>
                    </a:extLst>
                  </a:tr>
                  <a:tr h="304800">
                    <a:tc>
                      <a:txBody>
                        <a:bodyPr/>
                        <a:lstStyle/>
                        <a:p>
                          <a:r>
                            <a:rPr lang="en-US" sz="1400" dirty="0"/>
                            <a:t>0.25</a:t>
                          </a:r>
                        </a:p>
                      </a:txBody>
                      <a:tcPr anchor="ctr">
                        <a:solidFill>
                          <a:schemeClr val="accent1">
                            <a:lumMod val="60000"/>
                            <a:lumOff val="40000"/>
                          </a:schemeClr>
                        </a:solidFill>
                      </a:tcPr>
                    </a:tc>
                    <a:tc>
                      <a:txBody>
                        <a:bodyPr/>
                        <a:lstStyle/>
                        <a:p>
                          <a:r>
                            <a:rPr lang="en-US" sz="1400" dirty="0"/>
                            <a:t>0.55</a:t>
                          </a:r>
                        </a:p>
                      </a:txBody>
                      <a:tcPr anchor="ctr">
                        <a:solidFill>
                          <a:schemeClr val="accent1">
                            <a:lumMod val="60000"/>
                            <a:lumOff val="40000"/>
                          </a:schemeClr>
                        </a:solidFill>
                      </a:tcPr>
                    </a:tc>
                    <a:tc>
                      <a:txBody>
                        <a:bodyPr/>
                        <a:lstStyle/>
                        <a:p>
                          <a:r>
                            <a:rPr lang="en-US" sz="1400" dirty="0"/>
                            <a:t>0.31</a:t>
                          </a:r>
                        </a:p>
                      </a:txBody>
                      <a:tcPr anchor="ctr">
                        <a:solidFill>
                          <a:schemeClr val="accent1">
                            <a:lumMod val="60000"/>
                            <a:lumOff val="40000"/>
                          </a:schemeClr>
                        </a:solidFill>
                      </a:tcPr>
                    </a:tc>
                    <a:extLst>
                      <a:ext uri="{0D108BD9-81ED-4DB2-BD59-A6C34878D82A}">
                        <a16:rowId xmlns:a16="http://schemas.microsoft.com/office/drawing/2014/main" val="1758267815"/>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1" name="Table 10">
                <a:extLst>
                  <a:ext uri="{FF2B5EF4-FFF2-40B4-BE49-F238E27FC236}">
                    <a16:creationId xmlns:a16="http://schemas.microsoft.com/office/drawing/2014/main" id="{653D991C-BC87-4369-50AF-1FA516CB0F0E}"/>
                  </a:ext>
                </a:extLst>
              </p:cNvPr>
              <p:cNvGraphicFramePr>
                <a:graphicFrameLocks noGrp="1"/>
              </p:cNvGraphicFramePr>
              <p:nvPr>
                <p:extLst>
                  <p:ext uri="{D42A27DB-BD31-4B8C-83A1-F6EECF244321}">
                    <p14:modId xmlns:p14="http://schemas.microsoft.com/office/powerpoint/2010/main" val="296189884"/>
                  </p:ext>
                </p:extLst>
              </p:nvPr>
            </p:nvGraphicFramePr>
            <p:xfrm>
              <a:off x="6371642" y="4530725"/>
              <a:ext cx="1781175" cy="609600"/>
            </p:xfrm>
            <a:graphic>
              <a:graphicData uri="http://schemas.openxmlformats.org/drawingml/2006/table">
                <a:tbl>
                  <a:tblPr bandRow="1">
                    <a:tableStyleId>{7DF18680-E054-41AD-8BC1-D1AEF772440D}</a:tableStyleId>
                  </a:tblPr>
                  <a:tblGrid>
                    <a:gridCol w="593725">
                      <a:extLst>
                        <a:ext uri="{9D8B030D-6E8A-4147-A177-3AD203B41FA5}">
                          <a16:colId xmlns:a16="http://schemas.microsoft.com/office/drawing/2014/main" val="2961819123"/>
                        </a:ext>
                      </a:extLst>
                    </a:gridCol>
                    <a:gridCol w="593725">
                      <a:extLst>
                        <a:ext uri="{9D8B030D-6E8A-4147-A177-3AD203B41FA5}">
                          <a16:colId xmlns:a16="http://schemas.microsoft.com/office/drawing/2014/main" val="2289527221"/>
                        </a:ext>
                      </a:extLst>
                    </a:gridCol>
                    <a:gridCol w="593725">
                      <a:extLst>
                        <a:ext uri="{9D8B030D-6E8A-4147-A177-3AD203B41FA5}">
                          <a16:colId xmlns:a16="http://schemas.microsoft.com/office/drawing/2014/main" val="2563111212"/>
                        </a:ext>
                      </a:extLst>
                    </a:gridCol>
                  </a:tblGrid>
                  <a:tr h="275478">
                    <a:tc gridSpan="3">
                      <a:txBody>
                        <a:bodyPr/>
                        <a:lstStyle/>
                        <a:p>
                          <a:pPr/>
                          <a14:m>
                            <m:oMathPara xmlns:m="http://schemas.openxmlformats.org/officeDocument/2006/math">
                              <m:oMathParaPr>
                                <m:jc m:val="centerGroup"/>
                              </m:oMathParaPr>
                              <m:oMath xmlns:m="http://schemas.openxmlformats.org/officeDocument/2006/math">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𝑈</m:t>
                                    </m:r>
                                  </m:e>
                                  <m:sup>
                                    <m:r>
                                      <a:rPr lang="en-US" sz="1400" b="0" i="1" smtClean="0">
                                        <a:latin typeface="Cambria Math" panose="02040503050406030204" pitchFamily="18" charset="0"/>
                                      </a:rPr>
                                      <m:t>3</m:t>
                                    </m:r>
                                  </m:sup>
                                </m:sSup>
                              </m:oMath>
                            </m:oMathPara>
                          </a14:m>
                          <a:endParaRPr lang="en-US" sz="1400" dirty="0"/>
                        </a:p>
                      </a:txBody>
                      <a:tcPr anchor="ctr">
                        <a:solidFill>
                          <a:schemeClr val="accent1">
                            <a:lumMod val="60000"/>
                            <a:lumOff val="40000"/>
                          </a:schemeClr>
                        </a:solidFill>
                      </a:tcPr>
                    </a:tc>
                    <a:tc hMerge="1">
                      <a:txBody>
                        <a:bodyPr/>
                        <a:lstStyle/>
                        <a:p>
                          <a:endParaRPr lang="en-US" sz="1400" dirty="0"/>
                        </a:p>
                      </a:txBody>
                      <a:tcPr anchor="ctr">
                        <a:solidFill>
                          <a:schemeClr val="accent1">
                            <a:lumMod val="60000"/>
                            <a:lumOff val="40000"/>
                          </a:schemeClr>
                        </a:solidFill>
                      </a:tcPr>
                    </a:tc>
                    <a:tc hMerge="1">
                      <a:txBody>
                        <a:bodyPr/>
                        <a:lstStyle/>
                        <a:p>
                          <a:endParaRPr lang="en-US" sz="1400" dirty="0"/>
                        </a:p>
                      </a:txBody>
                      <a:tcPr anchor="ctr">
                        <a:solidFill>
                          <a:schemeClr val="accent1">
                            <a:lumMod val="60000"/>
                            <a:lumOff val="40000"/>
                          </a:schemeClr>
                        </a:solidFill>
                      </a:tcPr>
                    </a:tc>
                    <a:extLst>
                      <a:ext uri="{0D108BD9-81ED-4DB2-BD59-A6C34878D82A}">
                        <a16:rowId xmlns:a16="http://schemas.microsoft.com/office/drawing/2014/main" val="1256017611"/>
                      </a:ext>
                    </a:extLst>
                  </a:tr>
                  <a:tr h="275478">
                    <a:tc>
                      <a:txBody>
                        <a:bodyPr/>
                        <a:lstStyle/>
                        <a:p>
                          <a:r>
                            <a:rPr lang="en-US" sz="1400" dirty="0"/>
                            <a:t>0.71</a:t>
                          </a:r>
                        </a:p>
                      </a:txBody>
                      <a:tcPr anchor="ctr">
                        <a:solidFill>
                          <a:schemeClr val="accent1">
                            <a:lumMod val="60000"/>
                            <a:lumOff val="40000"/>
                          </a:schemeClr>
                        </a:solidFill>
                      </a:tcPr>
                    </a:tc>
                    <a:tc>
                      <a:txBody>
                        <a:bodyPr/>
                        <a:lstStyle/>
                        <a:p>
                          <a:r>
                            <a:rPr lang="en-US" sz="1400" dirty="0"/>
                            <a:t>0.34</a:t>
                          </a:r>
                        </a:p>
                      </a:txBody>
                      <a:tcPr anchor="ctr">
                        <a:solidFill>
                          <a:schemeClr val="accent1">
                            <a:lumMod val="60000"/>
                            <a:lumOff val="40000"/>
                          </a:schemeClr>
                        </a:solidFill>
                      </a:tcPr>
                    </a:tc>
                    <a:tc>
                      <a:txBody>
                        <a:bodyPr/>
                        <a:lstStyle/>
                        <a:p>
                          <a:r>
                            <a:rPr lang="en-US" sz="1400" dirty="0"/>
                            <a:t>0.61</a:t>
                          </a:r>
                        </a:p>
                      </a:txBody>
                      <a:tcPr anchor="ctr">
                        <a:solidFill>
                          <a:schemeClr val="accent1">
                            <a:lumMod val="60000"/>
                            <a:lumOff val="40000"/>
                          </a:schemeClr>
                        </a:solidFill>
                      </a:tcPr>
                    </a:tc>
                    <a:extLst>
                      <a:ext uri="{0D108BD9-81ED-4DB2-BD59-A6C34878D82A}">
                        <a16:rowId xmlns:a16="http://schemas.microsoft.com/office/drawing/2014/main" val="1758267815"/>
                      </a:ext>
                    </a:extLst>
                  </a:tr>
                </a:tbl>
              </a:graphicData>
            </a:graphic>
          </p:graphicFrame>
        </mc:Choice>
        <mc:Fallback xmlns="">
          <p:graphicFrame>
            <p:nvGraphicFramePr>
              <p:cNvPr id="11" name="Table 10">
                <a:extLst>
                  <a:ext uri="{FF2B5EF4-FFF2-40B4-BE49-F238E27FC236}">
                    <a16:creationId xmlns:a16="http://schemas.microsoft.com/office/drawing/2014/main" id="{653D991C-BC87-4369-50AF-1FA516CB0F0E}"/>
                  </a:ext>
                </a:extLst>
              </p:cNvPr>
              <p:cNvGraphicFramePr>
                <a:graphicFrameLocks noGrp="1"/>
              </p:cNvGraphicFramePr>
              <p:nvPr>
                <p:extLst>
                  <p:ext uri="{D42A27DB-BD31-4B8C-83A1-F6EECF244321}">
                    <p14:modId xmlns:p14="http://schemas.microsoft.com/office/powerpoint/2010/main" val="296189884"/>
                  </p:ext>
                </p:extLst>
              </p:nvPr>
            </p:nvGraphicFramePr>
            <p:xfrm>
              <a:off x="6371642" y="4530725"/>
              <a:ext cx="1781175" cy="609600"/>
            </p:xfrm>
            <a:graphic>
              <a:graphicData uri="http://schemas.openxmlformats.org/drawingml/2006/table">
                <a:tbl>
                  <a:tblPr bandRow="1">
                    <a:tableStyleId>{7DF18680-E054-41AD-8BC1-D1AEF772440D}</a:tableStyleId>
                  </a:tblPr>
                  <a:tblGrid>
                    <a:gridCol w="593725">
                      <a:extLst>
                        <a:ext uri="{9D8B030D-6E8A-4147-A177-3AD203B41FA5}">
                          <a16:colId xmlns:a16="http://schemas.microsoft.com/office/drawing/2014/main" val="2961819123"/>
                        </a:ext>
                      </a:extLst>
                    </a:gridCol>
                    <a:gridCol w="593725">
                      <a:extLst>
                        <a:ext uri="{9D8B030D-6E8A-4147-A177-3AD203B41FA5}">
                          <a16:colId xmlns:a16="http://schemas.microsoft.com/office/drawing/2014/main" val="2289527221"/>
                        </a:ext>
                      </a:extLst>
                    </a:gridCol>
                    <a:gridCol w="593725">
                      <a:extLst>
                        <a:ext uri="{9D8B030D-6E8A-4147-A177-3AD203B41FA5}">
                          <a16:colId xmlns:a16="http://schemas.microsoft.com/office/drawing/2014/main" val="2563111212"/>
                        </a:ext>
                      </a:extLst>
                    </a:gridCol>
                  </a:tblGrid>
                  <a:tr h="304800">
                    <a:tc gridSpan="3">
                      <a:txBody>
                        <a:bodyPr/>
                        <a:lstStyle/>
                        <a:p>
                          <a:endParaRPr lang="en-US"/>
                        </a:p>
                      </a:txBody>
                      <a:tcPr anchor="ctr">
                        <a:blipFill>
                          <a:blip r:embed="rId9"/>
                          <a:stretch>
                            <a:fillRect l="-341" t="-1961" r="-683" b="-117647"/>
                          </a:stretch>
                        </a:blipFill>
                      </a:tcPr>
                    </a:tc>
                    <a:tc hMerge="1">
                      <a:txBody>
                        <a:bodyPr/>
                        <a:lstStyle/>
                        <a:p>
                          <a:endParaRPr lang="en-US" sz="1400" dirty="0"/>
                        </a:p>
                      </a:txBody>
                      <a:tcPr anchor="ctr">
                        <a:solidFill>
                          <a:schemeClr val="accent1">
                            <a:lumMod val="60000"/>
                            <a:lumOff val="40000"/>
                          </a:schemeClr>
                        </a:solidFill>
                      </a:tcPr>
                    </a:tc>
                    <a:tc hMerge="1">
                      <a:txBody>
                        <a:bodyPr/>
                        <a:lstStyle/>
                        <a:p>
                          <a:endParaRPr lang="en-US" sz="1400" dirty="0"/>
                        </a:p>
                      </a:txBody>
                      <a:tcPr anchor="ctr">
                        <a:solidFill>
                          <a:schemeClr val="accent1">
                            <a:lumMod val="60000"/>
                            <a:lumOff val="40000"/>
                          </a:schemeClr>
                        </a:solidFill>
                      </a:tcPr>
                    </a:tc>
                    <a:extLst>
                      <a:ext uri="{0D108BD9-81ED-4DB2-BD59-A6C34878D82A}">
                        <a16:rowId xmlns:a16="http://schemas.microsoft.com/office/drawing/2014/main" val="1256017611"/>
                      </a:ext>
                    </a:extLst>
                  </a:tr>
                  <a:tr h="304800">
                    <a:tc>
                      <a:txBody>
                        <a:bodyPr/>
                        <a:lstStyle/>
                        <a:p>
                          <a:r>
                            <a:rPr lang="en-US" sz="1400" dirty="0"/>
                            <a:t>0.71</a:t>
                          </a:r>
                        </a:p>
                      </a:txBody>
                      <a:tcPr anchor="ctr">
                        <a:solidFill>
                          <a:schemeClr val="accent1">
                            <a:lumMod val="60000"/>
                            <a:lumOff val="40000"/>
                          </a:schemeClr>
                        </a:solidFill>
                      </a:tcPr>
                    </a:tc>
                    <a:tc>
                      <a:txBody>
                        <a:bodyPr/>
                        <a:lstStyle/>
                        <a:p>
                          <a:r>
                            <a:rPr lang="en-US" sz="1400" dirty="0"/>
                            <a:t>0.34</a:t>
                          </a:r>
                        </a:p>
                      </a:txBody>
                      <a:tcPr anchor="ctr">
                        <a:solidFill>
                          <a:schemeClr val="accent1">
                            <a:lumMod val="60000"/>
                            <a:lumOff val="40000"/>
                          </a:schemeClr>
                        </a:solidFill>
                      </a:tcPr>
                    </a:tc>
                    <a:tc>
                      <a:txBody>
                        <a:bodyPr/>
                        <a:lstStyle/>
                        <a:p>
                          <a:r>
                            <a:rPr lang="en-US" sz="1400" dirty="0"/>
                            <a:t>0.61</a:t>
                          </a:r>
                        </a:p>
                      </a:txBody>
                      <a:tcPr anchor="ctr">
                        <a:solidFill>
                          <a:schemeClr val="accent1">
                            <a:lumMod val="60000"/>
                            <a:lumOff val="40000"/>
                          </a:schemeClr>
                        </a:solidFill>
                      </a:tcPr>
                    </a:tc>
                    <a:extLst>
                      <a:ext uri="{0D108BD9-81ED-4DB2-BD59-A6C34878D82A}">
                        <a16:rowId xmlns:a16="http://schemas.microsoft.com/office/drawing/2014/main" val="1758267815"/>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2" name="Table 11">
                <a:extLst>
                  <a:ext uri="{FF2B5EF4-FFF2-40B4-BE49-F238E27FC236}">
                    <a16:creationId xmlns:a16="http://schemas.microsoft.com/office/drawing/2014/main" id="{1FA78E02-FDEE-D043-4B81-1F66A3A5D193}"/>
                  </a:ext>
                </a:extLst>
              </p:cNvPr>
              <p:cNvGraphicFramePr>
                <a:graphicFrameLocks noGrp="1"/>
              </p:cNvGraphicFramePr>
              <p:nvPr>
                <p:extLst>
                  <p:ext uri="{D42A27DB-BD31-4B8C-83A1-F6EECF244321}">
                    <p14:modId xmlns:p14="http://schemas.microsoft.com/office/powerpoint/2010/main" val="1176096514"/>
                  </p:ext>
                </p:extLst>
              </p:nvPr>
            </p:nvGraphicFramePr>
            <p:xfrm>
              <a:off x="9221787" y="4530725"/>
              <a:ext cx="1781175" cy="609600"/>
            </p:xfrm>
            <a:graphic>
              <a:graphicData uri="http://schemas.openxmlformats.org/drawingml/2006/table">
                <a:tbl>
                  <a:tblPr bandRow="1">
                    <a:tableStyleId>{7DF18680-E054-41AD-8BC1-D1AEF772440D}</a:tableStyleId>
                  </a:tblPr>
                  <a:tblGrid>
                    <a:gridCol w="593725">
                      <a:extLst>
                        <a:ext uri="{9D8B030D-6E8A-4147-A177-3AD203B41FA5}">
                          <a16:colId xmlns:a16="http://schemas.microsoft.com/office/drawing/2014/main" val="2961819123"/>
                        </a:ext>
                      </a:extLst>
                    </a:gridCol>
                    <a:gridCol w="593725">
                      <a:extLst>
                        <a:ext uri="{9D8B030D-6E8A-4147-A177-3AD203B41FA5}">
                          <a16:colId xmlns:a16="http://schemas.microsoft.com/office/drawing/2014/main" val="2289527221"/>
                        </a:ext>
                      </a:extLst>
                    </a:gridCol>
                    <a:gridCol w="593725">
                      <a:extLst>
                        <a:ext uri="{9D8B030D-6E8A-4147-A177-3AD203B41FA5}">
                          <a16:colId xmlns:a16="http://schemas.microsoft.com/office/drawing/2014/main" val="2563111212"/>
                        </a:ext>
                      </a:extLst>
                    </a:gridCol>
                  </a:tblGrid>
                  <a:tr h="275478">
                    <a:tc gridSpan="3">
                      <a:txBody>
                        <a:bodyPr/>
                        <a:lstStyle/>
                        <a:p>
                          <a:pPr/>
                          <a14:m>
                            <m:oMathPara xmlns:m="http://schemas.openxmlformats.org/officeDocument/2006/math">
                              <m:oMathParaPr>
                                <m:jc m:val="centerGroup"/>
                              </m:oMathParaPr>
                              <m:oMath xmlns:m="http://schemas.openxmlformats.org/officeDocument/2006/math">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𝑈</m:t>
                                    </m:r>
                                  </m:e>
                                  <m:sup>
                                    <m:r>
                                      <a:rPr lang="en-US" sz="1400" b="0" i="1" smtClean="0">
                                        <a:latin typeface="Cambria Math" panose="02040503050406030204" pitchFamily="18" charset="0"/>
                                      </a:rPr>
                                      <m:t>4</m:t>
                                    </m:r>
                                  </m:sup>
                                </m:sSup>
                              </m:oMath>
                            </m:oMathPara>
                          </a14:m>
                          <a:endParaRPr lang="en-US" sz="1400" dirty="0"/>
                        </a:p>
                      </a:txBody>
                      <a:tcPr anchor="ctr">
                        <a:solidFill>
                          <a:schemeClr val="accent1">
                            <a:lumMod val="60000"/>
                            <a:lumOff val="40000"/>
                          </a:schemeClr>
                        </a:solidFill>
                      </a:tcPr>
                    </a:tc>
                    <a:tc hMerge="1">
                      <a:txBody>
                        <a:bodyPr/>
                        <a:lstStyle/>
                        <a:p>
                          <a:endParaRPr lang="en-US" sz="1400" dirty="0"/>
                        </a:p>
                      </a:txBody>
                      <a:tcPr anchor="ctr">
                        <a:solidFill>
                          <a:schemeClr val="accent1">
                            <a:lumMod val="60000"/>
                            <a:lumOff val="40000"/>
                          </a:schemeClr>
                        </a:solidFill>
                      </a:tcPr>
                    </a:tc>
                    <a:tc hMerge="1">
                      <a:txBody>
                        <a:bodyPr/>
                        <a:lstStyle/>
                        <a:p>
                          <a:endParaRPr lang="en-US" sz="1400" dirty="0"/>
                        </a:p>
                      </a:txBody>
                      <a:tcPr anchor="ctr">
                        <a:solidFill>
                          <a:schemeClr val="accent1">
                            <a:lumMod val="60000"/>
                            <a:lumOff val="40000"/>
                          </a:schemeClr>
                        </a:solidFill>
                      </a:tcPr>
                    </a:tc>
                    <a:extLst>
                      <a:ext uri="{0D108BD9-81ED-4DB2-BD59-A6C34878D82A}">
                        <a16:rowId xmlns:a16="http://schemas.microsoft.com/office/drawing/2014/main" val="1256017611"/>
                      </a:ext>
                    </a:extLst>
                  </a:tr>
                  <a:tr h="275478">
                    <a:tc>
                      <a:txBody>
                        <a:bodyPr/>
                        <a:lstStyle/>
                        <a:p>
                          <a:r>
                            <a:rPr lang="en-US" sz="1400" dirty="0"/>
                            <a:t>0.95</a:t>
                          </a:r>
                        </a:p>
                      </a:txBody>
                      <a:tcPr anchor="ctr">
                        <a:solidFill>
                          <a:schemeClr val="accent1">
                            <a:lumMod val="60000"/>
                            <a:lumOff val="40000"/>
                          </a:schemeClr>
                        </a:solidFill>
                      </a:tcPr>
                    </a:tc>
                    <a:tc>
                      <a:txBody>
                        <a:bodyPr/>
                        <a:lstStyle/>
                        <a:p>
                          <a:r>
                            <a:rPr lang="en-US" sz="1400" dirty="0"/>
                            <a:t>0.43</a:t>
                          </a:r>
                        </a:p>
                      </a:txBody>
                      <a:tcPr anchor="ctr">
                        <a:solidFill>
                          <a:schemeClr val="accent1">
                            <a:lumMod val="60000"/>
                            <a:lumOff val="40000"/>
                          </a:schemeClr>
                        </a:solidFill>
                      </a:tcPr>
                    </a:tc>
                    <a:tc>
                      <a:txBody>
                        <a:bodyPr/>
                        <a:lstStyle/>
                        <a:p>
                          <a:r>
                            <a:rPr lang="en-US" sz="1400" dirty="0"/>
                            <a:t>0.54</a:t>
                          </a:r>
                        </a:p>
                      </a:txBody>
                      <a:tcPr anchor="ctr">
                        <a:solidFill>
                          <a:schemeClr val="accent1">
                            <a:lumMod val="60000"/>
                            <a:lumOff val="40000"/>
                          </a:schemeClr>
                        </a:solidFill>
                      </a:tcPr>
                    </a:tc>
                    <a:extLst>
                      <a:ext uri="{0D108BD9-81ED-4DB2-BD59-A6C34878D82A}">
                        <a16:rowId xmlns:a16="http://schemas.microsoft.com/office/drawing/2014/main" val="1758267815"/>
                      </a:ext>
                    </a:extLst>
                  </a:tr>
                </a:tbl>
              </a:graphicData>
            </a:graphic>
          </p:graphicFrame>
        </mc:Choice>
        <mc:Fallback xmlns="">
          <p:graphicFrame>
            <p:nvGraphicFramePr>
              <p:cNvPr id="12" name="Table 11">
                <a:extLst>
                  <a:ext uri="{FF2B5EF4-FFF2-40B4-BE49-F238E27FC236}">
                    <a16:creationId xmlns:a16="http://schemas.microsoft.com/office/drawing/2014/main" id="{1FA78E02-FDEE-D043-4B81-1F66A3A5D193}"/>
                  </a:ext>
                </a:extLst>
              </p:cNvPr>
              <p:cNvGraphicFramePr>
                <a:graphicFrameLocks noGrp="1"/>
              </p:cNvGraphicFramePr>
              <p:nvPr>
                <p:extLst>
                  <p:ext uri="{D42A27DB-BD31-4B8C-83A1-F6EECF244321}">
                    <p14:modId xmlns:p14="http://schemas.microsoft.com/office/powerpoint/2010/main" val="1176096514"/>
                  </p:ext>
                </p:extLst>
              </p:nvPr>
            </p:nvGraphicFramePr>
            <p:xfrm>
              <a:off x="9221787" y="4530725"/>
              <a:ext cx="1781175" cy="609600"/>
            </p:xfrm>
            <a:graphic>
              <a:graphicData uri="http://schemas.openxmlformats.org/drawingml/2006/table">
                <a:tbl>
                  <a:tblPr bandRow="1">
                    <a:tableStyleId>{7DF18680-E054-41AD-8BC1-D1AEF772440D}</a:tableStyleId>
                  </a:tblPr>
                  <a:tblGrid>
                    <a:gridCol w="593725">
                      <a:extLst>
                        <a:ext uri="{9D8B030D-6E8A-4147-A177-3AD203B41FA5}">
                          <a16:colId xmlns:a16="http://schemas.microsoft.com/office/drawing/2014/main" val="2961819123"/>
                        </a:ext>
                      </a:extLst>
                    </a:gridCol>
                    <a:gridCol w="593725">
                      <a:extLst>
                        <a:ext uri="{9D8B030D-6E8A-4147-A177-3AD203B41FA5}">
                          <a16:colId xmlns:a16="http://schemas.microsoft.com/office/drawing/2014/main" val="2289527221"/>
                        </a:ext>
                      </a:extLst>
                    </a:gridCol>
                    <a:gridCol w="593725">
                      <a:extLst>
                        <a:ext uri="{9D8B030D-6E8A-4147-A177-3AD203B41FA5}">
                          <a16:colId xmlns:a16="http://schemas.microsoft.com/office/drawing/2014/main" val="2563111212"/>
                        </a:ext>
                      </a:extLst>
                    </a:gridCol>
                  </a:tblGrid>
                  <a:tr h="304800">
                    <a:tc gridSpan="3">
                      <a:txBody>
                        <a:bodyPr/>
                        <a:lstStyle/>
                        <a:p>
                          <a:endParaRPr lang="en-US"/>
                        </a:p>
                      </a:txBody>
                      <a:tcPr anchor="ctr">
                        <a:blipFill>
                          <a:blip r:embed="rId10"/>
                          <a:stretch>
                            <a:fillRect l="-341" t="-1961" r="-1024" b="-117647"/>
                          </a:stretch>
                        </a:blipFill>
                      </a:tcPr>
                    </a:tc>
                    <a:tc hMerge="1">
                      <a:txBody>
                        <a:bodyPr/>
                        <a:lstStyle/>
                        <a:p>
                          <a:endParaRPr lang="en-US" sz="1400" dirty="0"/>
                        </a:p>
                      </a:txBody>
                      <a:tcPr anchor="ctr">
                        <a:solidFill>
                          <a:schemeClr val="accent1">
                            <a:lumMod val="60000"/>
                            <a:lumOff val="40000"/>
                          </a:schemeClr>
                        </a:solidFill>
                      </a:tcPr>
                    </a:tc>
                    <a:tc hMerge="1">
                      <a:txBody>
                        <a:bodyPr/>
                        <a:lstStyle/>
                        <a:p>
                          <a:endParaRPr lang="en-US" sz="1400" dirty="0"/>
                        </a:p>
                      </a:txBody>
                      <a:tcPr anchor="ctr">
                        <a:solidFill>
                          <a:schemeClr val="accent1">
                            <a:lumMod val="60000"/>
                            <a:lumOff val="40000"/>
                          </a:schemeClr>
                        </a:solidFill>
                      </a:tcPr>
                    </a:tc>
                    <a:extLst>
                      <a:ext uri="{0D108BD9-81ED-4DB2-BD59-A6C34878D82A}">
                        <a16:rowId xmlns:a16="http://schemas.microsoft.com/office/drawing/2014/main" val="1256017611"/>
                      </a:ext>
                    </a:extLst>
                  </a:tr>
                  <a:tr h="304800">
                    <a:tc>
                      <a:txBody>
                        <a:bodyPr/>
                        <a:lstStyle/>
                        <a:p>
                          <a:r>
                            <a:rPr lang="en-US" sz="1400" dirty="0"/>
                            <a:t>0.95</a:t>
                          </a:r>
                        </a:p>
                      </a:txBody>
                      <a:tcPr anchor="ctr">
                        <a:solidFill>
                          <a:schemeClr val="accent1">
                            <a:lumMod val="60000"/>
                            <a:lumOff val="40000"/>
                          </a:schemeClr>
                        </a:solidFill>
                      </a:tcPr>
                    </a:tc>
                    <a:tc>
                      <a:txBody>
                        <a:bodyPr/>
                        <a:lstStyle/>
                        <a:p>
                          <a:r>
                            <a:rPr lang="en-US" sz="1400" dirty="0"/>
                            <a:t>0.43</a:t>
                          </a:r>
                        </a:p>
                      </a:txBody>
                      <a:tcPr anchor="ctr">
                        <a:solidFill>
                          <a:schemeClr val="accent1">
                            <a:lumMod val="60000"/>
                            <a:lumOff val="40000"/>
                          </a:schemeClr>
                        </a:solidFill>
                      </a:tcPr>
                    </a:tc>
                    <a:tc>
                      <a:txBody>
                        <a:bodyPr/>
                        <a:lstStyle/>
                        <a:p>
                          <a:r>
                            <a:rPr lang="en-US" sz="1400" dirty="0"/>
                            <a:t>0.54</a:t>
                          </a:r>
                        </a:p>
                      </a:txBody>
                      <a:tcPr anchor="ctr">
                        <a:solidFill>
                          <a:schemeClr val="accent1">
                            <a:lumMod val="60000"/>
                            <a:lumOff val="40000"/>
                          </a:schemeClr>
                        </a:solidFill>
                      </a:tcPr>
                    </a:tc>
                    <a:extLst>
                      <a:ext uri="{0D108BD9-81ED-4DB2-BD59-A6C34878D82A}">
                        <a16:rowId xmlns:a16="http://schemas.microsoft.com/office/drawing/2014/main" val="1758267815"/>
                      </a:ext>
                    </a:extLst>
                  </a:tr>
                </a:tbl>
              </a:graphicData>
            </a:graphic>
          </p:graphicFrame>
        </mc:Fallback>
      </mc:AlternateContent>
      <p:cxnSp>
        <p:nvCxnSpPr>
          <p:cNvPr id="14" name="Straight Arrow Connector 13">
            <a:extLst>
              <a:ext uri="{FF2B5EF4-FFF2-40B4-BE49-F238E27FC236}">
                <a16:creationId xmlns:a16="http://schemas.microsoft.com/office/drawing/2014/main" id="{16E4B88C-0FE2-BAC0-CA88-64E863DF3F1F}"/>
              </a:ext>
            </a:extLst>
          </p:cNvPr>
          <p:cNvCxnSpPr>
            <a:cxnSpLocks/>
            <a:stCxn id="4" idx="0"/>
            <a:endCxn id="9" idx="2"/>
          </p:cNvCxnSpPr>
          <p:nvPr/>
        </p:nvCxnSpPr>
        <p:spPr>
          <a:xfrm flipH="1" flipV="1">
            <a:off x="1553259" y="5140325"/>
            <a:ext cx="2171" cy="43050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F8B52EF2-B1F9-AEFD-B5E6-52FC0D70FFE0}"/>
              </a:ext>
            </a:extLst>
          </p:cNvPr>
          <p:cNvCxnSpPr>
            <a:cxnSpLocks/>
            <a:stCxn id="9" idx="3"/>
            <a:endCxn id="10" idx="1"/>
          </p:cNvCxnSpPr>
          <p:nvPr/>
        </p:nvCxnSpPr>
        <p:spPr>
          <a:xfrm>
            <a:off x="2443847" y="4835525"/>
            <a:ext cx="107331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16851904-926A-A418-0834-A5B5B076B1D3}"/>
              </a:ext>
            </a:extLst>
          </p:cNvPr>
          <p:cNvCxnSpPr>
            <a:cxnSpLocks/>
            <a:stCxn id="5" idx="0"/>
            <a:endCxn id="10" idx="2"/>
          </p:cNvCxnSpPr>
          <p:nvPr/>
        </p:nvCxnSpPr>
        <p:spPr>
          <a:xfrm flipH="1" flipV="1">
            <a:off x="4407744" y="5140325"/>
            <a:ext cx="1" cy="43050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D0C3B4DD-08F1-D99A-BDCF-EF43ABCFC2EF}"/>
              </a:ext>
            </a:extLst>
          </p:cNvPr>
          <p:cNvCxnSpPr>
            <a:cxnSpLocks/>
            <a:stCxn id="10" idx="3"/>
            <a:endCxn id="11" idx="1"/>
          </p:cNvCxnSpPr>
          <p:nvPr/>
        </p:nvCxnSpPr>
        <p:spPr>
          <a:xfrm>
            <a:off x="5298332" y="4835525"/>
            <a:ext cx="107331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75326300-7B78-EF81-64A8-E2585032BC17}"/>
              </a:ext>
            </a:extLst>
          </p:cNvPr>
          <p:cNvCxnSpPr>
            <a:cxnSpLocks/>
            <a:stCxn id="6" idx="0"/>
            <a:endCxn id="11" idx="2"/>
          </p:cNvCxnSpPr>
          <p:nvPr/>
        </p:nvCxnSpPr>
        <p:spPr>
          <a:xfrm flipV="1">
            <a:off x="7260060" y="5140325"/>
            <a:ext cx="2169" cy="43050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9A97DD1E-3CFD-C4C2-EFE2-BA16739F72F2}"/>
              </a:ext>
            </a:extLst>
          </p:cNvPr>
          <p:cNvCxnSpPr>
            <a:cxnSpLocks/>
            <a:stCxn id="11" idx="3"/>
            <a:endCxn id="12" idx="1"/>
          </p:cNvCxnSpPr>
          <p:nvPr/>
        </p:nvCxnSpPr>
        <p:spPr>
          <a:xfrm>
            <a:off x="8152817" y="4835525"/>
            <a:ext cx="106897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8686B130-B622-B268-3B65-CD59E78DB7A3}"/>
              </a:ext>
            </a:extLst>
          </p:cNvPr>
          <p:cNvCxnSpPr>
            <a:cxnSpLocks/>
            <a:stCxn id="8" idx="0"/>
            <a:endCxn id="12" idx="2"/>
          </p:cNvCxnSpPr>
          <p:nvPr/>
        </p:nvCxnSpPr>
        <p:spPr>
          <a:xfrm flipH="1" flipV="1">
            <a:off x="10112374" y="5140325"/>
            <a:ext cx="1" cy="43050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62A69EC6-59D3-9C9E-CB11-796C3C06ACE4}"/>
              </a:ext>
            </a:extLst>
          </p:cNvPr>
          <p:cNvCxnSpPr>
            <a:cxnSpLocks/>
            <a:stCxn id="12" idx="3"/>
          </p:cNvCxnSpPr>
          <p:nvPr/>
        </p:nvCxnSpPr>
        <p:spPr>
          <a:xfrm>
            <a:off x="11002962" y="4835525"/>
            <a:ext cx="107331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56CA5318-AB99-6B30-F228-26E2112C976A}"/>
              </a:ext>
            </a:extLst>
          </p:cNvPr>
          <p:cNvSpPr txBox="1"/>
          <p:nvPr/>
        </p:nvSpPr>
        <p:spPr>
          <a:xfrm>
            <a:off x="11599860" y="4285962"/>
            <a:ext cx="476412" cy="584775"/>
          </a:xfrm>
          <a:prstGeom prst="rect">
            <a:avLst/>
          </a:prstGeom>
          <a:noFill/>
        </p:spPr>
        <p:txBody>
          <a:bodyPr wrap="none" rtlCol="0">
            <a:spAutoFit/>
          </a:bodyPr>
          <a:lstStyle/>
          <a:p>
            <a:r>
              <a:rPr lang="en-US" sz="3200" b="1" dirty="0"/>
              <a:t>…</a:t>
            </a:r>
          </a:p>
        </p:txBody>
      </p:sp>
    </p:spTree>
    <p:extLst>
      <p:ext uri="{BB962C8B-B14F-4D97-AF65-F5344CB8AC3E}">
        <p14:creationId xmlns:p14="http://schemas.microsoft.com/office/powerpoint/2010/main" val="6862984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6E771F-AFB6-BEAF-A7AB-43829D331E73}"/>
              </a:ext>
            </a:extLst>
          </p:cNvPr>
          <p:cNvSpPr>
            <a:spLocks noGrp="1"/>
          </p:cNvSpPr>
          <p:nvPr>
            <p:ph type="title"/>
          </p:nvPr>
        </p:nvSpPr>
        <p:spPr/>
        <p:txBody>
          <a:bodyPr/>
          <a:lstStyle/>
          <a:p>
            <a:r>
              <a:rPr lang="en-US" dirty="0"/>
              <a:t>RNN is Similar to the Regular Neural Network</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C334F24-FF3B-CC9A-F078-3A01F8D8D31A}"/>
                  </a:ext>
                </a:extLst>
              </p:cNvPr>
              <p:cNvSpPr>
                <a:spLocks noGrp="1"/>
              </p:cNvSpPr>
              <p:nvPr>
                <p:ph sz="quarter" idx="10"/>
              </p:nvPr>
            </p:nvSpPr>
            <p:spPr>
              <a:xfrm>
                <a:off x="4373849" y="777042"/>
                <a:ext cx="7622939" cy="5221539"/>
              </a:xfrm>
            </p:spPr>
            <p:txBody>
              <a:bodyPr/>
              <a:lstStyle/>
              <a:p>
                <a:r>
                  <a:rPr lang="en-US" sz="1800" dirty="0"/>
                  <a:t>The easiest way to understand RNN is to look at the calculation for one single step, from the </a:t>
                </a:r>
                <a:r>
                  <a:rPr lang="en-US" sz="1800" b="1" dirty="0"/>
                  <a:t>previous step </a:t>
                </a:r>
                <a14:m>
                  <m:oMath xmlns:m="http://schemas.openxmlformats.org/officeDocument/2006/math">
                    <m:r>
                      <a:rPr lang="en-US" sz="1800" b="1" i="1" smtClean="0">
                        <a:latin typeface="Cambria Math" panose="02040503050406030204" pitchFamily="18" charset="0"/>
                      </a:rPr>
                      <m:t>𝒑</m:t>
                    </m:r>
                  </m:oMath>
                </a14:m>
                <a:r>
                  <a:rPr lang="en-US" sz="1800" b="1" dirty="0"/>
                  <a:t> </a:t>
                </a:r>
                <a:r>
                  <a:rPr lang="en-US" sz="1800" dirty="0"/>
                  <a:t>to the </a:t>
                </a:r>
                <a:r>
                  <a:rPr lang="en-US" sz="1800" b="1" dirty="0"/>
                  <a:t>current step </a:t>
                </a:r>
                <a14:m>
                  <m:oMath xmlns:m="http://schemas.openxmlformats.org/officeDocument/2006/math">
                    <m:r>
                      <a:rPr lang="en-US" sz="1800" b="1" i="1" smtClean="0">
                        <a:latin typeface="Cambria Math" panose="02040503050406030204" pitchFamily="18" charset="0"/>
                      </a:rPr>
                      <m:t>𝒄</m:t>
                    </m:r>
                  </m:oMath>
                </a14:m>
                <a:endParaRPr lang="en-US" sz="1800" b="1" dirty="0"/>
              </a:p>
              <a:p>
                <a:r>
                  <a:rPr lang="en-US" sz="1800" dirty="0"/>
                  <a:t>In RNN, hidden values are usually denoted as </a:t>
                </a:r>
                <a14:m>
                  <m:oMath xmlns:m="http://schemas.openxmlformats.org/officeDocument/2006/math">
                    <m:r>
                      <a:rPr lang="en-US" sz="1800" b="0" i="1" smtClean="0">
                        <a:latin typeface="Cambria Math" panose="02040503050406030204" pitchFamily="18" charset="0"/>
                      </a:rPr>
                      <m:t>𝑢</m:t>
                    </m:r>
                  </m:oMath>
                </a14:m>
                <a:r>
                  <a:rPr lang="en-US" sz="1800" dirty="0"/>
                  <a:t> instead of </a:t>
                </a:r>
                <a14:m>
                  <m:oMath xmlns:m="http://schemas.openxmlformats.org/officeDocument/2006/math">
                    <m:r>
                      <a:rPr lang="en-US" sz="1800" b="0" i="1" smtClean="0">
                        <a:latin typeface="Cambria Math" panose="02040503050406030204" pitchFamily="18" charset="0"/>
                      </a:rPr>
                      <m:t>h</m:t>
                    </m:r>
                  </m:oMath>
                </a14:m>
                <a:r>
                  <a:rPr lang="en-US" sz="1800" dirty="0"/>
                  <a:t>, but they carry the same meaning – hidden values output by one network layer. We further add a superscript to denote the step in the sequence. </a:t>
                </a:r>
              </a:p>
              <a:p>
                <a:pPr lvl="1"/>
                <a14:m>
                  <m:oMath xmlns:m="http://schemas.openxmlformats.org/officeDocument/2006/math">
                    <m:sSubSup>
                      <m:sSubSupPr>
                        <m:ctrlPr>
                          <a:rPr lang="en-US" sz="1600" b="1" i="1" smtClean="0">
                            <a:latin typeface="Cambria Math" panose="02040503050406030204" pitchFamily="18" charset="0"/>
                          </a:rPr>
                        </m:ctrlPr>
                      </m:sSubSupPr>
                      <m:e>
                        <m:r>
                          <a:rPr lang="en-US" sz="1600" b="1" i="1" smtClean="0">
                            <a:latin typeface="Cambria Math" panose="02040503050406030204" pitchFamily="18" charset="0"/>
                          </a:rPr>
                          <m:t>𝒙</m:t>
                        </m:r>
                      </m:e>
                      <m:sub>
                        <m:r>
                          <a:rPr lang="en-US" sz="1600" b="1" i="1" smtClean="0">
                            <a:latin typeface="Cambria Math" panose="02040503050406030204" pitchFamily="18" charset="0"/>
                          </a:rPr>
                          <m:t>𝟏</m:t>
                        </m:r>
                      </m:sub>
                      <m:sup>
                        <m:r>
                          <a:rPr lang="en-US" sz="1600" b="1" i="1" smtClean="0">
                            <a:latin typeface="Cambria Math" panose="02040503050406030204" pitchFamily="18" charset="0"/>
                          </a:rPr>
                          <m:t>𝒄</m:t>
                        </m:r>
                      </m:sup>
                    </m:sSubSup>
                  </m:oMath>
                </a14:m>
                <a:r>
                  <a:rPr lang="en-US" sz="1600" dirty="0"/>
                  <a:t> means feature </a:t>
                </a:r>
                <a:r>
                  <a:rPr lang="en-US" sz="1600" b="1" dirty="0"/>
                  <a:t>1</a:t>
                </a:r>
                <a:r>
                  <a:rPr lang="en-US" sz="1600" dirty="0"/>
                  <a:t> of the input at </a:t>
                </a:r>
                <a:r>
                  <a:rPr lang="en-US" sz="1600" b="1" dirty="0"/>
                  <a:t>current step </a:t>
                </a:r>
                <a14:m>
                  <m:oMath xmlns:m="http://schemas.openxmlformats.org/officeDocument/2006/math">
                    <m:r>
                      <a:rPr lang="en-US" sz="1600" b="1" i="1" smtClean="0">
                        <a:latin typeface="Cambria Math" panose="02040503050406030204" pitchFamily="18" charset="0"/>
                      </a:rPr>
                      <m:t>𝒄</m:t>
                    </m:r>
                  </m:oMath>
                </a14:m>
                <a:endParaRPr lang="en-US" sz="1600" b="1" dirty="0"/>
              </a:p>
              <a:p>
                <a:pPr lvl="1"/>
                <a14:m>
                  <m:oMath xmlns:m="http://schemas.openxmlformats.org/officeDocument/2006/math">
                    <m:sSubSup>
                      <m:sSubSupPr>
                        <m:ctrlPr>
                          <a:rPr lang="en-US" sz="1600" b="1" i="1" smtClean="0">
                            <a:latin typeface="Cambria Math" panose="02040503050406030204" pitchFamily="18" charset="0"/>
                          </a:rPr>
                        </m:ctrlPr>
                      </m:sSubSupPr>
                      <m:e>
                        <m:r>
                          <a:rPr lang="en-US" sz="1600" b="1" i="1" smtClean="0">
                            <a:latin typeface="Cambria Math" panose="02040503050406030204" pitchFamily="18" charset="0"/>
                          </a:rPr>
                          <m:t>𝒖</m:t>
                        </m:r>
                      </m:e>
                      <m:sub>
                        <m:r>
                          <a:rPr lang="en-US" sz="1600" b="1" i="1" smtClean="0">
                            <a:latin typeface="Cambria Math" panose="02040503050406030204" pitchFamily="18" charset="0"/>
                          </a:rPr>
                          <m:t>𝟏</m:t>
                        </m:r>
                      </m:sub>
                      <m:sup>
                        <m:r>
                          <a:rPr lang="en-US" sz="1600" b="1" i="1" smtClean="0">
                            <a:latin typeface="Cambria Math" panose="02040503050406030204" pitchFamily="18" charset="0"/>
                          </a:rPr>
                          <m:t>𝒄</m:t>
                        </m:r>
                      </m:sup>
                    </m:sSubSup>
                  </m:oMath>
                </a14:m>
                <a:r>
                  <a:rPr lang="en-US" sz="1600" dirty="0"/>
                  <a:t> means value </a:t>
                </a:r>
                <a:r>
                  <a:rPr lang="en-US" sz="1600" b="1" dirty="0"/>
                  <a:t>1</a:t>
                </a:r>
                <a:r>
                  <a:rPr lang="en-US" sz="1600" dirty="0"/>
                  <a:t> of the hidden values at </a:t>
                </a:r>
                <a:r>
                  <a:rPr lang="en-US" sz="1600" b="1" dirty="0"/>
                  <a:t>current step </a:t>
                </a:r>
                <a14:m>
                  <m:oMath xmlns:m="http://schemas.openxmlformats.org/officeDocument/2006/math">
                    <m:r>
                      <a:rPr lang="en-US" sz="1600" b="1" i="1" smtClean="0">
                        <a:latin typeface="Cambria Math" panose="02040503050406030204" pitchFamily="18" charset="0"/>
                      </a:rPr>
                      <m:t>𝒄</m:t>
                    </m:r>
                  </m:oMath>
                </a14:m>
                <a:endParaRPr lang="en-US" sz="1600" b="1" dirty="0"/>
              </a:p>
              <a:p>
                <a:pPr lvl="1"/>
                <a14:m>
                  <m:oMath xmlns:m="http://schemas.openxmlformats.org/officeDocument/2006/math">
                    <m:sSubSup>
                      <m:sSubSupPr>
                        <m:ctrlPr>
                          <a:rPr lang="en-US" sz="1600" b="1" i="1" smtClean="0">
                            <a:latin typeface="Cambria Math" panose="02040503050406030204" pitchFamily="18" charset="0"/>
                          </a:rPr>
                        </m:ctrlPr>
                      </m:sSubSupPr>
                      <m:e>
                        <m:r>
                          <a:rPr lang="en-US" sz="1600" b="1" i="1" smtClean="0">
                            <a:latin typeface="Cambria Math" panose="02040503050406030204" pitchFamily="18" charset="0"/>
                          </a:rPr>
                          <m:t>𝒖</m:t>
                        </m:r>
                      </m:e>
                      <m:sub>
                        <m:r>
                          <a:rPr lang="en-US" sz="1600" b="1" i="1" smtClean="0">
                            <a:latin typeface="Cambria Math" panose="02040503050406030204" pitchFamily="18" charset="0"/>
                          </a:rPr>
                          <m:t>𝟏</m:t>
                        </m:r>
                      </m:sub>
                      <m:sup>
                        <m:r>
                          <a:rPr lang="en-US" sz="1600" b="1" i="1" smtClean="0">
                            <a:latin typeface="Cambria Math" panose="02040503050406030204" pitchFamily="18" charset="0"/>
                          </a:rPr>
                          <m:t>𝒑</m:t>
                        </m:r>
                      </m:sup>
                    </m:sSubSup>
                  </m:oMath>
                </a14:m>
                <a:r>
                  <a:rPr lang="en-US" sz="1600" dirty="0"/>
                  <a:t> means value </a:t>
                </a:r>
                <a:r>
                  <a:rPr lang="en-US" sz="1600" b="1" dirty="0"/>
                  <a:t>1</a:t>
                </a:r>
                <a:r>
                  <a:rPr lang="en-US" sz="1600" dirty="0"/>
                  <a:t> of the hidden values at </a:t>
                </a:r>
                <a:r>
                  <a:rPr lang="en-US" sz="1600" b="1" dirty="0"/>
                  <a:t>previous step </a:t>
                </a:r>
                <a14:m>
                  <m:oMath xmlns:m="http://schemas.openxmlformats.org/officeDocument/2006/math">
                    <m:r>
                      <a:rPr lang="en-US" sz="1600" b="1" i="1" smtClean="0">
                        <a:latin typeface="Cambria Math" panose="02040503050406030204" pitchFamily="18" charset="0"/>
                      </a:rPr>
                      <m:t>𝒑</m:t>
                    </m:r>
                  </m:oMath>
                </a14:m>
                <a:endParaRPr lang="en-US" sz="1600" b="1" dirty="0"/>
              </a:p>
              <a:p>
                <a:r>
                  <a:rPr lang="en-US" sz="1800" dirty="0"/>
                  <a:t>We can see that, besides the hidden values from the previous step, the RNN layer is identical to the regular neural network layer</a:t>
                </a:r>
              </a:p>
              <a:p>
                <a:pPr lvl="1"/>
                <a:r>
                  <a:rPr lang="en-US" sz="1600" dirty="0"/>
                  <a:t>Even with the previous hidden values added, the computations are the same. </a:t>
                </a:r>
                <a:r>
                  <a:rPr lang="en-US" sz="1600" b="1" dirty="0"/>
                  <a:t>The RNN layer considers </a:t>
                </a:r>
                <a14:m>
                  <m:oMath xmlns:m="http://schemas.openxmlformats.org/officeDocument/2006/math">
                    <m:sSup>
                      <m:sSupPr>
                        <m:ctrlPr>
                          <a:rPr lang="en-US" sz="1600" b="1" i="1" smtClean="0">
                            <a:latin typeface="Cambria Math" panose="02040503050406030204" pitchFamily="18" charset="0"/>
                          </a:rPr>
                        </m:ctrlPr>
                      </m:sSupPr>
                      <m:e>
                        <m:r>
                          <a:rPr lang="en-US" sz="1600" b="1" i="1" smtClean="0">
                            <a:latin typeface="Cambria Math" panose="02040503050406030204" pitchFamily="18" charset="0"/>
                          </a:rPr>
                          <m:t>𝒖</m:t>
                        </m:r>
                      </m:e>
                      <m:sup>
                        <m:r>
                          <a:rPr lang="en-US" sz="1600" b="1" i="1" smtClean="0">
                            <a:latin typeface="Cambria Math" panose="02040503050406030204" pitchFamily="18" charset="0"/>
                          </a:rPr>
                          <m:t>𝒑</m:t>
                        </m:r>
                      </m:sup>
                    </m:sSup>
                  </m:oMath>
                </a14:m>
                <a:r>
                  <a:rPr lang="en-US" sz="1600" b="1" dirty="0"/>
                  <a:t> equivalently to more features in </a:t>
                </a:r>
                <a14:m>
                  <m:oMath xmlns:m="http://schemas.openxmlformats.org/officeDocument/2006/math">
                    <m:sSup>
                      <m:sSupPr>
                        <m:ctrlPr>
                          <a:rPr lang="en-US" sz="1600" b="1" i="1" smtClean="0">
                            <a:latin typeface="Cambria Math" panose="02040503050406030204" pitchFamily="18" charset="0"/>
                          </a:rPr>
                        </m:ctrlPr>
                      </m:sSupPr>
                      <m:e>
                        <m:r>
                          <a:rPr lang="en-US" sz="1600" b="1" i="1" smtClean="0">
                            <a:latin typeface="Cambria Math" panose="02040503050406030204" pitchFamily="18" charset="0"/>
                          </a:rPr>
                          <m:t>𝒙</m:t>
                        </m:r>
                      </m:e>
                      <m:sup>
                        <m:r>
                          <a:rPr lang="en-US" sz="1600" b="1" i="1" smtClean="0">
                            <a:latin typeface="Cambria Math" panose="02040503050406030204" pitchFamily="18" charset="0"/>
                          </a:rPr>
                          <m:t>𝒄</m:t>
                        </m:r>
                      </m:sup>
                    </m:sSup>
                  </m:oMath>
                </a14:m>
                <a:endParaRPr lang="en-US" sz="1600" b="1" dirty="0"/>
              </a:p>
              <a:p>
                <a:pPr lvl="1"/>
                <a:endParaRPr lang="en-US" sz="1400" dirty="0"/>
              </a:p>
            </p:txBody>
          </p:sp>
        </mc:Choice>
        <mc:Fallback xmlns="">
          <p:sp>
            <p:nvSpPr>
              <p:cNvPr id="3" name="Content Placeholder 2">
                <a:extLst>
                  <a:ext uri="{FF2B5EF4-FFF2-40B4-BE49-F238E27FC236}">
                    <a16:creationId xmlns:a16="http://schemas.microsoft.com/office/drawing/2014/main" id="{BC334F24-FF3B-CC9A-F078-3A01F8D8D31A}"/>
                  </a:ext>
                </a:extLst>
              </p:cNvPr>
              <p:cNvSpPr>
                <a:spLocks noGrp="1" noRot="1" noChangeAspect="1" noMove="1" noResize="1" noEditPoints="1" noAdjustHandles="1" noChangeArrowheads="1" noChangeShapeType="1" noTextEdit="1"/>
              </p:cNvSpPr>
              <p:nvPr>
                <p:ph sz="quarter" idx="10"/>
              </p:nvPr>
            </p:nvSpPr>
            <p:spPr>
              <a:xfrm>
                <a:off x="4373849" y="777042"/>
                <a:ext cx="7622939" cy="5221539"/>
              </a:xfrm>
              <a:blipFill>
                <a:blip r:embed="rId2"/>
                <a:stretch>
                  <a:fillRect l="-480" t="-1050" r="-639"/>
                </a:stretch>
              </a:blipFill>
            </p:spPr>
            <p:txBody>
              <a:bodyPr/>
              <a:lstStyle/>
              <a:p>
                <a:r>
                  <a:rPr lang="en-US">
                    <a:noFill/>
                  </a:rPr>
                  <a:t> </a:t>
                </a:r>
              </a:p>
            </p:txBody>
          </p:sp>
        </mc:Fallback>
      </mc:AlternateContent>
      <p:sp>
        <p:nvSpPr>
          <p:cNvPr id="4" name="Oval 3">
            <a:extLst>
              <a:ext uri="{FF2B5EF4-FFF2-40B4-BE49-F238E27FC236}">
                <a16:creationId xmlns:a16="http://schemas.microsoft.com/office/drawing/2014/main" id="{C5EC98E6-57FC-3DE7-8382-188EE1893AD5}"/>
              </a:ext>
            </a:extLst>
          </p:cNvPr>
          <p:cNvSpPr/>
          <p:nvPr/>
        </p:nvSpPr>
        <p:spPr bwMode="auto">
          <a:xfrm>
            <a:off x="255037" y="2324242"/>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pPr>
            <a:r>
              <a:rPr kumimoji="0" lang="en-US" sz="1800" b="0" i="0" u="none" strike="noStrike" cap="none" normalizeH="0" baseline="0" dirty="0">
                <a:ln>
                  <a:noFill/>
                </a:ln>
                <a:solidFill>
                  <a:schemeClr val="bg1"/>
                </a:solidFill>
                <a:effectLst/>
                <a:latin typeface="Arial" charset="0"/>
                <a:ea typeface="SimSun" charset="-122"/>
              </a:rPr>
              <a:t>1</a:t>
            </a:r>
          </a:p>
        </p:txBody>
      </p:sp>
      <mc:AlternateContent xmlns:mc="http://schemas.openxmlformats.org/markup-compatibility/2006" xmlns:a14="http://schemas.microsoft.com/office/drawing/2010/main">
        <mc:Choice Requires="a14">
          <p:sp>
            <p:nvSpPr>
              <p:cNvPr id="5" name="Oval 4">
                <a:extLst>
                  <a:ext uri="{FF2B5EF4-FFF2-40B4-BE49-F238E27FC236}">
                    <a16:creationId xmlns:a16="http://schemas.microsoft.com/office/drawing/2014/main" id="{12967D87-3DAA-B74E-7FF8-240276F4EF74}"/>
                  </a:ext>
                </a:extLst>
              </p:cNvPr>
              <p:cNvSpPr/>
              <p:nvPr/>
            </p:nvSpPr>
            <p:spPr bwMode="auto">
              <a:xfrm>
                <a:off x="1377560" y="2319909"/>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pPr>
                <a14:m>
                  <m:oMathPara xmlns:m="http://schemas.openxmlformats.org/officeDocument/2006/math">
                    <m:oMathParaPr>
                      <m:jc m:val="centerGroup"/>
                    </m:oMathParaPr>
                    <m:oMath xmlns:m="http://schemas.openxmlformats.org/officeDocument/2006/math">
                      <m:sSub>
                        <m:sSubPr>
                          <m:ctrlP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ctrlPr>
                        </m:sSubPr>
                        <m:e>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𝑥</m:t>
                          </m:r>
                        </m:e>
                        <m:sub>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1</m:t>
                          </m:r>
                        </m:sub>
                      </m:sSub>
                    </m:oMath>
                  </m:oMathPara>
                </a14:m>
                <a:endParaRPr kumimoji="0" lang="en-US" sz="1800" b="0" i="0" u="none" strike="noStrike" cap="none" normalizeH="0" baseline="0" dirty="0">
                  <a:ln>
                    <a:noFill/>
                  </a:ln>
                  <a:solidFill>
                    <a:schemeClr val="bg1"/>
                  </a:solidFill>
                  <a:effectLst/>
                  <a:latin typeface="Arial" charset="0"/>
                  <a:ea typeface="SimSun" charset="-122"/>
                </a:endParaRPr>
              </a:p>
            </p:txBody>
          </p:sp>
        </mc:Choice>
        <mc:Fallback xmlns="">
          <p:sp>
            <p:nvSpPr>
              <p:cNvPr id="5" name="Oval 4">
                <a:extLst>
                  <a:ext uri="{FF2B5EF4-FFF2-40B4-BE49-F238E27FC236}">
                    <a16:creationId xmlns:a16="http://schemas.microsoft.com/office/drawing/2014/main" id="{12967D87-3DAA-B74E-7FF8-240276F4EF74}"/>
                  </a:ext>
                </a:extLst>
              </p:cNvPr>
              <p:cNvSpPr>
                <a:spLocks noRot="1" noChangeAspect="1" noMove="1" noResize="1" noEditPoints="1" noAdjustHandles="1" noChangeArrowheads="1" noChangeShapeType="1" noTextEdit="1"/>
              </p:cNvSpPr>
              <p:nvPr/>
            </p:nvSpPr>
            <p:spPr bwMode="auto">
              <a:xfrm>
                <a:off x="1377560" y="2319909"/>
                <a:ext cx="334158" cy="334158"/>
              </a:xfrm>
              <a:prstGeom prst="ellipse">
                <a:avLst/>
              </a:prstGeom>
              <a:blipFill>
                <a:blip r:embed="rId3"/>
                <a:stretch>
                  <a:fillRect l="-3636"/>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Oval 5">
                <a:extLst>
                  <a:ext uri="{FF2B5EF4-FFF2-40B4-BE49-F238E27FC236}">
                    <a16:creationId xmlns:a16="http://schemas.microsoft.com/office/drawing/2014/main" id="{B958C0BA-BE0D-C43B-7D5A-8E2B24D0A6C4}"/>
                  </a:ext>
                </a:extLst>
              </p:cNvPr>
              <p:cNvSpPr/>
              <p:nvPr/>
            </p:nvSpPr>
            <p:spPr bwMode="auto">
              <a:xfrm>
                <a:off x="2500083" y="2319908"/>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pPr>
                <a14:m>
                  <m:oMathPara xmlns:m="http://schemas.openxmlformats.org/officeDocument/2006/math">
                    <m:oMathParaPr>
                      <m:jc m:val="centerGroup"/>
                    </m:oMathParaPr>
                    <m:oMath xmlns:m="http://schemas.openxmlformats.org/officeDocument/2006/math">
                      <m:sSub>
                        <m:sSubPr>
                          <m:ctrlP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ctrlPr>
                        </m:sSubPr>
                        <m:e>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𝑥</m:t>
                          </m:r>
                        </m:e>
                        <m:sub>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2</m:t>
                          </m:r>
                        </m:sub>
                      </m:sSub>
                    </m:oMath>
                  </m:oMathPara>
                </a14:m>
                <a:endParaRPr kumimoji="0" lang="en-US" sz="1600" b="0" i="0" u="none" strike="noStrike" cap="none" normalizeH="0" baseline="0" dirty="0">
                  <a:ln>
                    <a:noFill/>
                  </a:ln>
                  <a:solidFill>
                    <a:schemeClr val="bg1"/>
                  </a:solidFill>
                  <a:effectLst/>
                  <a:ea typeface="SimSun" charset="-122"/>
                </a:endParaRPr>
              </a:p>
            </p:txBody>
          </p:sp>
        </mc:Choice>
        <mc:Fallback xmlns="">
          <p:sp>
            <p:nvSpPr>
              <p:cNvPr id="6" name="Oval 5">
                <a:extLst>
                  <a:ext uri="{FF2B5EF4-FFF2-40B4-BE49-F238E27FC236}">
                    <a16:creationId xmlns:a16="http://schemas.microsoft.com/office/drawing/2014/main" id="{B958C0BA-BE0D-C43B-7D5A-8E2B24D0A6C4}"/>
                  </a:ext>
                </a:extLst>
              </p:cNvPr>
              <p:cNvSpPr>
                <a:spLocks noRot="1" noChangeAspect="1" noMove="1" noResize="1" noEditPoints="1" noAdjustHandles="1" noChangeArrowheads="1" noChangeShapeType="1" noTextEdit="1"/>
              </p:cNvSpPr>
              <p:nvPr/>
            </p:nvSpPr>
            <p:spPr bwMode="auto">
              <a:xfrm>
                <a:off x="2500083" y="2319908"/>
                <a:ext cx="334158" cy="334158"/>
              </a:xfrm>
              <a:prstGeom prst="ellipse">
                <a:avLst/>
              </a:prstGeom>
              <a:blipFill>
                <a:blip r:embed="rId4"/>
                <a:stretch>
                  <a:fillRect l="-1818"/>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Oval 6">
                <a:extLst>
                  <a:ext uri="{FF2B5EF4-FFF2-40B4-BE49-F238E27FC236}">
                    <a16:creationId xmlns:a16="http://schemas.microsoft.com/office/drawing/2014/main" id="{F53511FE-BB0A-1FD6-305F-20E836787CA1}"/>
                  </a:ext>
                </a:extLst>
              </p:cNvPr>
              <p:cNvSpPr/>
              <p:nvPr/>
            </p:nvSpPr>
            <p:spPr bwMode="auto">
              <a:xfrm>
                <a:off x="3622606" y="2319908"/>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pPr>
                <a14:m>
                  <m:oMathPara xmlns:m="http://schemas.openxmlformats.org/officeDocument/2006/math">
                    <m:oMathParaPr>
                      <m:jc m:val="centerGroup"/>
                    </m:oMathParaPr>
                    <m:oMath xmlns:m="http://schemas.openxmlformats.org/officeDocument/2006/math">
                      <m:sSub>
                        <m:sSubPr>
                          <m:ctrlP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ctrlPr>
                        </m:sSubPr>
                        <m:e>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𝑥</m:t>
                          </m:r>
                        </m:e>
                        <m:sub>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𝑘</m:t>
                          </m:r>
                        </m:sub>
                      </m:sSub>
                    </m:oMath>
                  </m:oMathPara>
                </a14:m>
                <a:endParaRPr kumimoji="0" lang="en-US" sz="1800" b="0" i="0" u="none" strike="noStrike" cap="none" normalizeH="0" baseline="0" dirty="0">
                  <a:ln>
                    <a:noFill/>
                  </a:ln>
                  <a:solidFill>
                    <a:schemeClr val="bg1"/>
                  </a:solidFill>
                  <a:effectLst/>
                  <a:latin typeface="Arial" charset="0"/>
                  <a:ea typeface="SimSun" charset="-122"/>
                </a:endParaRPr>
              </a:p>
            </p:txBody>
          </p:sp>
        </mc:Choice>
        <mc:Fallback xmlns="">
          <p:sp>
            <p:nvSpPr>
              <p:cNvPr id="7" name="Oval 6">
                <a:extLst>
                  <a:ext uri="{FF2B5EF4-FFF2-40B4-BE49-F238E27FC236}">
                    <a16:creationId xmlns:a16="http://schemas.microsoft.com/office/drawing/2014/main" id="{F53511FE-BB0A-1FD6-305F-20E836787CA1}"/>
                  </a:ext>
                </a:extLst>
              </p:cNvPr>
              <p:cNvSpPr>
                <a:spLocks noRot="1" noChangeAspect="1" noMove="1" noResize="1" noEditPoints="1" noAdjustHandles="1" noChangeArrowheads="1" noChangeShapeType="1" noTextEdit="1"/>
              </p:cNvSpPr>
              <p:nvPr/>
            </p:nvSpPr>
            <p:spPr bwMode="auto">
              <a:xfrm>
                <a:off x="3622606" y="2319908"/>
                <a:ext cx="334158" cy="334158"/>
              </a:xfrm>
              <a:prstGeom prst="ellipse">
                <a:avLst/>
              </a:prstGeom>
              <a:blipFill>
                <a:blip r:embed="rId5"/>
                <a:stretch>
                  <a:fillRect l="-5455"/>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Oval 7">
                <a:extLst>
                  <a:ext uri="{FF2B5EF4-FFF2-40B4-BE49-F238E27FC236}">
                    <a16:creationId xmlns:a16="http://schemas.microsoft.com/office/drawing/2014/main" id="{A8618D4B-0744-DDFD-8373-6DE7C66B67B5}"/>
                  </a:ext>
                </a:extLst>
              </p:cNvPr>
              <p:cNvSpPr/>
              <p:nvPr/>
            </p:nvSpPr>
            <p:spPr bwMode="auto">
              <a:xfrm>
                <a:off x="2496371" y="1072349"/>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457200" fontAlgn="base" hangingPunct="0">
                  <a:lnSpc>
                    <a:spcPct val="93000"/>
                  </a:lnSpc>
                  <a:spcBef>
                    <a:spcPct val="0"/>
                  </a:spcBef>
                  <a:spcAft>
                    <a:spcPct val="0"/>
                  </a:spcAft>
                  <a:buClr>
                    <a:srgbClr val="000000"/>
                  </a:buClr>
                  <a:buSzPct val="100000"/>
                </a:pPr>
                <a14:m>
                  <m:oMathPara xmlns:m="http://schemas.openxmlformats.org/officeDocument/2006/math">
                    <m:oMathParaPr>
                      <m:jc m:val="centerGroup"/>
                    </m:oMathParaPr>
                    <m:oMath xmlns:m="http://schemas.openxmlformats.org/officeDocument/2006/math">
                      <m:sSub>
                        <m:sSubPr>
                          <m:ctrlP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ctrlPr>
                        </m:sSubPr>
                        <m:e>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h</m:t>
                          </m:r>
                        </m:e>
                        <m:sub>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2</m:t>
                          </m:r>
                        </m:sub>
                      </m:sSub>
                    </m:oMath>
                  </m:oMathPara>
                </a14:m>
                <a:endParaRPr kumimoji="0" lang="en-US" sz="1600" b="0" i="0" u="none" strike="noStrike" cap="none" normalizeH="0" baseline="0" dirty="0">
                  <a:ln>
                    <a:noFill/>
                  </a:ln>
                  <a:solidFill>
                    <a:schemeClr val="bg1"/>
                  </a:solidFill>
                  <a:effectLst/>
                  <a:ea typeface="SimSun" charset="-122"/>
                </a:endParaRPr>
              </a:p>
            </p:txBody>
          </p:sp>
        </mc:Choice>
        <mc:Fallback xmlns="">
          <p:sp>
            <p:nvSpPr>
              <p:cNvPr id="8" name="Oval 7">
                <a:extLst>
                  <a:ext uri="{FF2B5EF4-FFF2-40B4-BE49-F238E27FC236}">
                    <a16:creationId xmlns:a16="http://schemas.microsoft.com/office/drawing/2014/main" id="{A8618D4B-0744-DDFD-8373-6DE7C66B67B5}"/>
                  </a:ext>
                </a:extLst>
              </p:cNvPr>
              <p:cNvSpPr>
                <a:spLocks noRot="1" noChangeAspect="1" noMove="1" noResize="1" noEditPoints="1" noAdjustHandles="1" noChangeArrowheads="1" noChangeShapeType="1" noTextEdit="1"/>
              </p:cNvSpPr>
              <p:nvPr/>
            </p:nvSpPr>
            <p:spPr bwMode="auto">
              <a:xfrm>
                <a:off x="2496371" y="1072349"/>
                <a:ext cx="334158" cy="334158"/>
              </a:xfrm>
              <a:prstGeom prst="ellipse">
                <a:avLst/>
              </a:prstGeom>
              <a:blipFill>
                <a:blip r:embed="rId6"/>
                <a:stretch>
                  <a:fillRect l="-11111"/>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p:cxnSp>
        <p:nvCxnSpPr>
          <p:cNvPr id="9" name="Straight Connector 8">
            <a:extLst>
              <a:ext uri="{FF2B5EF4-FFF2-40B4-BE49-F238E27FC236}">
                <a16:creationId xmlns:a16="http://schemas.microsoft.com/office/drawing/2014/main" id="{963E6DA5-3F32-ADF4-C6A4-9EBF3EA68AE6}"/>
              </a:ext>
            </a:extLst>
          </p:cNvPr>
          <p:cNvCxnSpPr>
            <a:cxnSpLocks/>
            <a:stCxn id="4" idx="7"/>
            <a:endCxn id="8" idx="4"/>
          </p:cNvCxnSpPr>
          <p:nvPr/>
        </p:nvCxnSpPr>
        <p:spPr bwMode="auto">
          <a:xfrm flipV="1">
            <a:off x="540260" y="1406508"/>
            <a:ext cx="2123191" cy="966670"/>
          </a:xfrm>
          <a:prstGeom prst="line">
            <a:avLst/>
          </a:prstGeom>
          <a:ln w="28575">
            <a:solidFill>
              <a:schemeClr val="accent4">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9586D18C-3AFB-FD53-73AA-422F795DF69A}"/>
              </a:ext>
            </a:extLst>
          </p:cNvPr>
          <p:cNvCxnSpPr>
            <a:cxnSpLocks/>
            <a:stCxn id="5" idx="7"/>
            <a:endCxn id="8" idx="4"/>
          </p:cNvCxnSpPr>
          <p:nvPr/>
        </p:nvCxnSpPr>
        <p:spPr bwMode="auto">
          <a:xfrm flipV="1">
            <a:off x="1662783" y="1406508"/>
            <a:ext cx="1000668" cy="962337"/>
          </a:xfrm>
          <a:prstGeom prst="line">
            <a:avLst/>
          </a:prstGeom>
          <a:ln w="28575">
            <a:solidFill>
              <a:schemeClr val="accent4">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B90E516E-33D4-F511-9EB4-9CBB7062910C}"/>
              </a:ext>
            </a:extLst>
          </p:cNvPr>
          <p:cNvCxnSpPr>
            <a:cxnSpLocks/>
            <a:stCxn id="6" idx="0"/>
            <a:endCxn id="8" idx="4"/>
          </p:cNvCxnSpPr>
          <p:nvPr/>
        </p:nvCxnSpPr>
        <p:spPr bwMode="auto">
          <a:xfrm flipH="1" flipV="1">
            <a:off x="2663450" y="1406508"/>
            <a:ext cx="3712" cy="913400"/>
          </a:xfrm>
          <a:prstGeom prst="line">
            <a:avLst/>
          </a:prstGeom>
          <a:ln w="28575">
            <a:solidFill>
              <a:schemeClr val="accent4">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E60DE874-5CC4-8A40-FBB5-900A05ADD78A}"/>
              </a:ext>
            </a:extLst>
          </p:cNvPr>
          <p:cNvCxnSpPr>
            <a:cxnSpLocks/>
            <a:stCxn id="7" idx="1"/>
            <a:endCxn id="8" idx="4"/>
          </p:cNvCxnSpPr>
          <p:nvPr/>
        </p:nvCxnSpPr>
        <p:spPr bwMode="auto">
          <a:xfrm flipH="1" flipV="1">
            <a:off x="2663450" y="1406508"/>
            <a:ext cx="1008092" cy="962336"/>
          </a:xfrm>
          <a:prstGeom prst="line">
            <a:avLst/>
          </a:prstGeom>
          <a:ln w="28575">
            <a:solidFill>
              <a:schemeClr val="accent4">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3" name="Oval 12">
                <a:extLst>
                  <a:ext uri="{FF2B5EF4-FFF2-40B4-BE49-F238E27FC236}">
                    <a16:creationId xmlns:a16="http://schemas.microsoft.com/office/drawing/2014/main" id="{F556ECD7-7079-0A4A-4371-E5708850CB21}"/>
                  </a:ext>
                </a:extLst>
              </p:cNvPr>
              <p:cNvSpPr/>
              <p:nvPr/>
            </p:nvSpPr>
            <p:spPr bwMode="auto">
              <a:xfrm>
                <a:off x="1373848" y="1068016"/>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457200" fontAlgn="base" hangingPunct="0">
                  <a:lnSpc>
                    <a:spcPct val="93000"/>
                  </a:lnSpc>
                  <a:spcBef>
                    <a:spcPct val="0"/>
                  </a:spcBef>
                  <a:spcAft>
                    <a:spcPct val="0"/>
                  </a:spcAft>
                  <a:buClr>
                    <a:srgbClr val="000000"/>
                  </a:buClr>
                  <a:buSzPct val="100000"/>
                </a:pPr>
                <a14:m>
                  <m:oMathPara xmlns:m="http://schemas.openxmlformats.org/officeDocument/2006/math">
                    <m:oMathParaPr>
                      <m:jc m:val="centerGroup"/>
                    </m:oMathParaPr>
                    <m:oMath xmlns:m="http://schemas.openxmlformats.org/officeDocument/2006/math">
                      <m:sSub>
                        <m:sSubPr>
                          <m:ctrlP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ctrlPr>
                        </m:sSubPr>
                        <m:e>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h</m:t>
                          </m:r>
                        </m:e>
                        <m:sub>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1</m:t>
                          </m:r>
                        </m:sub>
                      </m:sSub>
                    </m:oMath>
                  </m:oMathPara>
                </a14:m>
                <a:endParaRPr kumimoji="0" lang="en-US" sz="1600" b="0" i="0" u="none" strike="noStrike" cap="none" normalizeH="0" baseline="0" dirty="0">
                  <a:ln>
                    <a:noFill/>
                  </a:ln>
                  <a:solidFill>
                    <a:schemeClr val="bg1"/>
                  </a:solidFill>
                  <a:effectLst/>
                  <a:ea typeface="SimSun" charset="-122"/>
                </a:endParaRPr>
              </a:p>
            </p:txBody>
          </p:sp>
        </mc:Choice>
        <mc:Fallback xmlns="">
          <p:sp>
            <p:nvSpPr>
              <p:cNvPr id="13" name="Oval 12">
                <a:extLst>
                  <a:ext uri="{FF2B5EF4-FFF2-40B4-BE49-F238E27FC236}">
                    <a16:creationId xmlns:a16="http://schemas.microsoft.com/office/drawing/2014/main" id="{F556ECD7-7079-0A4A-4371-E5708850CB21}"/>
                  </a:ext>
                </a:extLst>
              </p:cNvPr>
              <p:cNvSpPr>
                <a:spLocks noRot="1" noChangeAspect="1" noMove="1" noResize="1" noEditPoints="1" noAdjustHandles="1" noChangeArrowheads="1" noChangeShapeType="1" noTextEdit="1"/>
              </p:cNvSpPr>
              <p:nvPr/>
            </p:nvSpPr>
            <p:spPr bwMode="auto">
              <a:xfrm>
                <a:off x="1373848" y="1068016"/>
                <a:ext cx="334158" cy="334158"/>
              </a:xfrm>
              <a:prstGeom prst="ellipse">
                <a:avLst/>
              </a:prstGeom>
              <a:blipFill>
                <a:blip r:embed="rId7"/>
                <a:stretch>
                  <a:fillRect l="-9091"/>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Oval 13">
                <a:extLst>
                  <a:ext uri="{FF2B5EF4-FFF2-40B4-BE49-F238E27FC236}">
                    <a16:creationId xmlns:a16="http://schemas.microsoft.com/office/drawing/2014/main" id="{4E9CE6FC-7CE9-7C04-3740-ADE08B83FB40}"/>
                  </a:ext>
                </a:extLst>
              </p:cNvPr>
              <p:cNvSpPr/>
              <p:nvPr/>
            </p:nvSpPr>
            <p:spPr bwMode="auto">
              <a:xfrm>
                <a:off x="3618608" y="1068015"/>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457200" fontAlgn="base" hangingPunct="0">
                  <a:lnSpc>
                    <a:spcPct val="93000"/>
                  </a:lnSpc>
                  <a:spcBef>
                    <a:spcPct val="0"/>
                  </a:spcBef>
                  <a:spcAft>
                    <a:spcPct val="0"/>
                  </a:spcAft>
                  <a:buClr>
                    <a:srgbClr val="000000"/>
                  </a:buClr>
                  <a:buSzPct val="100000"/>
                </a:pPr>
                <a14:m>
                  <m:oMathPara xmlns:m="http://schemas.openxmlformats.org/officeDocument/2006/math">
                    <m:oMathParaPr>
                      <m:jc m:val="centerGroup"/>
                    </m:oMathParaPr>
                    <m:oMath xmlns:m="http://schemas.openxmlformats.org/officeDocument/2006/math">
                      <m:sSub>
                        <m:sSubPr>
                          <m:ctrlP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ctrlPr>
                        </m:sSubPr>
                        <m:e>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h</m:t>
                          </m:r>
                        </m:e>
                        <m:sub>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𝑚</m:t>
                          </m:r>
                        </m:sub>
                      </m:sSub>
                    </m:oMath>
                  </m:oMathPara>
                </a14:m>
                <a:endParaRPr kumimoji="0" lang="en-US" sz="1600" b="0" i="0" u="none" strike="noStrike" cap="none" normalizeH="0" baseline="0" dirty="0">
                  <a:ln>
                    <a:noFill/>
                  </a:ln>
                  <a:solidFill>
                    <a:schemeClr val="bg1"/>
                  </a:solidFill>
                  <a:effectLst/>
                  <a:ea typeface="SimSun" charset="-122"/>
                </a:endParaRPr>
              </a:p>
            </p:txBody>
          </p:sp>
        </mc:Choice>
        <mc:Fallback xmlns="">
          <p:sp>
            <p:nvSpPr>
              <p:cNvPr id="14" name="Oval 13">
                <a:extLst>
                  <a:ext uri="{FF2B5EF4-FFF2-40B4-BE49-F238E27FC236}">
                    <a16:creationId xmlns:a16="http://schemas.microsoft.com/office/drawing/2014/main" id="{4E9CE6FC-7CE9-7C04-3740-ADE08B83FB40}"/>
                  </a:ext>
                </a:extLst>
              </p:cNvPr>
              <p:cNvSpPr>
                <a:spLocks noRot="1" noChangeAspect="1" noMove="1" noResize="1" noEditPoints="1" noAdjustHandles="1" noChangeArrowheads="1" noChangeShapeType="1" noTextEdit="1"/>
              </p:cNvSpPr>
              <p:nvPr/>
            </p:nvSpPr>
            <p:spPr bwMode="auto">
              <a:xfrm>
                <a:off x="3618608" y="1068015"/>
                <a:ext cx="334158" cy="334158"/>
              </a:xfrm>
              <a:prstGeom prst="ellipse">
                <a:avLst/>
              </a:prstGeom>
              <a:blipFill>
                <a:blip r:embed="rId8"/>
                <a:stretch>
                  <a:fillRect l="-18519"/>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p:cxnSp>
        <p:nvCxnSpPr>
          <p:cNvPr id="15" name="Straight Connector 14">
            <a:extLst>
              <a:ext uri="{FF2B5EF4-FFF2-40B4-BE49-F238E27FC236}">
                <a16:creationId xmlns:a16="http://schemas.microsoft.com/office/drawing/2014/main" id="{6C324D76-5F20-C127-0369-761746766341}"/>
              </a:ext>
            </a:extLst>
          </p:cNvPr>
          <p:cNvCxnSpPr>
            <a:cxnSpLocks/>
            <a:stCxn id="4" idx="7"/>
            <a:endCxn id="13" idx="4"/>
          </p:cNvCxnSpPr>
          <p:nvPr/>
        </p:nvCxnSpPr>
        <p:spPr bwMode="auto">
          <a:xfrm flipV="1">
            <a:off x="540260" y="1402175"/>
            <a:ext cx="1000668" cy="971003"/>
          </a:xfrm>
          <a:prstGeom prst="line">
            <a:avLst/>
          </a:prstGeom>
          <a:ln w="28575">
            <a:solidFill>
              <a:schemeClr val="accent2">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E3BDFC6-6A83-2F81-4A26-1E44ADCD7E61}"/>
              </a:ext>
            </a:extLst>
          </p:cNvPr>
          <p:cNvCxnSpPr>
            <a:cxnSpLocks/>
            <a:stCxn id="5" idx="0"/>
            <a:endCxn id="13" idx="4"/>
          </p:cNvCxnSpPr>
          <p:nvPr/>
        </p:nvCxnSpPr>
        <p:spPr bwMode="auto">
          <a:xfrm flipH="1" flipV="1">
            <a:off x="1540928" y="1402175"/>
            <a:ext cx="3712" cy="917734"/>
          </a:xfrm>
          <a:prstGeom prst="line">
            <a:avLst/>
          </a:prstGeom>
          <a:ln w="28575">
            <a:solidFill>
              <a:schemeClr val="accent2">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D7160ADE-E1EA-5AD1-218B-501F84692C82}"/>
              </a:ext>
            </a:extLst>
          </p:cNvPr>
          <p:cNvCxnSpPr>
            <a:cxnSpLocks/>
            <a:stCxn id="6" idx="1"/>
            <a:endCxn id="13" idx="4"/>
          </p:cNvCxnSpPr>
          <p:nvPr/>
        </p:nvCxnSpPr>
        <p:spPr bwMode="auto">
          <a:xfrm flipH="1" flipV="1">
            <a:off x="1540928" y="1402175"/>
            <a:ext cx="1008092" cy="966669"/>
          </a:xfrm>
          <a:prstGeom prst="line">
            <a:avLst/>
          </a:prstGeom>
          <a:ln w="28575">
            <a:solidFill>
              <a:schemeClr val="accent2">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605BC2B-E978-E91B-1CE7-D19EC7DCD6DE}"/>
              </a:ext>
            </a:extLst>
          </p:cNvPr>
          <p:cNvCxnSpPr>
            <a:cxnSpLocks/>
            <a:stCxn id="7" idx="1"/>
            <a:endCxn id="13" idx="4"/>
          </p:cNvCxnSpPr>
          <p:nvPr/>
        </p:nvCxnSpPr>
        <p:spPr bwMode="auto">
          <a:xfrm flipH="1" flipV="1">
            <a:off x="1540928" y="1402175"/>
            <a:ext cx="2130615" cy="966669"/>
          </a:xfrm>
          <a:prstGeom prst="line">
            <a:avLst/>
          </a:prstGeom>
          <a:ln w="28575">
            <a:solidFill>
              <a:schemeClr val="accent2">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AA20814E-E689-4EF5-A768-C2F2F5C3E34D}"/>
              </a:ext>
            </a:extLst>
          </p:cNvPr>
          <p:cNvCxnSpPr>
            <a:cxnSpLocks/>
            <a:stCxn id="7" idx="0"/>
            <a:endCxn id="14" idx="4"/>
          </p:cNvCxnSpPr>
          <p:nvPr/>
        </p:nvCxnSpPr>
        <p:spPr bwMode="auto">
          <a:xfrm flipH="1" flipV="1">
            <a:off x="3785687" y="1402174"/>
            <a:ext cx="3998" cy="917734"/>
          </a:xfrm>
          <a:prstGeom prst="line">
            <a:avLst/>
          </a:prstGeom>
          <a:ln w="28575">
            <a:solidFill>
              <a:schemeClr val="accent6">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C4929F7E-872B-A724-FE5B-69911BF80D72}"/>
              </a:ext>
            </a:extLst>
          </p:cNvPr>
          <p:cNvCxnSpPr>
            <a:cxnSpLocks/>
            <a:stCxn id="6" idx="7"/>
            <a:endCxn id="14" idx="4"/>
          </p:cNvCxnSpPr>
          <p:nvPr/>
        </p:nvCxnSpPr>
        <p:spPr bwMode="auto">
          <a:xfrm flipV="1">
            <a:off x="2785306" y="1402174"/>
            <a:ext cx="1000382" cy="966670"/>
          </a:xfrm>
          <a:prstGeom prst="line">
            <a:avLst/>
          </a:prstGeom>
          <a:ln w="28575">
            <a:solidFill>
              <a:schemeClr val="accent6">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100492DA-2563-1DA6-DF76-3E742D48F9A6}"/>
              </a:ext>
            </a:extLst>
          </p:cNvPr>
          <p:cNvCxnSpPr>
            <a:cxnSpLocks/>
            <a:stCxn id="5" idx="7"/>
            <a:endCxn id="14" idx="4"/>
          </p:cNvCxnSpPr>
          <p:nvPr/>
        </p:nvCxnSpPr>
        <p:spPr bwMode="auto">
          <a:xfrm flipV="1">
            <a:off x="1662783" y="1402174"/>
            <a:ext cx="2122905" cy="966671"/>
          </a:xfrm>
          <a:prstGeom prst="line">
            <a:avLst/>
          </a:prstGeom>
          <a:ln w="28575">
            <a:solidFill>
              <a:schemeClr val="accent6">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17A2692-37DB-9F89-FA9F-9268F66F24A5}"/>
              </a:ext>
            </a:extLst>
          </p:cNvPr>
          <p:cNvCxnSpPr>
            <a:cxnSpLocks/>
            <a:stCxn id="4" idx="7"/>
            <a:endCxn id="14" idx="4"/>
          </p:cNvCxnSpPr>
          <p:nvPr/>
        </p:nvCxnSpPr>
        <p:spPr bwMode="auto">
          <a:xfrm flipV="1">
            <a:off x="540260" y="1402174"/>
            <a:ext cx="3245428" cy="971004"/>
          </a:xfrm>
          <a:prstGeom prst="line">
            <a:avLst/>
          </a:prstGeom>
          <a:ln w="28575">
            <a:solidFill>
              <a:schemeClr val="accent6">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949F8BF2-EB70-57DF-63AF-559A9C8473F5}"/>
              </a:ext>
            </a:extLst>
          </p:cNvPr>
          <p:cNvSpPr txBox="1"/>
          <p:nvPr/>
        </p:nvSpPr>
        <p:spPr>
          <a:xfrm>
            <a:off x="3045638" y="2249745"/>
            <a:ext cx="357857" cy="408655"/>
          </a:xfrm>
          <a:prstGeom prst="rect">
            <a:avLst/>
          </a:prstGeom>
          <a:noFill/>
        </p:spPr>
        <p:txBody>
          <a:bodyPr wrap="none" rtlCol="0">
            <a:spAutoFit/>
          </a:bodyPr>
          <a:lstStyle/>
          <a:p>
            <a:r>
              <a:rPr lang="en-US" sz="2400" b="1" dirty="0"/>
              <a:t>…</a:t>
            </a:r>
          </a:p>
        </p:txBody>
      </p:sp>
      <p:sp>
        <p:nvSpPr>
          <p:cNvPr id="25" name="TextBox 24">
            <a:extLst>
              <a:ext uri="{FF2B5EF4-FFF2-40B4-BE49-F238E27FC236}">
                <a16:creationId xmlns:a16="http://schemas.microsoft.com/office/drawing/2014/main" id="{9916A66C-2701-91C2-6F90-7B67A0A8B33A}"/>
              </a:ext>
            </a:extLst>
          </p:cNvPr>
          <p:cNvSpPr txBox="1"/>
          <p:nvPr/>
        </p:nvSpPr>
        <p:spPr>
          <a:xfrm>
            <a:off x="3045639" y="977122"/>
            <a:ext cx="357857" cy="408655"/>
          </a:xfrm>
          <a:prstGeom prst="rect">
            <a:avLst/>
          </a:prstGeom>
          <a:noFill/>
        </p:spPr>
        <p:txBody>
          <a:bodyPr wrap="none" rtlCol="0">
            <a:spAutoFit/>
          </a:bodyPr>
          <a:lstStyle/>
          <a:p>
            <a:r>
              <a:rPr lang="en-US" sz="2400" b="1" dirty="0"/>
              <a:t>…</a:t>
            </a:r>
          </a:p>
        </p:txBody>
      </p:sp>
      <p:cxnSp>
        <p:nvCxnSpPr>
          <p:cNvPr id="26" name="Straight Connector 25">
            <a:extLst>
              <a:ext uri="{FF2B5EF4-FFF2-40B4-BE49-F238E27FC236}">
                <a16:creationId xmlns:a16="http://schemas.microsoft.com/office/drawing/2014/main" id="{663AD355-4CF8-9BE3-9A24-D8D751847630}"/>
              </a:ext>
            </a:extLst>
          </p:cNvPr>
          <p:cNvCxnSpPr>
            <a:cxnSpLocks/>
            <a:stCxn id="35" idx="0"/>
            <a:endCxn id="46" idx="4"/>
          </p:cNvCxnSpPr>
          <p:nvPr/>
        </p:nvCxnSpPr>
        <p:spPr>
          <a:xfrm flipH="1" flipV="1">
            <a:off x="1546544" y="4529425"/>
            <a:ext cx="2244760" cy="911232"/>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7" name="Oval 26">
                <a:extLst>
                  <a:ext uri="{FF2B5EF4-FFF2-40B4-BE49-F238E27FC236}">
                    <a16:creationId xmlns:a16="http://schemas.microsoft.com/office/drawing/2014/main" id="{F64714B7-F44C-DDC4-E106-CAFFDBEE145A}"/>
                  </a:ext>
                </a:extLst>
              </p:cNvPr>
              <p:cNvSpPr/>
              <p:nvPr/>
            </p:nvSpPr>
            <p:spPr bwMode="auto">
              <a:xfrm>
                <a:off x="4655010" y="5434983"/>
                <a:ext cx="334158" cy="334158"/>
              </a:xfrm>
              <a:prstGeom prst="ellipse">
                <a:avLst/>
              </a:prstGeom>
              <a:solidFill>
                <a:srgbClr val="8FAADC"/>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pPr>
                <a14:m>
                  <m:oMathPara xmlns:m="http://schemas.openxmlformats.org/officeDocument/2006/math">
                    <m:oMathParaPr>
                      <m:jc m:val="centerGroup"/>
                    </m:oMathParaPr>
                    <m:oMath xmlns:m="http://schemas.openxmlformats.org/officeDocument/2006/math">
                      <m:sSubSup>
                        <m:sSubSupPr>
                          <m:ctrlP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ctrlPr>
                        </m:sSubSupPr>
                        <m:e>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𝑢</m:t>
                          </m:r>
                        </m:e>
                        <m:sub>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1</m:t>
                          </m:r>
                        </m:sub>
                        <m:sup>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𝑝</m:t>
                          </m:r>
                        </m:sup>
                      </m:sSubSup>
                    </m:oMath>
                  </m:oMathPara>
                </a14:m>
                <a:endParaRPr kumimoji="0" lang="en-US" b="0" i="0" u="none" strike="noStrike" cap="none" normalizeH="0" baseline="0" dirty="0">
                  <a:ln>
                    <a:noFill/>
                  </a:ln>
                  <a:solidFill>
                    <a:schemeClr val="bg1"/>
                  </a:solidFill>
                  <a:effectLst/>
                  <a:latin typeface="Arial" charset="0"/>
                  <a:ea typeface="SimSun" charset="-122"/>
                </a:endParaRPr>
              </a:p>
            </p:txBody>
          </p:sp>
        </mc:Choice>
        <mc:Fallback xmlns="">
          <p:sp>
            <p:nvSpPr>
              <p:cNvPr id="27" name="Oval 26">
                <a:extLst>
                  <a:ext uri="{FF2B5EF4-FFF2-40B4-BE49-F238E27FC236}">
                    <a16:creationId xmlns:a16="http://schemas.microsoft.com/office/drawing/2014/main" id="{F64714B7-F44C-DDC4-E106-CAFFDBEE145A}"/>
                  </a:ext>
                </a:extLst>
              </p:cNvPr>
              <p:cNvSpPr>
                <a:spLocks noRot="1" noChangeAspect="1" noMove="1" noResize="1" noEditPoints="1" noAdjustHandles="1" noChangeArrowheads="1" noChangeShapeType="1" noTextEdit="1"/>
              </p:cNvSpPr>
              <p:nvPr/>
            </p:nvSpPr>
            <p:spPr bwMode="auto">
              <a:xfrm>
                <a:off x="4655010" y="5434983"/>
                <a:ext cx="334158" cy="334158"/>
              </a:xfrm>
              <a:prstGeom prst="ellipse">
                <a:avLst/>
              </a:prstGeom>
              <a:blipFill>
                <a:blip r:embed="rId9"/>
                <a:stretch>
                  <a:fillRect l="-9259" b="-3704"/>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Oval 27">
                <a:extLst>
                  <a:ext uri="{FF2B5EF4-FFF2-40B4-BE49-F238E27FC236}">
                    <a16:creationId xmlns:a16="http://schemas.microsoft.com/office/drawing/2014/main" id="{694FBCB3-2DB7-173E-46BB-8A8B1A90C001}"/>
                  </a:ext>
                </a:extLst>
              </p:cNvPr>
              <p:cNvSpPr/>
              <p:nvPr/>
            </p:nvSpPr>
            <p:spPr bwMode="auto">
              <a:xfrm>
                <a:off x="5777533" y="5434982"/>
                <a:ext cx="334158" cy="334158"/>
              </a:xfrm>
              <a:prstGeom prst="ellipse">
                <a:avLst/>
              </a:prstGeom>
              <a:solidFill>
                <a:srgbClr val="8FAADC"/>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pPr>
                <a14:m>
                  <m:oMathPara xmlns:m="http://schemas.openxmlformats.org/officeDocument/2006/math">
                    <m:oMathParaPr>
                      <m:jc m:val="centerGroup"/>
                    </m:oMathParaPr>
                    <m:oMath xmlns:m="http://schemas.openxmlformats.org/officeDocument/2006/math">
                      <m:sSubSup>
                        <m:sSubSupPr>
                          <m:ctrlP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ctrlPr>
                        </m:sSubSupPr>
                        <m:e>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𝑢</m:t>
                          </m:r>
                        </m:e>
                        <m:sub>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2</m:t>
                          </m:r>
                        </m:sub>
                        <m:sup>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𝑝</m:t>
                          </m:r>
                        </m:sup>
                      </m:sSubSup>
                    </m:oMath>
                  </m:oMathPara>
                </a14:m>
                <a:endParaRPr kumimoji="0" lang="en-US" sz="1600" b="0" i="0" u="none" strike="noStrike" cap="none" normalizeH="0" baseline="0" dirty="0">
                  <a:ln>
                    <a:noFill/>
                  </a:ln>
                  <a:solidFill>
                    <a:schemeClr val="bg1"/>
                  </a:solidFill>
                  <a:effectLst/>
                  <a:ea typeface="SimSun" charset="-122"/>
                </a:endParaRPr>
              </a:p>
            </p:txBody>
          </p:sp>
        </mc:Choice>
        <mc:Fallback xmlns="">
          <p:sp>
            <p:nvSpPr>
              <p:cNvPr id="28" name="Oval 27">
                <a:extLst>
                  <a:ext uri="{FF2B5EF4-FFF2-40B4-BE49-F238E27FC236}">
                    <a16:creationId xmlns:a16="http://schemas.microsoft.com/office/drawing/2014/main" id="{694FBCB3-2DB7-173E-46BB-8A8B1A90C001}"/>
                  </a:ext>
                </a:extLst>
              </p:cNvPr>
              <p:cNvSpPr>
                <a:spLocks noRot="1" noChangeAspect="1" noMove="1" noResize="1" noEditPoints="1" noAdjustHandles="1" noChangeArrowheads="1" noChangeShapeType="1" noTextEdit="1"/>
              </p:cNvSpPr>
              <p:nvPr/>
            </p:nvSpPr>
            <p:spPr bwMode="auto">
              <a:xfrm>
                <a:off x="5777533" y="5434982"/>
                <a:ext cx="334158" cy="334158"/>
              </a:xfrm>
              <a:prstGeom prst="ellipse">
                <a:avLst/>
              </a:prstGeom>
              <a:blipFill>
                <a:blip r:embed="rId10"/>
                <a:stretch>
                  <a:fillRect l="-7273" b="-3704"/>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Oval 28">
                <a:extLst>
                  <a:ext uri="{FF2B5EF4-FFF2-40B4-BE49-F238E27FC236}">
                    <a16:creationId xmlns:a16="http://schemas.microsoft.com/office/drawing/2014/main" id="{E8A1D971-5143-632F-B2E1-521B624DCE04}"/>
                  </a:ext>
                </a:extLst>
              </p:cNvPr>
              <p:cNvSpPr/>
              <p:nvPr/>
            </p:nvSpPr>
            <p:spPr bwMode="auto">
              <a:xfrm>
                <a:off x="6900056" y="5434982"/>
                <a:ext cx="334158" cy="334158"/>
              </a:xfrm>
              <a:prstGeom prst="ellipse">
                <a:avLst/>
              </a:prstGeom>
              <a:solidFill>
                <a:srgbClr val="8FAADC"/>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pPr>
                <a14:m>
                  <m:oMathPara xmlns:m="http://schemas.openxmlformats.org/officeDocument/2006/math">
                    <m:oMathParaPr>
                      <m:jc m:val="centerGroup"/>
                    </m:oMathParaPr>
                    <m:oMath xmlns:m="http://schemas.openxmlformats.org/officeDocument/2006/math">
                      <m:sSubSup>
                        <m:sSubSupPr>
                          <m:ctrlP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ctrlPr>
                        </m:sSubSupPr>
                        <m:e>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𝑢</m:t>
                          </m:r>
                        </m:e>
                        <m:sub>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𝑚</m:t>
                          </m:r>
                        </m:sub>
                        <m:sup>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𝑝</m:t>
                          </m:r>
                        </m:sup>
                      </m:sSubSup>
                    </m:oMath>
                  </m:oMathPara>
                </a14:m>
                <a:endParaRPr kumimoji="0" lang="en-US" b="0" i="0" u="none" strike="noStrike" cap="none" normalizeH="0" baseline="0" dirty="0">
                  <a:ln>
                    <a:noFill/>
                  </a:ln>
                  <a:solidFill>
                    <a:schemeClr val="bg1"/>
                  </a:solidFill>
                  <a:effectLst/>
                  <a:latin typeface="Arial" charset="0"/>
                  <a:ea typeface="SimSun" charset="-122"/>
                </a:endParaRPr>
              </a:p>
            </p:txBody>
          </p:sp>
        </mc:Choice>
        <mc:Fallback xmlns="">
          <p:sp>
            <p:nvSpPr>
              <p:cNvPr id="29" name="Oval 28">
                <a:extLst>
                  <a:ext uri="{FF2B5EF4-FFF2-40B4-BE49-F238E27FC236}">
                    <a16:creationId xmlns:a16="http://schemas.microsoft.com/office/drawing/2014/main" id="{E8A1D971-5143-632F-B2E1-521B624DCE04}"/>
                  </a:ext>
                </a:extLst>
              </p:cNvPr>
              <p:cNvSpPr>
                <a:spLocks noRot="1" noChangeAspect="1" noMove="1" noResize="1" noEditPoints="1" noAdjustHandles="1" noChangeArrowheads="1" noChangeShapeType="1" noTextEdit="1"/>
              </p:cNvSpPr>
              <p:nvPr/>
            </p:nvSpPr>
            <p:spPr bwMode="auto">
              <a:xfrm>
                <a:off x="6900056" y="5434982"/>
                <a:ext cx="334158" cy="334158"/>
              </a:xfrm>
              <a:prstGeom prst="ellipse">
                <a:avLst/>
              </a:prstGeom>
              <a:blipFill>
                <a:blip r:embed="rId11"/>
                <a:stretch>
                  <a:fillRect l="-14545"/>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Oval 29">
                <a:extLst>
                  <a:ext uri="{FF2B5EF4-FFF2-40B4-BE49-F238E27FC236}">
                    <a16:creationId xmlns:a16="http://schemas.microsoft.com/office/drawing/2014/main" id="{A6FBAD20-6811-DC80-0364-384C8C296573}"/>
                  </a:ext>
                </a:extLst>
              </p:cNvPr>
              <p:cNvSpPr/>
              <p:nvPr/>
            </p:nvSpPr>
            <p:spPr bwMode="auto">
              <a:xfrm>
                <a:off x="2501988" y="5444991"/>
                <a:ext cx="334158" cy="334158"/>
              </a:xfrm>
              <a:prstGeom prst="ellipse">
                <a:avLst/>
              </a:prstGeom>
              <a:solidFill>
                <a:srgbClr val="4472C4"/>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457200" fontAlgn="base" hangingPunct="0">
                  <a:lnSpc>
                    <a:spcPct val="93000"/>
                  </a:lnSpc>
                  <a:spcBef>
                    <a:spcPct val="0"/>
                  </a:spcBef>
                  <a:spcAft>
                    <a:spcPct val="0"/>
                  </a:spcAft>
                  <a:buClr>
                    <a:srgbClr val="000000"/>
                  </a:buClr>
                  <a:buSzPct val="100000"/>
                </a:pPr>
                <a14:m>
                  <m:oMathPara xmlns:m="http://schemas.openxmlformats.org/officeDocument/2006/math">
                    <m:oMathParaPr>
                      <m:jc m:val="centerGroup"/>
                    </m:oMathParaPr>
                    <m:oMath xmlns:m="http://schemas.openxmlformats.org/officeDocument/2006/math">
                      <m:sSubSup>
                        <m:sSubSupPr>
                          <m:ctrlP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ctrlPr>
                        </m:sSubSupPr>
                        <m:e>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𝑥</m:t>
                          </m:r>
                        </m:e>
                        <m:sub>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2</m:t>
                          </m:r>
                        </m:sub>
                        <m:sup>
                          <m:r>
                            <a:rPr lang="en-US" sz="1600" b="0" i="1" smtClean="0">
                              <a:solidFill>
                                <a:schemeClr val="bg1"/>
                              </a:solidFill>
                              <a:latin typeface="Cambria Math" panose="02040503050406030204" pitchFamily="18" charset="0"/>
                              <a:ea typeface="SimSun" charset="-122"/>
                            </a:rPr>
                            <m:t>𝑐</m:t>
                          </m:r>
                        </m:sup>
                      </m:sSubSup>
                    </m:oMath>
                  </m:oMathPara>
                </a14:m>
                <a:endParaRPr kumimoji="0" lang="en-US" sz="1600" b="0" i="0" u="none" strike="noStrike" cap="none" normalizeH="0" baseline="0" dirty="0">
                  <a:ln>
                    <a:noFill/>
                  </a:ln>
                  <a:solidFill>
                    <a:schemeClr val="bg1"/>
                  </a:solidFill>
                  <a:effectLst/>
                  <a:ea typeface="SimSun" charset="-122"/>
                </a:endParaRPr>
              </a:p>
            </p:txBody>
          </p:sp>
        </mc:Choice>
        <mc:Fallback xmlns="">
          <p:sp>
            <p:nvSpPr>
              <p:cNvPr id="30" name="Oval 29">
                <a:extLst>
                  <a:ext uri="{FF2B5EF4-FFF2-40B4-BE49-F238E27FC236}">
                    <a16:creationId xmlns:a16="http://schemas.microsoft.com/office/drawing/2014/main" id="{A6FBAD20-6811-DC80-0364-384C8C296573}"/>
                  </a:ext>
                </a:extLst>
              </p:cNvPr>
              <p:cNvSpPr>
                <a:spLocks noRot="1" noChangeAspect="1" noMove="1" noResize="1" noEditPoints="1" noAdjustHandles="1" noChangeArrowheads="1" noChangeShapeType="1" noTextEdit="1"/>
              </p:cNvSpPr>
              <p:nvPr/>
            </p:nvSpPr>
            <p:spPr bwMode="auto">
              <a:xfrm>
                <a:off x="2501988" y="5444991"/>
                <a:ext cx="334158" cy="334158"/>
              </a:xfrm>
              <a:prstGeom prst="ellipse">
                <a:avLst/>
              </a:prstGeom>
              <a:blipFill>
                <a:blip r:embed="rId12"/>
                <a:stretch>
                  <a:fillRect l="-1818"/>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p:cxnSp>
        <p:nvCxnSpPr>
          <p:cNvPr id="31" name="Straight Connector 30">
            <a:extLst>
              <a:ext uri="{FF2B5EF4-FFF2-40B4-BE49-F238E27FC236}">
                <a16:creationId xmlns:a16="http://schemas.microsoft.com/office/drawing/2014/main" id="{CD5105FA-3307-7DA0-D624-11069897070C}"/>
              </a:ext>
            </a:extLst>
          </p:cNvPr>
          <p:cNvCxnSpPr>
            <a:cxnSpLocks/>
            <a:stCxn id="27" idx="1"/>
            <a:endCxn id="45" idx="4"/>
          </p:cNvCxnSpPr>
          <p:nvPr/>
        </p:nvCxnSpPr>
        <p:spPr bwMode="auto">
          <a:xfrm flipH="1" flipV="1">
            <a:off x="2669067" y="4533758"/>
            <a:ext cx="2034879" cy="950161"/>
          </a:xfrm>
          <a:prstGeom prst="line">
            <a:avLst/>
          </a:prstGeom>
          <a:ln w="28575">
            <a:solidFill>
              <a:schemeClr val="accent4">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BECC4692-743C-0426-E9A7-57B6B391176D}"/>
              </a:ext>
            </a:extLst>
          </p:cNvPr>
          <p:cNvCxnSpPr>
            <a:cxnSpLocks/>
            <a:stCxn id="28" idx="1"/>
            <a:endCxn id="45" idx="4"/>
          </p:cNvCxnSpPr>
          <p:nvPr/>
        </p:nvCxnSpPr>
        <p:spPr bwMode="auto">
          <a:xfrm flipH="1" flipV="1">
            <a:off x="2669067" y="4533758"/>
            <a:ext cx="3157402" cy="950160"/>
          </a:xfrm>
          <a:prstGeom prst="line">
            <a:avLst/>
          </a:prstGeom>
          <a:ln w="28575">
            <a:solidFill>
              <a:schemeClr val="accent4">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9784F6E7-B68D-5F09-AC53-2DA98C81162C}"/>
              </a:ext>
            </a:extLst>
          </p:cNvPr>
          <p:cNvCxnSpPr>
            <a:cxnSpLocks/>
            <a:stCxn id="29" idx="1"/>
            <a:endCxn id="45" idx="4"/>
          </p:cNvCxnSpPr>
          <p:nvPr/>
        </p:nvCxnSpPr>
        <p:spPr bwMode="auto">
          <a:xfrm flipH="1" flipV="1">
            <a:off x="2669067" y="4533758"/>
            <a:ext cx="4279925" cy="950160"/>
          </a:xfrm>
          <a:prstGeom prst="line">
            <a:avLst/>
          </a:prstGeom>
          <a:ln w="28575">
            <a:solidFill>
              <a:schemeClr val="accent4">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4" name="Oval 33">
                <a:extLst>
                  <a:ext uri="{FF2B5EF4-FFF2-40B4-BE49-F238E27FC236}">
                    <a16:creationId xmlns:a16="http://schemas.microsoft.com/office/drawing/2014/main" id="{9E321FCC-8975-904F-AE23-4C313EA74272}"/>
                  </a:ext>
                </a:extLst>
              </p:cNvPr>
              <p:cNvSpPr/>
              <p:nvPr/>
            </p:nvSpPr>
            <p:spPr bwMode="auto">
              <a:xfrm>
                <a:off x="1379465" y="5440658"/>
                <a:ext cx="334158" cy="334158"/>
              </a:xfrm>
              <a:prstGeom prst="ellipse">
                <a:avLst/>
              </a:prstGeom>
              <a:solidFill>
                <a:srgbClr val="4472C4"/>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457200" fontAlgn="base" hangingPunct="0">
                  <a:lnSpc>
                    <a:spcPct val="93000"/>
                  </a:lnSpc>
                  <a:spcBef>
                    <a:spcPct val="0"/>
                  </a:spcBef>
                  <a:spcAft>
                    <a:spcPct val="0"/>
                  </a:spcAft>
                  <a:buClr>
                    <a:srgbClr val="000000"/>
                  </a:buClr>
                  <a:buSzPct val="100000"/>
                </a:pPr>
                <a14:m>
                  <m:oMathPara xmlns:m="http://schemas.openxmlformats.org/officeDocument/2006/math">
                    <m:oMathParaPr>
                      <m:jc m:val="centerGroup"/>
                    </m:oMathParaPr>
                    <m:oMath xmlns:m="http://schemas.openxmlformats.org/officeDocument/2006/math">
                      <m:sSubSup>
                        <m:sSubSupPr>
                          <m:ctrlP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ctrlPr>
                        </m:sSubSupPr>
                        <m:e>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𝑥</m:t>
                          </m:r>
                        </m:e>
                        <m:sub>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1</m:t>
                          </m:r>
                        </m:sub>
                        <m:sup>
                          <m:r>
                            <a:rPr lang="en-US" sz="1600" b="0" i="1" smtClean="0">
                              <a:solidFill>
                                <a:schemeClr val="bg1"/>
                              </a:solidFill>
                              <a:latin typeface="Cambria Math" panose="02040503050406030204" pitchFamily="18" charset="0"/>
                              <a:ea typeface="SimSun" charset="-122"/>
                            </a:rPr>
                            <m:t>𝑐</m:t>
                          </m:r>
                        </m:sup>
                      </m:sSubSup>
                    </m:oMath>
                  </m:oMathPara>
                </a14:m>
                <a:endParaRPr kumimoji="0" lang="en-US" sz="1600" b="0" i="0" u="none" strike="noStrike" cap="none" normalizeH="0" baseline="0" dirty="0">
                  <a:ln>
                    <a:noFill/>
                  </a:ln>
                  <a:solidFill>
                    <a:schemeClr val="bg1"/>
                  </a:solidFill>
                  <a:effectLst/>
                  <a:ea typeface="SimSun" charset="-122"/>
                </a:endParaRPr>
              </a:p>
            </p:txBody>
          </p:sp>
        </mc:Choice>
        <mc:Fallback xmlns="">
          <p:sp>
            <p:nvSpPr>
              <p:cNvPr id="34" name="Oval 33">
                <a:extLst>
                  <a:ext uri="{FF2B5EF4-FFF2-40B4-BE49-F238E27FC236}">
                    <a16:creationId xmlns:a16="http://schemas.microsoft.com/office/drawing/2014/main" id="{9E321FCC-8975-904F-AE23-4C313EA74272}"/>
                  </a:ext>
                </a:extLst>
              </p:cNvPr>
              <p:cNvSpPr>
                <a:spLocks noRot="1" noChangeAspect="1" noMove="1" noResize="1" noEditPoints="1" noAdjustHandles="1" noChangeArrowheads="1" noChangeShapeType="1" noTextEdit="1"/>
              </p:cNvSpPr>
              <p:nvPr/>
            </p:nvSpPr>
            <p:spPr bwMode="auto">
              <a:xfrm>
                <a:off x="1379465" y="5440658"/>
                <a:ext cx="334158" cy="334158"/>
              </a:xfrm>
              <a:prstGeom prst="ellipse">
                <a:avLst/>
              </a:prstGeom>
              <a:blipFill>
                <a:blip r:embed="rId13"/>
                <a:stretch>
                  <a:fillRect l="-3636"/>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5" name="Oval 34">
                <a:extLst>
                  <a:ext uri="{FF2B5EF4-FFF2-40B4-BE49-F238E27FC236}">
                    <a16:creationId xmlns:a16="http://schemas.microsoft.com/office/drawing/2014/main" id="{B38816C3-E88A-BB26-04DC-FF8B0616681C}"/>
                  </a:ext>
                </a:extLst>
              </p:cNvPr>
              <p:cNvSpPr/>
              <p:nvPr/>
            </p:nvSpPr>
            <p:spPr bwMode="auto">
              <a:xfrm>
                <a:off x="3624225" y="5440657"/>
                <a:ext cx="334158" cy="334158"/>
              </a:xfrm>
              <a:prstGeom prst="ellipse">
                <a:avLst/>
              </a:prstGeom>
              <a:solidFill>
                <a:srgbClr val="4472C4"/>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457200" fontAlgn="base" hangingPunct="0">
                  <a:lnSpc>
                    <a:spcPct val="93000"/>
                  </a:lnSpc>
                  <a:spcBef>
                    <a:spcPct val="0"/>
                  </a:spcBef>
                  <a:spcAft>
                    <a:spcPct val="0"/>
                  </a:spcAft>
                  <a:buClr>
                    <a:srgbClr val="000000"/>
                  </a:buClr>
                  <a:buSzPct val="100000"/>
                </a:pPr>
                <a14:m>
                  <m:oMathPara xmlns:m="http://schemas.openxmlformats.org/officeDocument/2006/math">
                    <m:oMathParaPr>
                      <m:jc m:val="centerGroup"/>
                    </m:oMathParaPr>
                    <m:oMath xmlns:m="http://schemas.openxmlformats.org/officeDocument/2006/math">
                      <m:sSubSup>
                        <m:sSubSupPr>
                          <m:ctrlP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ctrlPr>
                        </m:sSubSupPr>
                        <m:e>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𝑥</m:t>
                          </m:r>
                        </m:e>
                        <m:sub>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𝑘</m:t>
                          </m:r>
                        </m:sub>
                        <m:sup>
                          <m:r>
                            <a:rPr lang="en-US" sz="1600" b="0" i="1" smtClean="0">
                              <a:solidFill>
                                <a:schemeClr val="bg1"/>
                              </a:solidFill>
                              <a:latin typeface="Cambria Math" panose="02040503050406030204" pitchFamily="18" charset="0"/>
                              <a:ea typeface="SimSun" charset="-122"/>
                            </a:rPr>
                            <m:t>𝑐</m:t>
                          </m:r>
                        </m:sup>
                      </m:sSubSup>
                    </m:oMath>
                  </m:oMathPara>
                </a14:m>
                <a:endParaRPr kumimoji="0" lang="en-US" sz="1600" b="0" i="0" u="none" strike="noStrike" cap="none" normalizeH="0" baseline="0" dirty="0">
                  <a:ln>
                    <a:noFill/>
                  </a:ln>
                  <a:solidFill>
                    <a:schemeClr val="bg1"/>
                  </a:solidFill>
                  <a:effectLst/>
                  <a:ea typeface="SimSun" charset="-122"/>
                </a:endParaRPr>
              </a:p>
            </p:txBody>
          </p:sp>
        </mc:Choice>
        <mc:Fallback xmlns="">
          <p:sp>
            <p:nvSpPr>
              <p:cNvPr id="35" name="Oval 34">
                <a:extLst>
                  <a:ext uri="{FF2B5EF4-FFF2-40B4-BE49-F238E27FC236}">
                    <a16:creationId xmlns:a16="http://schemas.microsoft.com/office/drawing/2014/main" id="{B38816C3-E88A-BB26-04DC-FF8B0616681C}"/>
                  </a:ext>
                </a:extLst>
              </p:cNvPr>
              <p:cNvSpPr>
                <a:spLocks noRot="1" noChangeAspect="1" noMove="1" noResize="1" noEditPoints="1" noAdjustHandles="1" noChangeArrowheads="1" noChangeShapeType="1" noTextEdit="1"/>
              </p:cNvSpPr>
              <p:nvPr/>
            </p:nvSpPr>
            <p:spPr bwMode="auto">
              <a:xfrm>
                <a:off x="3624225" y="5440657"/>
                <a:ext cx="334158" cy="334158"/>
              </a:xfrm>
              <a:prstGeom prst="ellipse">
                <a:avLst/>
              </a:prstGeom>
              <a:blipFill>
                <a:blip r:embed="rId14"/>
                <a:stretch>
                  <a:fillRect l="-5556"/>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p:cxnSp>
        <p:nvCxnSpPr>
          <p:cNvPr id="36" name="Straight Connector 35">
            <a:extLst>
              <a:ext uri="{FF2B5EF4-FFF2-40B4-BE49-F238E27FC236}">
                <a16:creationId xmlns:a16="http://schemas.microsoft.com/office/drawing/2014/main" id="{2726100B-5919-466C-DF1F-F744F25DA82F}"/>
              </a:ext>
            </a:extLst>
          </p:cNvPr>
          <p:cNvCxnSpPr>
            <a:cxnSpLocks/>
            <a:stCxn id="27" idx="1"/>
            <a:endCxn id="46" idx="4"/>
          </p:cNvCxnSpPr>
          <p:nvPr/>
        </p:nvCxnSpPr>
        <p:spPr bwMode="auto">
          <a:xfrm flipH="1" flipV="1">
            <a:off x="1546544" y="4529425"/>
            <a:ext cx="3157402" cy="954494"/>
          </a:xfrm>
          <a:prstGeom prst="line">
            <a:avLst/>
          </a:prstGeom>
          <a:ln w="28575">
            <a:solidFill>
              <a:schemeClr val="accent2">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0BC0A3B0-AF55-34A5-B27B-BF66727803EC}"/>
              </a:ext>
            </a:extLst>
          </p:cNvPr>
          <p:cNvCxnSpPr>
            <a:cxnSpLocks/>
            <a:stCxn id="28" idx="1"/>
            <a:endCxn id="46" idx="4"/>
          </p:cNvCxnSpPr>
          <p:nvPr/>
        </p:nvCxnSpPr>
        <p:spPr bwMode="auto">
          <a:xfrm flipH="1" flipV="1">
            <a:off x="1546544" y="4529425"/>
            <a:ext cx="4279925" cy="954493"/>
          </a:xfrm>
          <a:prstGeom prst="line">
            <a:avLst/>
          </a:prstGeom>
          <a:ln w="28575">
            <a:solidFill>
              <a:schemeClr val="accent2">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A3164ACB-D10F-1D98-35DE-E7E4238C2543}"/>
              </a:ext>
            </a:extLst>
          </p:cNvPr>
          <p:cNvCxnSpPr>
            <a:cxnSpLocks/>
            <a:stCxn id="29" idx="1"/>
            <a:endCxn id="46" idx="4"/>
          </p:cNvCxnSpPr>
          <p:nvPr/>
        </p:nvCxnSpPr>
        <p:spPr bwMode="auto">
          <a:xfrm flipH="1" flipV="1">
            <a:off x="1546544" y="4529425"/>
            <a:ext cx="5402448" cy="954493"/>
          </a:xfrm>
          <a:prstGeom prst="line">
            <a:avLst/>
          </a:prstGeom>
          <a:ln w="28575">
            <a:solidFill>
              <a:schemeClr val="accent2">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02A4FB2F-1C79-869C-AF8F-4C0EFE278DAB}"/>
              </a:ext>
            </a:extLst>
          </p:cNvPr>
          <p:cNvCxnSpPr>
            <a:cxnSpLocks/>
            <a:stCxn id="29" idx="1"/>
            <a:endCxn id="47" idx="4"/>
          </p:cNvCxnSpPr>
          <p:nvPr/>
        </p:nvCxnSpPr>
        <p:spPr bwMode="auto">
          <a:xfrm flipH="1" flipV="1">
            <a:off x="3791304" y="4529424"/>
            <a:ext cx="3157688" cy="954494"/>
          </a:xfrm>
          <a:prstGeom prst="line">
            <a:avLst/>
          </a:prstGeom>
          <a:ln w="28575">
            <a:solidFill>
              <a:schemeClr val="accent6">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33026B2-EB0F-09FC-0B3C-C863A5A149A5}"/>
              </a:ext>
            </a:extLst>
          </p:cNvPr>
          <p:cNvCxnSpPr>
            <a:cxnSpLocks/>
            <a:stCxn id="28" idx="1"/>
            <a:endCxn id="47" idx="4"/>
          </p:cNvCxnSpPr>
          <p:nvPr/>
        </p:nvCxnSpPr>
        <p:spPr bwMode="auto">
          <a:xfrm flipH="1" flipV="1">
            <a:off x="3791304" y="4529424"/>
            <a:ext cx="2035165" cy="954494"/>
          </a:xfrm>
          <a:prstGeom prst="line">
            <a:avLst/>
          </a:prstGeom>
          <a:ln w="28575">
            <a:solidFill>
              <a:schemeClr val="accent6">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C05E533F-4EC5-0A7B-A83A-8F02D29EC756}"/>
              </a:ext>
            </a:extLst>
          </p:cNvPr>
          <p:cNvCxnSpPr>
            <a:cxnSpLocks/>
            <a:stCxn id="27" idx="1"/>
            <a:endCxn id="47" idx="4"/>
          </p:cNvCxnSpPr>
          <p:nvPr/>
        </p:nvCxnSpPr>
        <p:spPr bwMode="auto">
          <a:xfrm flipH="1" flipV="1">
            <a:off x="3791304" y="4529424"/>
            <a:ext cx="912642" cy="954495"/>
          </a:xfrm>
          <a:prstGeom prst="line">
            <a:avLst/>
          </a:prstGeom>
          <a:ln w="28575">
            <a:solidFill>
              <a:schemeClr val="accent6">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2" name="Oval 41">
            <a:extLst>
              <a:ext uri="{FF2B5EF4-FFF2-40B4-BE49-F238E27FC236}">
                <a16:creationId xmlns:a16="http://schemas.microsoft.com/office/drawing/2014/main" id="{CC92E203-3FFC-40C6-9D65-B10797D2597D}"/>
              </a:ext>
            </a:extLst>
          </p:cNvPr>
          <p:cNvSpPr/>
          <p:nvPr/>
        </p:nvSpPr>
        <p:spPr bwMode="auto">
          <a:xfrm>
            <a:off x="255038" y="5438491"/>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pPr>
            <a:r>
              <a:rPr kumimoji="0" lang="en-US" b="0" i="0" u="none" strike="noStrike" cap="none" normalizeH="0" baseline="0" dirty="0">
                <a:ln>
                  <a:noFill/>
                </a:ln>
                <a:solidFill>
                  <a:schemeClr val="bg1"/>
                </a:solidFill>
                <a:effectLst/>
                <a:latin typeface="Arial" charset="0"/>
                <a:ea typeface="SimSun" charset="-122"/>
              </a:rPr>
              <a:t>1</a:t>
            </a:r>
          </a:p>
        </p:txBody>
      </p:sp>
      <p:sp>
        <p:nvSpPr>
          <p:cNvPr id="43" name="TextBox 42">
            <a:extLst>
              <a:ext uri="{FF2B5EF4-FFF2-40B4-BE49-F238E27FC236}">
                <a16:creationId xmlns:a16="http://schemas.microsoft.com/office/drawing/2014/main" id="{15148F10-7627-ADCC-027F-179AE37D4006}"/>
              </a:ext>
            </a:extLst>
          </p:cNvPr>
          <p:cNvSpPr txBox="1"/>
          <p:nvPr/>
        </p:nvSpPr>
        <p:spPr>
          <a:xfrm>
            <a:off x="6323088" y="5364819"/>
            <a:ext cx="404278" cy="461665"/>
          </a:xfrm>
          <a:prstGeom prst="rect">
            <a:avLst/>
          </a:prstGeom>
          <a:noFill/>
        </p:spPr>
        <p:txBody>
          <a:bodyPr wrap="none" rtlCol="0">
            <a:spAutoFit/>
          </a:bodyPr>
          <a:lstStyle/>
          <a:p>
            <a:r>
              <a:rPr lang="en-US" sz="2400" b="1" dirty="0"/>
              <a:t>…</a:t>
            </a:r>
          </a:p>
        </p:txBody>
      </p:sp>
      <p:sp>
        <p:nvSpPr>
          <p:cNvPr id="44" name="TextBox 43">
            <a:extLst>
              <a:ext uri="{FF2B5EF4-FFF2-40B4-BE49-F238E27FC236}">
                <a16:creationId xmlns:a16="http://schemas.microsoft.com/office/drawing/2014/main" id="{5DEB68A7-2A9D-7DE9-2828-9335FB82FF51}"/>
              </a:ext>
            </a:extLst>
          </p:cNvPr>
          <p:cNvSpPr txBox="1"/>
          <p:nvPr/>
        </p:nvSpPr>
        <p:spPr>
          <a:xfrm>
            <a:off x="3051256" y="5349764"/>
            <a:ext cx="404278" cy="461665"/>
          </a:xfrm>
          <a:prstGeom prst="rect">
            <a:avLst/>
          </a:prstGeom>
          <a:noFill/>
        </p:spPr>
        <p:txBody>
          <a:bodyPr wrap="none" rtlCol="0">
            <a:spAutoFit/>
          </a:bodyPr>
          <a:lstStyle/>
          <a:p>
            <a:r>
              <a:rPr lang="en-US" sz="2400" b="1" dirty="0"/>
              <a:t>…</a:t>
            </a:r>
          </a:p>
        </p:txBody>
      </p:sp>
      <mc:AlternateContent xmlns:mc="http://schemas.openxmlformats.org/markup-compatibility/2006" xmlns:a14="http://schemas.microsoft.com/office/drawing/2010/main">
        <mc:Choice Requires="a14">
          <p:sp>
            <p:nvSpPr>
              <p:cNvPr id="45" name="Oval 44">
                <a:extLst>
                  <a:ext uri="{FF2B5EF4-FFF2-40B4-BE49-F238E27FC236}">
                    <a16:creationId xmlns:a16="http://schemas.microsoft.com/office/drawing/2014/main" id="{C0D006C6-AFC0-8A1D-308F-8BB47C1348EC}"/>
                  </a:ext>
                </a:extLst>
              </p:cNvPr>
              <p:cNvSpPr/>
              <p:nvPr/>
            </p:nvSpPr>
            <p:spPr bwMode="auto">
              <a:xfrm>
                <a:off x="2501988" y="4199600"/>
                <a:ext cx="334158" cy="334158"/>
              </a:xfrm>
              <a:prstGeom prst="ellipse">
                <a:avLst/>
              </a:prstGeom>
              <a:solidFill>
                <a:srgbClr val="8FAADC"/>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457200" fontAlgn="base" hangingPunct="0">
                  <a:lnSpc>
                    <a:spcPct val="93000"/>
                  </a:lnSpc>
                  <a:spcBef>
                    <a:spcPct val="0"/>
                  </a:spcBef>
                  <a:spcAft>
                    <a:spcPct val="0"/>
                  </a:spcAft>
                  <a:buClr>
                    <a:srgbClr val="000000"/>
                  </a:buClr>
                  <a:buSzPct val="100000"/>
                </a:pPr>
                <a14:m>
                  <m:oMathPara xmlns:m="http://schemas.openxmlformats.org/officeDocument/2006/math">
                    <m:oMathParaPr>
                      <m:jc m:val="centerGroup"/>
                    </m:oMathParaPr>
                    <m:oMath xmlns:m="http://schemas.openxmlformats.org/officeDocument/2006/math">
                      <m:sSubSup>
                        <m:sSubSupPr>
                          <m:ctrlP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ctrlPr>
                        </m:sSubSupPr>
                        <m:e>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𝑢</m:t>
                          </m:r>
                        </m:e>
                        <m:sub>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2</m:t>
                          </m:r>
                        </m:sub>
                        <m:sup>
                          <m:r>
                            <a:rPr lang="en-US" sz="1600" b="0" i="1" smtClean="0">
                              <a:solidFill>
                                <a:schemeClr val="bg1"/>
                              </a:solidFill>
                              <a:latin typeface="Cambria Math" panose="02040503050406030204" pitchFamily="18" charset="0"/>
                              <a:ea typeface="SimSun" charset="-122"/>
                            </a:rPr>
                            <m:t>𝑐</m:t>
                          </m:r>
                        </m:sup>
                      </m:sSubSup>
                    </m:oMath>
                  </m:oMathPara>
                </a14:m>
                <a:endParaRPr kumimoji="0" lang="en-US" sz="1600" b="0" i="0" u="none" strike="noStrike" cap="none" normalizeH="0" baseline="0" dirty="0">
                  <a:ln>
                    <a:noFill/>
                  </a:ln>
                  <a:solidFill>
                    <a:schemeClr val="bg1"/>
                  </a:solidFill>
                  <a:effectLst/>
                  <a:ea typeface="SimSun" charset="-122"/>
                </a:endParaRPr>
              </a:p>
            </p:txBody>
          </p:sp>
        </mc:Choice>
        <mc:Fallback xmlns="">
          <p:sp>
            <p:nvSpPr>
              <p:cNvPr id="45" name="Oval 44">
                <a:extLst>
                  <a:ext uri="{FF2B5EF4-FFF2-40B4-BE49-F238E27FC236}">
                    <a16:creationId xmlns:a16="http://schemas.microsoft.com/office/drawing/2014/main" id="{C0D006C6-AFC0-8A1D-308F-8BB47C1348EC}"/>
                  </a:ext>
                </a:extLst>
              </p:cNvPr>
              <p:cNvSpPr>
                <a:spLocks noRot="1" noChangeAspect="1" noMove="1" noResize="1" noEditPoints="1" noAdjustHandles="1" noChangeArrowheads="1" noChangeShapeType="1" noTextEdit="1"/>
              </p:cNvSpPr>
              <p:nvPr/>
            </p:nvSpPr>
            <p:spPr bwMode="auto">
              <a:xfrm>
                <a:off x="2501988" y="4199600"/>
                <a:ext cx="334158" cy="334158"/>
              </a:xfrm>
              <a:prstGeom prst="ellipse">
                <a:avLst/>
              </a:prstGeom>
              <a:blipFill>
                <a:blip r:embed="rId15"/>
                <a:stretch>
                  <a:fillRect l="-3636"/>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6" name="Oval 45">
                <a:extLst>
                  <a:ext uri="{FF2B5EF4-FFF2-40B4-BE49-F238E27FC236}">
                    <a16:creationId xmlns:a16="http://schemas.microsoft.com/office/drawing/2014/main" id="{EDE2E00D-5AB9-CFD1-0386-5EDD2E61B752}"/>
                  </a:ext>
                </a:extLst>
              </p:cNvPr>
              <p:cNvSpPr/>
              <p:nvPr/>
            </p:nvSpPr>
            <p:spPr bwMode="auto">
              <a:xfrm>
                <a:off x="1379465" y="4195267"/>
                <a:ext cx="334158" cy="334158"/>
              </a:xfrm>
              <a:prstGeom prst="ellipse">
                <a:avLst/>
              </a:prstGeom>
              <a:solidFill>
                <a:srgbClr val="8FAADC"/>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pPr>
                <a14:m>
                  <m:oMathPara xmlns:m="http://schemas.openxmlformats.org/officeDocument/2006/math">
                    <m:oMathParaPr>
                      <m:jc m:val="centerGroup"/>
                    </m:oMathParaPr>
                    <m:oMath xmlns:m="http://schemas.openxmlformats.org/officeDocument/2006/math">
                      <m:sSubSup>
                        <m:sSubSupPr>
                          <m:ctrlP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ctrlPr>
                        </m:sSubSupPr>
                        <m:e>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𝑢</m:t>
                          </m:r>
                        </m:e>
                        <m:sub>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1</m:t>
                          </m:r>
                        </m:sub>
                        <m:sup>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𝑐</m:t>
                          </m:r>
                        </m:sup>
                      </m:sSubSup>
                    </m:oMath>
                  </m:oMathPara>
                </a14:m>
                <a:endParaRPr kumimoji="0" lang="en-US" sz="1600" b="0" i="0" u="none" strike="noStrike" cap="none" normalizeH="0" baseline="0" dirty="0">
                  <a:ln>
                    <a:noFill/>
                  </a:ln>
                  <a:solidFill>
                    <a:schemeClr val="bg1"/>
                  </a:solidFill>
                  <a:effectLst/>
                  <a:ea typeface="SimSun" charset="-122"/>
                </a:endParaRPr>
              </a:p>
            </p:txBody>
          </p:sp>
        </mc:Choice>
        <mc:Fallback xmlns="">
          <p:sp>
            <p:nvSpPr>
              <p:cNvPr id="46" name="Oval 45">
                <a:extLst>
                  <a:ext uri="{FF2B5EF4-FFF2-40B4-BE49-F238E27FC236}">
                    <a16:creationId xmlns:a16="http://schemas.microsoft.com/office/drawing/2014/main" id="{EDE2E00D-5AB9-CFD1-0386-5EDD2E61B752}"/>
                  </a:ext>
                </a:extLst>
              </p:cNvPr>
              <p:cNvSpPr>
                <a:spLocks noRot="1" noChangeAspect="1" noMove="1" noResize="1" noEditPoints="1" noAdjustHandles="1" noChangeArrowheads="1" noChangeShapeType="1" noTextEdit="1"/>
              </p:cNvSpPr>
              <p:nvPr/>
            </p:nvSpPr>
            <p:spPr bwMode="auto">
              <a:xfrm>
                <a:off x="1379465" y="4195267"/>
                <a:ext cx="334158" cy="334158"/>
              </a:xfrm>
              <a:prstGeom prst="ellipse">
                <a:avLst/>
              </a:prstGeom>
              <a:blipFill>
                <a:blip r:embed="rId16"/>
                <a:stretch>
                  <a:fillRect l="-3636"/>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7" name="Oval 46">
                <a:extLst>
                  <a:ext uri="{FF2B5EF4-FFF2-40B4-BE49-F238E27FC236}">
                    <a16:creationId xmlns:a16="http://schemas.microsoft.com/office/drawing/2014/main" id="{908B6247-9729-C2B1-9B8F-0FCFB9A7D71F}"/>
                  </a:ext>
                </a:extLst>
              </p:cNvPr>
              <p:cNvSpPr/>
              <p:nvPr/>
            </p:nvSpPr>
            <p:spPr bwMode="auto">
              <a:xfrm>
                <a:off x="3624225" y="4195266"/>
                <a:ext cx="334158" cy="334158"/>
              </a:xfrm>
              <a:prstGeom prst="ellipse">
                <a:avLst/>
              </a:prstGeom>
              <a:solidFill>
                <a:srgbClr val="8FAADC"/>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457200" fontAlgn="base" hangingPunct="0">
                  <a:lnSpc>
                    <a:spcPct val="93000"/>
                  </a:lnSpc>
                  <a:spcBef>
                    <a:spcPct val="0"/>
                  </a:spcBef>
                  <a:spcAft>
                    <a:spcPct val="0"/>
                  </a:spcAft>
                  <a:buClr>
                    <a:srgbClr val="000000"/>
                  </a:buClr>
                  <a:buSzPct val="100000"/>
                </a:pPr>
                <a14:m>
                  <m:oMathPara xmlns:m="http://schemas.openxmlformats.org/officeDocument/2006/math">
                    <m:oMathParaPr>
                      <m:jc m:val="centerGroup"/>
                    </m:oMathParaPr>
                    <m:oMath xmlns:m="http://schemas.openxmlformats.org/officeDocument/2006/math">
                      <m:sSubSup>
                        <m:sSubSupPr>
                          <m:ctrlP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ctrlPr>
                        </m:sSubSupPr>
                        <m:e>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𝑢</m:t>
                          </m:r>
                        </m:e>
                        <m:sub>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𝑚</m:t>
                          </m:r>
                        </m:sub>
                        <m:sup>
                          <m:r>
                            <a:rPr lang="en-US" sz="1600" b="0" i="1" smtClean="0">
                              <a:solidFill>
                                <a:schemeClr val="bg1"/>
                              </a:solidFill>
                              <a:latin typeface="Cambria Math" panose="02040503050406030204" pitchFamily="18" charset="0"/>
                              <a:ea typeface="SimSun" charset="-122"/>
                            </a:rPr>
                            <m:t>𝑐</m:t>
                          </m:r>
                        </m:sup>
                      </m:sSubSup>
                    </m:oMath>
                  </m:oMathPara>
                </a14:m>
                <a:endParaRPr kumimoji="0" lang="en-US" sz="1600" b="0" i="0" u="none" strike="noStrike" cap="none" normalizeH="0" baseline="0" dirty="0">
                  <a:ln>
                    <a:noFill/>
                  </a:ln>
                  <a:solidFill>
                    <a:schemeClr val="bg1"/>
                  </a:solidFill>
                  <a:effectLst/>
                  <a:ea typeface="SimSun" charset="-122"/>
                </a:endParaRPr>
              </a:p>
            </p:txBody>
          </p:sp>
        </mc:Choice>
        <mc:Fallback xmlns="">
          <p:sp>
            <p:nvSpPr>
              <p:cNvPr id="47" name="Oval 46">
                <a:extLst>
                  <a:ext uri="{FF2B5EF4-FFF2-40B4-BE49-F238E27FC236}">
                    <a16:creationId xmlns:a16="http://schemas.microsoft.com/office/drawing/2014/main" id="{908B6247-9729-C2B1-9B8F-0FCFB9A7D71F}"/>
                  </a:ext>
                </a:extLst>
              </p:cNvPr>
              <p:cNvSpPr>
                <a:spLocks noRot="1" noChangeAspect="1" noMove="1" noResize="1" noEditPoints="1" noAdjustHandles="1" noChangeArrowheads="1" noChangeShapeType="1" noTextEdit="1"/>
              </p:cNvSpPr>
              <p:nvPr/>
            </p:nvSpPr>
            <p:spPr bwMode="auto">
              <a:xfrm>
                <a:off x="3624225" y="4195266"/>
                <a:ext cx="334158" cy="334158"/>
              </a:xfrm>
              <a:prstGeom prst="ellipse">
                <a:avLst/>
              </a:prstGeom>
              <a:blipFill>
                <a:blip r:embed="rId17"/>
                <a:stretch>
                  <a:fillRect l="-12963"/>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p:sp>
        <p:nvSpPr>
          <p:cNvPr id="49" name="TextBox 48">
            <a:extLst>
              <a:ext uri="{FF2B5EF4-FFF2-40B4-BE49-F238E27FC236}">
                <a16:creationId xmlns:a16="http://schemas.microsoft.com/office/drawing/2014/main" id="{B885D0B6-A032-8A62-C5FF-B8EAA5305847}"/>
              </a:ext>
            </a:extLst>
          </p:cNvPr>
          <p:cNvSpPr txBox="1"/>
          <p:nvPr/>
        </p:nvSpPr>
        <p:spPr>
          <a:xfrm>
            <a:off x="2959520" y="4104373"/>
            <a:ext cx="404278" cy="461665"/>
          </a:xfrm>
          <a:prstGeom prst="rect">
            <a:avLst/>
          </a:prstGeom>
          <a:noFill/>
        </p:spPr>
        <p:txBody>
          <a:bodyPr wrap="none" rtlCol="0">
            <a:spAutoFit/>
          </a:bodyPr>
          <a:lstStyle/>
          <a:p>
            <a:r>
              <a:rPr lang="en-US" sz="2400" b="1" dirty="0"/>
              <a:t>…</a:t>
            </a:r>
          </a:p>
        </p:txBody>
      </p:sp>
      <p:cxnSp>
        <p:nvCxnSpPr>
          <p:cNvPr id="50" name="Straight Connector 49">
            <a:extLst>
              <a:ext uri="{FF2B5EF4-FFF2-40B4-BE49-F238E27FC236}">
                <a16:creationId xmlns:a16="http://schemas.microsoft.com/office/drawing/2014/main" id="{D7CFB342-1F9C-FBFD-F988-07EE4C6F7FC1}"/>
              </a:ext>
            </a:extLst>
          </p:cNvPr>
          <p:cNvCxnSpPr>
            <a:cxnSpLocks/>
            <a:stCxn id="42" idx="7"/>
            <a:endCxn id="46" idx="4"/>
          </p:cNvCxnSpPr>
          <p:nvPr/>
        </p:nvCxnSpPr>
        <p:spPr>
          <a:xfrm flipV="1">
            <a:off x="540260" y="4529425"/>
            <a:ext cx="1006284" cy="958002"/>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061A576F-8453-AFDA-5DA3-BDA9295CEFF4}"/>
              </a:ext>
            </a:extLst>
          </p:cNvPr>
          <p:cNvCxnSpPr>
            <a:cxnSpLocks/>
            <a:stCxn id="34" idx="0"/>
            <a:endCxn id="46" idx="4"/>
          </p:cNvCxnSpPr>
          <p:nvPr/>
        </p:nvCxnSpPr>
        <p:spPr>
          <a:xfrm flipV="1">
            <a:off x="1546544" y="4529425"/>
            <a:ext cx="0" cy="911233"/>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E871D5A-06F0-AC71-A900-6D769A405427}"/>
              </a:ext>
            </a:extLst>
          </p:cNvPr>
          <p:cNvCxnSpPr>
            <a:cxnSpLocks/>
            <a:stCxn id="30" idx="0"/>
            <a:endCxn id="46" idx="4"/>
          </p:cNvCxnSpPr>
          <p:nvPr/>
        </p:nvCxnSpPr>
        <p:spPr>
          <a:xfrm flipH="1" flipV="1">
            <a:off x="1546544" y="4529425"/>
            <a:ext cx="1122523" cy="915566"/>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5C9B4D4D-5922-CD31-CC21-F6D5E94F387B}"/>
              </a:ext>
            </a:extLst>
          </p:cNvPr>
          <p:cNvCxnSpPr>
            <a:cxnSpLocks/>
            <a:stCxn id="42" idx="7"/>
            <a:endCxn id="45" idx="4"/>
          </p:cNvCxnSpPr>
          <p:nvPr/>
        </p:nvCxnSpPr>
        <p:spPr>
          <a:xfrm flipV="1">
            <a:off x="540260" y="4533758"/>
            <a:ext cx="2128807" cy="953669"/>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F7CDCC92-7FDC-42F8-3583-257DB655CCA6}"/>
              </a:ext>
            </a:extLst>
          </p:cNvPr>
          <p:cNvCxnSpPr>
            <a:cxnSpLocks/>
            <a:stCxn id="34" idx="7"/>
            <a:endCxn id="45" idx="4"/>
          </p:cNvCxnSpPr>
          <p:nvPr/>
        </p:nvCxnSpPr>
        <p:spPr>
          <a:xfrm flipV="1">
            <a:off x="1664687" y="4533758"/>
            <a:ext cx="1004380" cy="955836"/>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43F0CD78-A47D-E140-B4D4-AE56F6283F4C}"/>
              </a:ext>
            </a:extLst>
          </p:cNvPr>
          <p:cNvCxnSpPr>
            <a:cxnSpLocks/>
            <a:stCxn id="30" idx="0"/>
            <a:endCxn id="45" idx="4"/>
          </p:cNvCxnSpPr>
          <p:nvPr/>
        </p:nvCxnSpPr>
        <p:spPr>
          <a:xfrm flipV="1">
            <a:off x="2669067" y="4533758"/>
            <a:ext cx="0" cy="911233"/>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0D71C23C-26DA-A76A-8337-98C61FEFEFCD}"/>
              </a:ext>
            </a:extLst>
          </p:cNvPr>
          <p:cNvCxnSpPr>
            <a:cxnSpLocks/>
            <a:stCxn id="35" idx="0"/>
            <a:endCxn id="45" idx="4"/>
          </p:cNvCxnSpPr>
          <p:nvPr/>
        </p:nvCxnSpPr>
        <p:spPr>
          <a:xfrm flipH="1" flipV="1">
            <a:off x="2669067" y="4533758"/>
            <a:ext cx="1122237" cy="906899"/>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6B855A2F-559B-DC58-DED5-ED650A5CAE2D}"/>
              </a:ext>
            </a:extLst>
          </p:cNvPr>
          <p:cNvCxnSpPr>
            <a:cxnSpLocks/>
            <a:stCxn id="35" idx="0"/>
            <a:endCxn id="47" idx="4"/>
          </p:cNvCxnSpPr>
          <p:nvPr/>
        </p:nvCxnSpPr>
        <p:spPr>
          <a:xfrm flipV="1">
            <a:off x="3791304" y="4529424"/>
            <a:ext cx="0" cy="911233"/>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84DABDBA-30B9-E353-F1AD-0586B2F19CF4}"/>
              </a:ext>
            </a:extLst>
          </p:cNvPr>
          <p:cNvCxnSpPr>
            <a:cxnSpLocks/>
            <a:stCxn id="30" idx="0"/>
            <a:endCxn id="47" idx="4"/>
          </p:cNvCxnSpPr>
          <p:nvPr/>
        </p:nvCxnSpPr>
        <p:spPr>
          <a:xfrm flipV="1">
            <a:off x="2669067" y="4529424"/>
            <a:ext cx="1122237" cy="915567"/>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EF008C41-D9D5-7ECB-C697-5E6204634DED}"/>
              </a:ext>
            </a:extLst>
          </p:cNvPr>
          <p:cNvCxnSpPr>
            <a:cxnSpLocks/>
            <a:stCxn id="34" idx="7"/>
            <a:endCxn id="47" idx="4"/>
          </p:cNvCxnSpPr>
          <p:nvPr/>
        </p:nvCxnSpPr>
        <p:spPr>
          <a:xfrm flipV="1">
            <a:off x="1664687" y="4529424"/>
            <a:ext cx="2126617" cy="96017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D14C948F-893D-0320-BFFA-19EF093E23F0}"/>
              </a:ext>
            </a:extLst>
          </p:cNvPr>
          <p:cNvCxnSpPr>
            <a:cxnSpLocks/>
            <a:stCxn id="42" idx="7"/>
            <a:endCxn id="47" idx="4"/>
          </p:cNvCxnSpPr>
          <p:nvPr/>
        </p:nvCxnSpPr>
        <p:spPr>
          <a:xfrm flipV="1">
            <a:off x="540260" y="4529424"/>
            <a:ext cx="3251044" cy="958003"/>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134" name="TextBox 133">
            <a:extLst>
              <a:ext uri="{FF2B5EF4-FFF2-40B4-BE49-F238E27FC236}">
                <a16:creationId xmlns:a16="http://schemas.microsoft.com/office/drawing/2014/main" id="{7B8F2A2F-78DA-6EBE-5F7B-8E6C73C12705}"/>
              </a:ext>
            </a:extLst>
          </p:cNvPr>
          <p:cNvSpPr txBox="1"/>
          <p:nvPr/>
        </p:nvSpPr>
        <p:spPr>
          <a:xfrm>
            <a:off x="668228" y="2724576"/>
            <a:ext cx="2492477" cy="369332"/>
          </a:xfrm>
          <a:prstGeom prst="rect">
            <a:avLst/>
          </a:prstGeom>
          <a:noFill/>
        </p:spPr>
        <p:txBody>
          <a:bodyPr wrap="none" rtlCol="0">
            <a:spAutoFit/>
          </a:bodyPr>
          <a:lstStyle/>
          <a:p>
            <a:r>
              <a:rPr lang="en-US" dirty="0"/>
              <a:t>A layer in the regular NN</a:t>
            </a:r>
          </a:p>
        </p:txBody>
      </p:sp>
      <p:sp>
        <p:nvSpPr>
          <p:cNvPr id="137" name="TextBox 136">
            <a:extLst>
              <a:ext uri="{FF2B5EF4-FFF2-40B4-BE49-F238E27FC236}">
                <a16:creationId xmlns:a16="http://schemas.microsoft.com/office/drawing/2014/main" id="{E1438C0C-A177-B1A5-9F7E-EB82B7F5F6C1}"/>
              </a:ext>
            </a:extLst>
          </p:cNvPr>
          <p:cNvSpPr txBox="1"/>
          <p:nvPr/>
        </p:nvSpPr>
        <p:spPr>
          <a:xfrm>
            <a:off x="665339" y="3787008"/>
            <a:ext cx="1583382" cy="369332"/>
          </a:xfrm>
          <a:prstGeom prst="rect">
            <a:avLst/>
          </a:prstGeom>
          <a:noFill/>
        </p:spPr>
        <p:txBody>
          <a:bodyPr wrap="none" rtlCol="0">
            <a:spAutoFit/>
          </a:bodyPr>
          <a:lstStyle/>
          <a:p>
            <a:r>
              <a:rPr lang="en-US" dirty="0"/>
              <a:t>A layer in RNN</a:t>
            </a:r>
          </a:p>
        </p:txBody>
      </p:sp>
      <mc:AlternateContent xmlns:mc="http://schemas.openxmlformats.org/markup-compatibility/2006" xmlns:a14="http://schemas.microsoft.com/office/drawing/2010/main">
        <mc:Choice Requires="a14">
          <p:sp>
            <p:nvSpPr>
              <p:cNvPr id="138" name="TextBox 137">
                <a:extLst>
                  <a:ext uri="{FF2B5EF4-FFF2-40B4-BE49-F238E27FC236}">
                    <a16:creationId xmlns:a16="http://schemas.microsoft.com/office/drawing/2014/main" id="{46074859-E190-B87A-3BB1-2FF4E2018DBE}"/>
                  </a:ext>
                </a:extLst>
              </p:cNvPr>
              <p:cNvSpPr txBox="1"/>
              <p:nvPr/>
            </p:nvSpPr>
            <p:spPr>
              <a:xfrm rot="5400000">
                <a:off x="1700971" y="3047082"/>
                <a:ext cx="777777" cy="83099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4800" b="1" i="1" smtClean="0">
                          <a:latin typeface="Cambria Math" panose="02040503050406030204" pitchFamily="18" charset="0"/>
                        </a:rPr>
                        <m:t>≈</m:t>
                      </m:r>
                    </m:oMath>
                  </m:oMathPara>
                </a14:m>
                <a:endParaRPr lang="en-US" sz="2000" b="1" dirty="0"/>
              </a:p>
            </p:txBody>
          </p:sp>
        </mc:Choice>
        <mc:Fallback xmlns="">
          <p:sp>
            <p:nvSpPr>
              <p:cNvPr id="138" name="TextBox 137">
                <a:extLst>
                  <a:ext uri="{FF2B5EF4-FFF2-40B4-BE49-F238E27FC236}">
                    <a16:creationId xmlns:a16="http://schemas.microsoft.com/office/drawing/2014/main" id="{46074859-E190-B87A-3BB1-2FF4E2018DBE}"/>
                  </a:ext>
                </a:extLst>
              </p:cNvPr>
              <p:cNvSpPr txBox="1">
                <a:spLocks noRot="1" noChangeAspect="1" noMove="1" noResize="1" noEditPoints="1" noAdjustHandles="1" noChangeArrowheads="1" noChangeShapeType="1" noTextEdit="1"/>
              </p:cNvSpPr>
              <p:nvPr/>
            </p:nvSpPr>
            <p:spPr>
              <a:xfrm rot="5400000">
                <a:off x="1700971" y="3047082"/>
                <a:ext cx="777777" cy="830997"/>
              </a:xfrm>
              <a:prstGeom prst="rect">
                <a:avLst/>
              </a:prstGeom>
              <a:blipFill>
                <a:blip r:embed="rId18"/>
                <a:stretch>
                  <a:fillRect/>
                </a:stretch>
              </a:blipFill>
            </p:spPr>
            <p:txBody>
              <a:bodyPr/>
              <a:lstStyle/>
              <a:p>
                <a:r>
                  <a:rPr lang="en-US">
                    <a:noFill/>
                  </a:rPr>
                  <a:t> </a:t>
                </a:r>
              </a:p>
            </p:txBody>
          </p:sp>
        </mc:Fallback>
      </mc:AlternateContent>
      <p:sp>
        <p:nvSpPr>
          <p:cNvPr id="139" name="Rectangle 138">
            <a:extLst>
              <a:ext uri="{FF2B5EF4-FFF2-40B4-BE49-F238E27FC236}">
                <a16:creationId xmlns:a16="http://schemas.microsoft.com/office/drawing/2014/main" id="{08D4A164-9E66-FDDC-5B2B-E2EB8CECF14E}"/>
              </a:ext>
            </a:extLst>
          </p:cNvPr>
          <p:cNvSpPr/>
          <p:nvPr/>
        </p:nvSpPr>
        <p:spPr>
          <a:xfrm>
            <a:off x="63500" y="776122"/>
            <a:ext cx="4140200" cy="5504028"/>
          </a:xfrm>
          <a:prstGeom prst="rect">
            <a:avLst/>
          </a:prstGeom>
          <a:noFill/>
          <a:ln w="38100">
            <a:solidFill>
              <a:schemeClr val="accent1">
                <a:lumMod val="40000"/>
                <a:lumOff val="60000"/>
              </a:schemeClr>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b"/>
          <a:lstStyle/>
          <a:p>
            <a:r>
              <a:rPr lang="en-US" sz="1400" dirty="0">
                <a:solidFill>
                  <a:schemeClr val="tx1"/>
                </a:solidFill>
              </a:rPr>
              <a:t>These parts of the layers are identical</a:t>
            </a:r>
          </a:p>
        </p:txBody>
      </p:sp>
      <mc:AlternateContent xmlns:mc="http://schemas.openxmlformats.org/markup-compatibility/2006" xmlns:a14="http://schemas.microsoft.com/office/drawing/2010/main">
        <mc:Choice Requires="a14">
          <p:sp>
            <p:nvSpPr>
              <p:cNvPr id="140" name="Rectangle 139">
                <a:extLst>
                  <a:ext uri="{FF2B5EF4-FFF2-40B4-BE49-F238E27FC236}">
                    <a16:creationId xmlns:a16="http://schemas.microsoft.com/office/drawing/2014/main" id="{51E8936A-C2B4-F1F3-96F3-DE0FC62F696C}"/>
                  </a:ext>
                </a:extLst>
              </p:cNvPr>
              <p:cNvSpPr/>
              <p:nvPr/>
            </p:nvSpPr>
            <p:spPr>
              <a:xfrm>
                <a:off x="4422811" y="4425950"/>
                <a:ext cx="3565491" cy="1855120"/>
              </a:xfrm>
              <a:prstGeom prst="rect">
                <a:avLst/>
              </a:prstGeom>
              <a:noFill/>
              <a:ln w="38100">
                <a:solidFill>
                  <a:schemeClr val="accent1">
                    <a:lumMod val="40000"/>
                    <a:lumOff val="60000"/>
                  </a:schemeClr>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b"/>
              <a:lstStyle/>
              <a:p>
                <a:r>
                  <a:rPr lang="en-US" sz="1400" dirty="0">
                    <a:solidFill>
                      <a:schemeClr val="tx1"/>
                    </a:solidFill>
                  </a:rPr>
                  <a:t>This part is added, however, equivalent to more features from </a:t>
                </a:r>
                <a14:m>
                  <m:oMath xmlns:m="http://schemas.openxmlformats.org/officeDocument/2006/math">
                    <m:r>
                      <a:rPr lang="en-US" sz="1400" b="0" i="1" smtClean="0">
                        <a:solidFill>
                          <a:schemeClr val="tx1"/>
                        </a:solidFill>
                        <a:latin typeface="Cambria Math" panose="02040503050406030204" pitchFamily="18" charset="0"/>
                      </a:rPr>
                      <m:t>𝑥</m:t>
                    </m:r>
                  </m:oMath>
                </a14:m>
                <a:r>
                  <a:rPr lang="en-US" sz="1400" dirty="0">
                    <a:solidFill>
                      <a:schemeClr val="tx1"/>
                    </a:solidFill>
                  </a:rPr>
                  <a:t>.</a:t>
                </a:r>
              </a:p>
            </p:txBody>
          </p:sp>
        </mc:Choice>
        <mc:Fallback xmlns="">
          <p:sp>
            <p:nvSpPr>
              <p:cNvPr id="140" name="Rectangle 139">
                <a:extLst>
                  <a:ext uri="{FF2B5EF4-FFF2-40B4-BE49-F238E27FC236}">
                    <a16:creationId xmlns:a16="http://schemas.microsoft.com/office/drawing/2014/main" id="{51E8936A-C2B4-F1F3-96F3-DE0FC62F696C}"/>
                  </a:ext>
                </a:extLst>
              </p:cNvPr>
              <p:cNvSpPr>
                <a:spLocks noRot="1" noChangeAspect="1" noMove="1" noResize="1" noEditPoints="1" noAdjustHandles="1" noChangeArrowheads="1" noChangeShapeType="1" noTextEdit="1"/>
              </p:cNvSpPr>
              <p:nvPr/>
            </p:nvSpPr>
            <p:spPr>
              <a:xfrm>
                <a:off x="4422811" y="4425950"/>
                <a:ext cx="3565491" cy="1855120"/>
              </a:xfrm>
              <a:prstGeom prst="rect">
                <a:avLst/>
              </a:prstGeom>
              <a:blipFill>
                <a:blip r:embed="rId19"/>
                <a:stretch>
                  <a:fillRect b="-2581"/>
                </a:stretch>
              </a:blipFill>
              <a:ln w="38100">
                <a:solidFill>
                  <a:schemeClr val="accent1">
                    <a:lumMod val="40000"/>
                    <a:lumOff val="60000"/>
                  </a:schemeClr>
                </a:solidFill>
                <a:prstDash val="sysDot"/>
              </a:ln>
            </p:spPr>
            <p:txBody>
              <a:bodyPr/>
              <a:lstStyle/>
              <a:p>
                <a:r>
                  <a:rPr lang="en-US">
                    <a:noFill/>
                  </a:rPr>
                  <a:t> </a:t>
                </a:r>
              </a:p>
            </p:txBody>
          </p:sp>
        </mc:Fallback>
      </mc:AlternateContent>
    </p:spTree>
    <p:extLst>
      <p:ext uri="{BB962C8B-B14F-4D97-AF65-F5344CB8AC3E}">
        <p14:creationId xmlns:p14="http://schemas.microsoft.com/office/powerpoint/2010/main" val="4162826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 grpId="0" animBg="1"/>
      <p:bldP spid="14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37636A-3A48-3CD5-5322-13FDBE67BAC8}"/>
              </a:ext>
            </a:extLst>
          </p:cNvPr>
          <p:cNvSpPr>
            <a:spLocks noGrp="1"/>
          </p:cNvSpPr>
          <p:nvPr>
            <p:ph type="title"/>
          </p:nvPr>
        </p:nvSpPr>
        <p:spPr>
          <a:xfrm>
            <a:off x="733426" y="55453"/>
            <a:ext cx="5728596" cy="469524"/>
          </a:xfrm>
        </p:spPr>
        <p:txBody>
          <a:bodyPr/>
          <a:lstStyle/>
          <a:p>
            <a:r>
              <a:rPr lang="en-US" sz="2000" dirty="0"/>
              <a:t>RNN Example – Buy/Hold/Sell Stock</a:t>
            </a:r>
          </a:p>
        </p:txBody>
      </p:sp>
      <p:sp>
        <p:nvSpPr>
          <p:cNvPr id="3" name="Content Placeholder 2">
            <a:extLst>
              <a:ext uri="{FF2B5EF4-FFF2-40B4-BE49-F238E27FC236}">
                <a16:creationId xmlns:a16="http://schemas.microsoft.com/office/drawing/2014/main" id="{C21316E4-0207-B910-4F71-8AEA0BB1DB46}"/>
              </a:ext>
            </a:extLst>
          </p:cNvPr>
          <p:cNvSpPr>
            <a:spLocks noGrp="1"/>
          </p:cNvSpPr>
          <p:nvPr>
            <p:ph sz="quarter" idx="10"/>
          </p:nvPr>
        </p:nvSpPr>
        <p:spPr>
          <a:xfrm>
            <a:off x="733426" y="471037"/>
            <a:ext cx="7576810" cy="3095605"/>
          </a:xfrm>
        </p:spPr>
        <p:txBody>
          <a:bodyPr/>
          <a:lstStyle/>
          <a:p>
            <a:r>
              <a:rPr lang="en-US" sz="1800" dirty="0"/>
              <a:t>To demonstrate  RNN in more details, let’s get back to the stock example</a:t>
            </a:r>
          </a:p>
          <a:p>
            <a:pPr lvl="1"/>
            <a:r>
              <a:rPr lang="en-US" sz="1600" dirty="0"/>
              <a:t>Now we have a target to predict for each day, whether to </a:t>
            </a:r>
            <a:r>
              <a:rPr lang="en-US" sz="1600" b="1" dirty="0"/>
              <a:t>buy</a:t>
            </a:r>
            <a:r>
              <a:rPr lang="en-US" sz="1600" dirty="0"/>
              <a:t>, </a:t>
            </a:r>
            <a:r>
              <a:rPr lang="en-US" sz="1600" b="1" dirty="0"/>
              <a:t>hold</a:t>
            </a:r>
            <a:r>
              <a:rPr lang="en-US" sz="1600" dirty="0"/>
              <a:t>, or </a:t>
            </a:r>
            <a:r>
              <a:rPr lang="en-US" sz="1600" b="1" dirty="0"/>
              <a:t>sell</a:t>
            </a:r>
            <a:r>
              <a:rPr lang="en-US" sz="1600" dirty="0"/>
              <a:t> stocks</a:t>
            </a:r>
          </a:p>
          <a:p>
            <a:pPr lvl="1"/>
            <a:r>
              <a:rPr lang="en-US" sz="1600" dirty="0"/>
              <a:t>To have space to draw figures, assume we only use two features – </a:t>
            </a:r>
            <a:r>
              <a:rPr lang="en-US" sz="1600" b="1" dirty="0"/>
              <a:t>Open</a:t>
            </a:r>
            <a:r>
              <a:rPr lang="en-US" sz="1600" dirty="0"/>
              <a:t> and </a:t>
            </a:r>
            <a:r>
              <a:rPr lang="en-US" sz="1600" b="1" dirty="0"/>
              <a:t>Close</a:t>
            </a:r>
            <a:r>
              <a:rPr lang="en-US" sz="1600" dirty="0"/>
              <a:t> price for each day</a:t>
            </a:r>
          </a:p>
          <a:p>
            <a:pPr lvl="1"/>
            <a:r>
              <a:rPr lang="en-US" sz="1600" dirty="0"/>
              <a:t>The hidden layer outputs two neurons. As can be seen, the hidden values for each step are used as input to calculate the hidden values for the next step</a:t>
            </a:r>
          </a:p>
          <a:p>
            <a:pPr lvl="2"/>
            <a:r>
              <a:rPr lang="en-US" sz="1400" dirty="0"/>
              <a:t>Step 1 doesn’t have any previous step, so its input hidden values are set to 0</a:t>
            </a:r>
          </a:p>
          <a:p>
            <a:pPr lvl="1"/>
            <a:r>
              <a:rPr lang="en-US" sz="1600" dirty="0"/>
              <a:t>As we need one prediction for each step, the hidden values output for every day is fed to an output layer to predict the action Buy/Hold/Sell</a:t>
            </a:r>
          </a:p>
          <a:p>
            <a:pPr lvl="1"/>
            <a:r>
              <a:rPr lang="en-US" sz="1600" dirty="0"/>
              <a:t>The output layer only connect to the hidden values of each step</a:t>
            </a:r>
          </a:p>
          <a:p>
            <a:endParaRPr lang="en-US" sz="1800" dirty="0"/>
          </a:p>
        </p:txBody>
      </p:sp>
      <p:graphicFrame>
        <p:nvGraphicFramePr>
          <p:cNvPr id="60" name="Table 59">
            <a:extLst>
              <a:ext uri="{FF2B5EF4-FFF2-40B4-BE49-F238E27FC236}">
                <a16:creationId xmlns:a16="http://schemas.microsoft.com/office/drawing/2014/main" id="{ED2F61FE-D3B6-74DE-1DCE-8B4AE206601F}"/>
              </a:ext>
            </a:extLst>
          </p:cNvPr>
          <p:cNvGraphicFramePr>
            <a:graphicFrameLocks noGrp="1"/>
          </p:cNvGraphicFramePr>
          <p:nvPr>
            <p:extLst>
              <p:ext uri="{D42A27DB-BD31-4B8C-83A1-F6EECF244321}">
                <p14:modId xmlns:p14="http://schemas.microsoft.com/office/powerpoint/2010/main" val="2495556734"/>
              </p:ext>
            </p:extLst>
          </p:nvPr>
        </p:nvGraphicFramePr>
        <p:xfrm>
          <a:off x="543359" y="4539576"/>
          <a:ext cx="739942" cy="304800"/>
        </p:xfrm>
        <a:graphic>
          <a:graphicData uri="http://schemas.openxmlformats.org/drawingml/2006/table">
            <a:tbl>
              <a:tblPr bandRow="1">
                <a:tableStyleId>{5C22544A-7EE6-4342-B048-85BDC9FD1C3A}</a:tableStyleId>
              </a:tblPr>
              <a:tblGrid>
                <a:gridCol w="369971">
                  <a:extLst>
                    <a:ext uri="{9D8B030D-6E8A-4147-A177-3AD203B41FA5}">
                      <a16:colId xmlns:a16="http://schemas.microsoft.com/office/drawing/2014/main" val="3718979855"/>
                    </a:ext>
                  </a:extLst>
                </a:gridCol>
                <a:gridCol w="369971">
                  <a:extLst>
                    <a:ext uri="{9D8B030D-6E8A-4147-A177-3AD203B41FA5}">
                      <a16:colId xmlns:a16="http://schemas.microsoft.com/office/drawing/2014/main" val="234887409"/>
                    </a:ext>
                  </a:extLst>
                </a:gridCol>
              </a:tblGrid>
              <a:tr h="301087">
                <a:tc>
                  <a:txBody>
                    <a:bodyPr/>
                    <a:lstStyle/>
                    <a:p>
                      <a:pPr algn="ctr"/>
                      <a:r>
                        <a:rPr lang="en-US" sz="1400" b="0" dirty="0"/>
                        <a:t>0.9</a:t>
                      </a:r>
                    </a:p>
                  </a:txBody>
                  <a:tcPr marL="45720" marR="45720" anchor="ctr">
                    <a:lnL w="28575" cap="flat" cmpd="sng" algn="ctr">
                      <a:solidFill>
                        <a:schemeClr val="accent5">
                          <a:lumMod val="50000"/>
                        </a:schemeClr>
                      </a:solidFill>
                      <a:prstDash val="solid"/>
                      <a:round/>
                      <a:headEnd type="none" w="med" len="med"/>
                      <a:tailEnd type="none" w="med" len="med"/>
                    </a:lnL>
                    <a:lnR w="28575" cap="flat" cmpd="sng" algn="ctr">
                      <a:solidFill>
                        <a:schemeClr val="accent5">
                          <a:lumMod val="50000"/>
                        </a:schemeClr>
                      </a:solidFill>
                      <a:prstDash val="solid"/>
                      <a:round/>
                      <a:headEnd type="none" w="med" len="med"/>
                      <a:tailEnd type="none" w="med" len="med"/>
                    </a:lnR>
                    <a:lnT w="28575" cap="flat" cmpd="sng" algn="ctr">
                      <a:solidFill>
                        <a:schemeClr val="accent5">
                          <a:lumMod val="50000"/>
                        </a:schemeClr>
                      </a:solidFill>
                      <a:prstDash val="solid"/>
                      <a:round/>
                      <a:headEnd type="none" w="med" len="med"/>
                      <a:tailEnd type="none" w="med" len="med"/>
                    </a:lnT>
                    <a:lnB w="28575" cap="flat" cmpd="sng" algn="ctr">
                      <a:solidFill>
                        <a:schemeClr val="accent5">
                          <a:lumMod val="50000"/>
                        </a:schemeClr>
                      </a:solidFill>
                      <a:prstDash val="solid"/>
                      <a:round/>
                      <a:headEnd type="none" w="med" len="med"/>
                      <a:tailEnd type="none" w="med" len="med"/>
                    </a:lnB>
                    <a:solidFill>
                      <a:srgbClr val="8FAADC"/>
                    </a:solidFill>
                  </a:tcPr>
                </a:tc>
                <a:tc>
                  <a:txBody>
                    <a:bodyPr/>
                    <a:lstStyle/>
                    <a:p>
                      <a:pPr algn="ctr"/>
                      <a:r>
                        <a:rPr lang="en-US" sz="1400" b="0" dirty="0"/>
                        <a:t>0.2</a:t>
                      </a:r>
                    </a:p>
                  </a:txBody>
                  <a:tcPr marL="45720" marR="45720" anchor="ctr">
                    <a:lnL w="28575" cap="flat" cmpd="sng" algn="ctr">
                      <a:solidFill>
                        <a:schemeClr val="accent5">
                          <a:lumMod val="50000"/>
                        </a:schemeClr>
                      </a:solidFill>
                      <a:prstDash val="solid"/>
                      <a:round/>
                      <a:headEnd type="none" w="med" len="med"/>
                      <a:tailEnd type="none" w="med" len="med"/>
                    </a:lnL>
                    <a:lnR w="28575" cap="flat" cmpd="sng" algn="ctr">
                      <a:solidFill>
                        <a:schemeClr val="accent5">
                          <a:lumMod val="50000"/>
                        </a:schemeClr>
                      </a:solidFill>
                      <a:prstDash val="solid"/>
                      <a:round/>
                      <a:headEnd type="none" w="med" len="med"/>
                      <a:tailEnd type="none" w="med" len="med"/>
                    </a:lnR>
                    <a:lnT w="28575" cap="flat" cmpd="sng" algn="ctr">
                      <a:solidFill>
                        <a:schemeClr val="accent5">
                          <a:lumMod val="50000"/>
                        </a:schemeClr>
                      </a:solidFill>
                      <a:prstDash val="solid"/>
                      <a:round/>
                      <a:headEnd type="none" w="med" len="med"/>
                      <a:tailEnd type="none" w="med" len="med"/>
                    </a:lnT>
                    <a:lnB w="28575" cap="flat" cmpd="sng" algn="ctr">
                      <a:solidFill>
                        <a:schemeClr val="accent5">
                          <a:lumMod val="50000"/>
                        </a:schemeClr>
                      </a:solidFill>
                      <a:prstDash val="solid"/>
                      <a:round/>
                      <a:headEnd type="none" w="med" len="med"/>
                      <a:tailEnd type="none" w="med" len="med"/>
                    </a:lnB>
                    <a:solidFill>
                      <a:srgbClr val="8FAADC"/>
                    </a:solidFill>
                  </a:tcPr>
                </a:tc>
                <a:extLst>
                  <a:ext uri="{0D108BD9-81ED-4DB2-BD59-A6C34878D82A}">
                    <a16:rowId xmlns:a16="http://schemas.microsoft.com/office/drawing/2014/main" val="1545955903"/>
                  </a:ext>
                </a:extLst>
              </a:tr>
            </a:tbl>
          </a:graphicData>
        </a:graphic>
      </p:graphicFrame>
      <p:grpSp>
        <p:nvGrpSpPr>
          <p:cNvPr id="108" name="Group 107">
            <a:extLst>
              <a:ext uri="{FF2B5EF4-FFF2-40B4-BE49-F238E27FC236}">
                <a16:creationId xmlns:a16="http://schemas.microsoft.com/office/drawing/2014/main" id="{B69BEFFB-777E-4053-ED23-572BCFE01573}"/>
              </a:ext>
            </a:extLst>
          </p:cNvPr>
          <p:cNvGrpSpPr/>
          <p:nvPr/>
        </p:nvGrpSpPr>
        <p:grpSpPr>
          <a:xfrm>
            <a:off x="50065" y="5093244"/>
            <a:ext cx="1726529" cy="560190"/>
            <a:chOff x="6086500" y="4337882"/>
            <a:chExt cx="1726529" cy="560190"/>
          </a:xfrm>
        </p:grpSpPr>
        <p:sp>
          <p:nvSpPr>
            <p:cNvPr id="62" name="Oval 61">
              <a:extLst>
                <a:ext uri="{FF2B5EF4-FFF2-40B4-BE49-F238E27FC236}">
                  <a16:creationId xmlns:a16="http://schemas.microsoft.com/office/drawing/2014/main" id="{406BF8AA-424F-246F-100A-C2D0BB387404}"/>
                </a:ext>
              </a:extLst>
            </p:cNvPr>
            <p:cNvSpPr/>
            <p:nvPr/>
          </p:nvSpPr>
          <p:spPr>
            <a:xfrm>
              <a:off x="6086500" y="4651425"/>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ADE36281-B8B7-1016-681D-9996D14D357F}"/>
                </a:ext>
              </a:extLst>
            </p:cNvPr>
            <p:cNvSpPr/>
            <p:nvPr/>
          </p:nvSpPr>
          <p:spPr>
            <a:xfrm>
              <a:off x="7073088" y="4651424"/>
              <a:ext cx="246647" cy="246647"/>
            </a:xfrm>
            <a:prstGeom prst="ellipse">
              <a:avLst/>
            </a:prstGeom>
            <a:solidFill>
              <a:srgbClr val="4472C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a:extLst>
                <a:ext uri="{FF2B5EF4-FFF2-40B4-BE49-F238E27FC236}">
                  <a16:creationId xmlns:a16="http://schemas.microsoft.com/office/drawing/2014/main" id="{35F56476-64AB-8CDD-32DA-697B691375E6}"/>
                </a:ext>
              </a:extLst>
            </p:cNvPr>
            <p:cNvSpPr/>
            <p:nvPr/>
          </p:nvSpPr>
          <p:spPr>
            <a:xfrm>
              <a:off x="6579794" y="4651425"/>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a:extLst>
                <a:ext uri="{FF2B5EF4-FFF2-40B4-BE49-F238E27FC236}">
                  <a16:creationId xmlns:a16="http://schemas.microsoft.com/office/drawing/2014/main" id="{1BC3E04E-47E0-4631-1CAB-7FE3D5388292}"/>
                </a:ext>
              </a:extLst>
            </p:cNvPr>
            <p:cNvSpPr/>
            <p:nvPr/>
          </p:nvSpPr>
          <p:spPr>
            <a:xfrm>
              <a:off x="7073088" y="4337882"/>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a:extLst>
                <a:ext uri="{FF2B5EF4-FFF2-40B4-BE49-F238E27FC236}">
                  <a16:creationId xmlns:a16="http://schemas.microsoft.com/office/drawing/2014/main" id="{CB43D394-221E-BED0-13A6-074F8C217571}"/>
                </a:ext>
              </a:extLst>
            </p:cNvPr>
            <p:cNvSpPr/>
            <p:nvPr/>
          </p:nvSpPr>
          <p:spPr>
            <a:xfrm>
              <a:off x="6579794" y="4337883"/>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7" name="Straight Connector 66">
              <a:extLst>
                <a:ext uri="{FF2B5EF4-FFF2-40B4-BE49-F238E27FC236}">
                  <a16:creationId xmlns:a16="http://schemas.microsoft.com/office/drawing/2014/main" id="{ADAF3C91-ED07-4737-11D3-6F50C4FA4C2D}"/>
                </a:ext>
              </a:extLst>
            </p:cNvPr>
            <p:cNvCxnSpPr>
              <a:cxnSpLocks/>
              <a:stCxn id="62" idx="7"/>
              <a:endCxn id="66" idx="4"/>
            </p:cNvCxnSpPr>
            <p:nvPr/>
          </p:nvCxnSpPr>
          <p:spPr>
            <a:xfrm flipV="1">
              <a:off x="6297026" y="4584530"/>
              <a:ext cx="406092" cy="103016"/>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E629F43C-9A64-B76E-59C5-E09DC37E51DC}"/>
                </a:ext>
              </a:extLst>
            </p:cNvPr>
            <p:cNvCxnSpPr>
              <a:cxnSpLocks/>
              <a:stCxn id="62" idx="7"/>
              <a:endCxn id="65" idx="4"/>
            </p:cNvCxnSpPr>
            <p:nvPr/>
          </p:nvCxnSpPr>
          <p:spPr>
            <a:xfrm flipV="1">
              <a:off x="6297026" y="4584529"/>
              <a:ext cx="899386" cy="10301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712DB3D9-2F8C-209A-7DAB-3503B4173CF4}"/>
                </a:ext>
              </a:extLst>
            </p:cNvPr>
            <p:cNvCxnSpPr>
              <a:cxnSpLocks/>
              <a:stCxn id="63" idx="1"/>
              <a:endCxn id="66" idx="4"/>
            </p:cNvCxnSpPr>
            <p:nvPr/>
          </p:nvCxnSpPr>
          <p:spPr>
            <a:xfrm flipH="1" flipV="1">
              <a:off x="6703118" y="4584530"/>
              <a:ext cx="406091" cy="10301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2B1E05A8-56BE-766E-883B-B04D3A9A12DF}"/>
                </a:ext>
              </a:extLst>
            </p:cNvPr>
            <p:cNvCxnSpPr>
              <a:cxnSpLocks/>
              <a:stCxn id="63" idx="0"/>
              <a:endCxn id="65" idx="4"/>
            </p:cNvCxnSpPr>
            <p:nvPr/>
          </p:nvCxnSpPr>
          <p:spPr>
            <a:xfrm flipV="1">
              <a:off x="7196412" y="4584529"/>
              <a:ext cx="0" cy="6689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79DF21F0-520B-B30C-267B-1060CDD6DC79}"/>
                </a:ext>
              </a:extLst>
            </p:cNvPr>
            <p:cNvCxnSpPr>
              <a:cxnSpLocks/>
              <a:stCxn id="66" idx="4"/>
              <a:endCxn id="64" idx="0"/>
            </p:cNvCxnSpPr>
            <p:nvPr/>
          </p:nvCxnSpPr>
          <p:spPr>
            <a:xfrm>
              <a:off x="6703118" y="4584530"/>
              <a:ext cx="0" cy="6689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9E99DEAF-AC0D-099E-A730-BDF16FA4983A}"/>
                </a:ext>
              </a:extLst>
            </p:cNvPr>
            <p:cNvCxnSpPr>
              <a:cxnSpLocks/>
              <a:stCxn id="64" idx="7"/>
              <a:endCxn id="65" idx="4"/>
            </p:cNvCxnSpPr>
            <p:nvPr/>
          </p:nvCxnSpPr>
          <p:spPr>
            <a:xfrm flipV="1">
              <a:off x="6790320" y="4584529"/>
              <a:ext cx="406092" cy="10301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01" name="Oval 100">
              <a:extLst>
                <a:ext uri="{FF2B5EF4-FFF2-40B4-BE49-F238E27FC236}">
                  <a16:creationId xmlns:a16="http://schemas.microsoft.com/office/drawing/2014/main" id="{42DAB9C4-48B3-5811-2B3C-96EB5A08C6F3}"/>
                </a:ext>
              </a:extLst>
            </p:cNvPr>
            <p:cNvSpPr/>
            <p:nvPr/>
          </p:nvSpPr>
          <p:spPr>
            <a:xfrm>
              <a:off x="7566382" y="4651423"/>
              <a:ext cx="246647" cy="246647"/>
            </a:xfrm>
            <a:prstGeom prst="ellipse">
              <a:avLst/>
            </a:prstGeom>
            <a:solidFill>
              <a:srgbClr val="4472C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2" name="Straight Connector 101">
              <a:extLst>
                <a:ext uri="{FF2B5EF4-FFF2-40B4-BE49-F238E27FC236}">
                  <a16:creationId xmlns:a16="http://schemas.microsoft.com/office/drawing/2014/main" id="{572A5A83-C842-FD91-8D15-6FB75628D8DC}"/>
                </a:ext>
              </a:extLst>
            </p:cNvPr>
            <p:cNvCxnSpPr>
              <a:cxnSpLocks/>
              <a:stCxn id="101" idx="1"/>
              <a:endCxn id="65" idx="4"/>
            </p:cNvCxnSpPr>
            <p:nvPr/>
          </p:nvCxnSpPr>
          <p:spPr>
            <a:xfrm flipH="1" flipV="1">
              <a:off x="7196412" y="4584529"/>
              <a:ext cx="406091" cy="10301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617CF3FC-F670-6F66-A41B-8ED4704B32F9}"/>
                </a:ext>
              </a:extLst>
            </p:cNvPr>
            <p:cNvCxnSpPr>
              <a:cxnSpLocks/>
              <a:stCxn id="101" idx="1"/>
              <a:endCxn id="66" idx="4"/>
            </p:cNvCxnSpPr>
            <p:nvPr/>
          </p:nvCxnSpPr>
          <p:spPr>
            <a:xfrm flipH="1" flipV="1">
              <a:off x="6703118" y="4584530"/>
              <a:ext cx="899385" cy="103014"/>
            </a:xfrm>
            <a:prstGeom prst="line">
              <a:avLst/>
            </a:prstGeom>
            <a:ln w="19050"/>
          </p:spPr>
          <p:style>
            <a:lnRef idx="1">
              <a:schemeClr val="accent1"/>
            </a:lnRef>
            <a:fillRef idx="0">
              <a:schemeClr val="accent1"/>
            </a:fillRef>
            <a:effectRef idx="0">
              <a:schemeClr val="accent1"/>
            </a:effectRef>
            <a:fontRef idx="minor">
              <a:schemeClr val="tx1"/>
            </a:fontRef>
          </p:style>
        </p:cxnSp>
      </p:grpSp>
      <p:graphicFrame>
        <p:nvGraphicFramePr>
          <p:cNvPr id="111" name="Table 110">
            <a:extLst>
              <a:ext uri="{FF2B5EF4-FFF2-40B4-BE49-F238E27FC236}">
                <a16:creationId xmlns:a16="http://schemas.microsoft.com/office/drawing/2014/main" id="{082E7375-820D-C2A6-A878-A4ABC88022E7}"/>
              </a:ext>
            </a:extLst>
          </p:cNvPr>
          <p:cNvGraphicFramePr>
            <a:graphicFrameLocks noGrp="1"/>
          </p:cNvGraphicFramePr>
          <p:nvPr>
            <p:extLst>
              <p:ext uri="{D42A27DB-BD31-4B8C-83A1-F6EECF244321}">
                <p14:modId xmlns:p14="http://schemas.microsoft.com/office/powerpoint/2010/main" val="1756145796"/>
              </p:ext>
            </p:extLst>
          </p:nvPr>
        </p:nvGraphicFramePr>
        <p:xfrm>
          <a:off x="50064" y="5903730"/>
          <a:ext cx="739942" cy="304800"/>
        </p:xfrm>
        <a:graphic>
          <a:graphicData uri="http://schemas.openxmlformats.org/drawingml/2006/table">
            <a:tbl>
              <a:tblPr bandRow="1">
                <a:tableStyleId>{5C22544A-7EE6-4342-B048-85BDC9FD1C3A}</a:tableStyleId>
              </a:tblPr>
              <a:tblGrid>
                <a:gridCol w="369971">
                  <a:extLst>
                    <a:ext uri="{9D8B030D-6E8A-4147-A177-3AD203B41FA5}">
                      <a16:colId xmlns:a16="http://schemas.microsoft.com/office/drawing/2014/main" val="3718979855"/>
                    </a:ext>
                  </a:extLst>
                </a:gridCol>
                <a:gridCol w="369971">
                  <a:extLst>
                    <a:ext uri="{9D8B030D-6E8A-4147-A177-3AD203B41FA5}">
                      <a16:colId xmlns:a16="http://schemas.microsoft.com/office/drawing/2014/main" val="234887409"/>
                    </a:ext>
                  </a:extLst>
                </a:gridCol>
              </a:tblGrid>
              <a:tr h="301087">
                <a:tc>
                  <a:txBody>
                    <a:bodyPr/>
                    <a:lstStyle/>
                    <a:p>
                      <a:pPr algn="ctr"/>
                      <a:r>
                        <a:rPr lang="en-US" sz="1400" b="0" dirty="0"/>
                        <a:t>0</a:t>
                      </a:r>
                    </a:p>
                  </a:txBody>
                  <a:tcPr marL="45720" marR="45720" anchor="ctr">
                    <a:lnL w="28575" cap="flat" cmpd="sng" algn="ctr">
                      <a:solidFill>
                        <a:schemeClr val="accent5">
                          <a:lumMod val="50000"/>
                        </a:schemeClr>
                      </a:solidFill>
                      <a:prstDash val="solid"/>
                      <a:round/>
                      <a:headEnd type="none" w="med" len="med"/>
                      <a:tailEnd type="none" w="med" len="med"/>
                    </a:lnL>
                    <a:lnR w="28575" cap="flat" cmpd="sng" algn="ctr">
                      <a:solidFill>
                        <a:schemeClr val="accent5">
                          <a:lumMod val="50000"/>
                        </a:schemeClr>
                      </a:solidFill>
                      <a:prstDash val="solid"/>
                      <a:round/>
                      <a:headEnd type="none" w="med" len="med"/>
                      <a:tailEnd type="none" w="med" len="med"/>
                    </a:lnR>
                    <a:lnT w="28575" cap="flat" cmpd="sng" algn="ctr">
                      <a:solidFill>
                        <a:schemeClr val="accent5">
                          <a:lumMod val="50000"/>
                        </a:schemeClr>
                      </a:solidFill>
                      <a:prstDash val="solid"/>
                      <a:round/>
                      <a:headEnd type="none" w="med" len="med"/>
                      <a:tailEnd type="none" w="med" len="med"/>
                    </a:lnT>
                    <a:lnB w="28575" cap="flat" cmpd="sng" algn="ctr">
                      <a:solidFill>
                        <a:schemeClr val="accent5">
                          <a:lumMod val="50000"/>
                        </a:schemeClr>
                      </a:solidFill>
                      <a:prstDash val="solid"/>
                      <a:round/>
                      <a:headEnd type="none" w="med" len="med"/>
                      <a:tailEnd type="none" w="med" len="med"/>
                    </a:lnB>
                    <a:solidFill>
                      <a:srgbClr val="8FAADC"/>
                    </a:solidFill>
                  </a:tcPr>
                </a:tc>
                <a:tc>
                  <a:txBody>
                    <a:bodyPr/>
                    <a:lstStyle/>
                    <a:p>
                      <a:pPr algn="ctr"/>
                      <a:r>
                        <a:rPr lang="en-US" sz="1400" b="0" dirty="0"/>
                        <a:t>0</a:t>
                      </a:r>
                    </a:p>
                  </a:txBody>
                  <a:tcPr marL="45720" marR="45720" anchor="ctr">
                    <a:lnL w="28575" cap="flat" cmpd="sng" algn="ctr">
                      <a:solidFill>
                        <a:schemeClr val="accent5">
                          <a:lumMod val="50000"/>
                        </a:schemeClr>
                      </a:solidFill>
                      <a:prstDash val="solid"/>
                      <a:round/>
                      <a:headEnd type="none" w="med" len="med"/>
                      <a:tailEnd type="none" w="med" len="med"/>
                    </a:lnL>
                    <a:lnR w="28575" cap="flat" cmpd="sng" algn="ctr">
                      <a:solidFill>
                        <a:schemeClr val="accent5">
                          <a:lumMod val="50000"/>
                        </a:schemeClr>
                      </a:solidFill>
                      <a:prstDash val="solid"/>
                      <a:round/>
                      <a:headEnd type="none" w="med" len="med"/>
                      <a:tailEnd type="none" w="med" len="med"/>
                    </a:lnR>
                    <a:lnT w="28575" cap="flat" cmpd="sng" algn="ctr">
                      <a:solidFill>
                        <a:schemeClr val="accent5">
                          <a:lumMod val="50000"/>
                        </a:schemeClr>
                      </a:solidFill>
                      <a:prstDash val="solid"/>
                      <a:round/>
                      <a:headEnd type="none" w="med" len="med"/>
                      <a:tailEnd type="none" w="med" len="med"/>
                    </a:lnT>
                    <a:lnB w="28575" cap="flat" cmpd="sng" algn="ctr">
                      <a:solidFill>
                        <a:schemeClr val="accent5">
                          <a:lumMod val="50000"/>
                        </a:schemeClr>
                      </a:solidFill>
                      <a:prstDash val="solid"/>
                      <a:round/>
                      <a:headEnd type="none" w="med" len="med"/>
                      <a:tailEnd type="none" w="med" len="med"/>
                    </a:lnB>
                    <a:solidFill>
                      <a:srgbClr val="8FAADC"/>
                    </a:solidFill>
                  </a:tcPr>
                </a:tc>
                <a:extLst>
                  <a:ext uri="{0D108BD9-81ED-4DB2-BD59-A6C34878D82A}">
                    <a16:rowId xmlns:a16="http://schemas.microsoft.com/office/drawing/2014/main" val="1545955903"/>
                  </a:ext>
                </a:extLst>
              </a:tr>
            </a:tbl>
          </a:graphicData>
        </a:graphic>
      </p:graphicFrame>
      <p:graphicFrame>
        <p:nvGraphicFramePr>
          <p:cNvPr id="113" name="Table 112">
            <a:extLst>
              <a:ext uri="{FF2B5EF4-FFF2-40B4-BE49-F238E27FC236}">
                <a16:creationId xmlns:a16="http://schemas.microsoft.com/office/drawing/2014/main" id="{901BC66A-D394-CC1C-D614-06E013B2AADB}"/>
              </a:ext>
            </a:extLst>
          </p:cNvPr>
          <p:cNvGraphicFramePr>
            <a:graphicFrameLocks noGrp="1"/>
          </p:cNvGraphicFramePr>
          <p:nvPr>
            <p:extLst>
              <p:ext uri="{D42A27DB-BD31-4B8C-83A1-F6EECF244321}">
                <p14:modId xmlns:p14="http://schemas.microsoft.com/office/powerpoint/2010/main" val="538344099"/>
              </p:ext>
            </p:extLst>
          </p:nvPr>
        </p:nvGraphicFramePr>
        <p:xfrm>
          <a:off x="3133935" y="4539577"/>
          <a:ext cx="739942" cy="304800"/>
        </p:xfrm>
        <a:graphic>
          <a:graphicData uri="http://schemas.openxmlformats.org/drawingml/2006/table">
            <a:tbl>
              <a:tblPr bandRow="1">
                <a:tableStyleId>{5C22544A-7EE6-4342-B048-85BDC9FD1C3A}</a:tableStyleId>
              </a:tblPr>
              <a:tblGrid>
                <a:gridCol w="369971">
                  <a:extLst>
                    <a:ext uri="{9D8B030D-6E8A-4147-A177-3AD203B41FA5}">
                      <a16:colId xmlns:a16="http://schemas.microsoft.com/office/drawing/2014/main" val="3718979855"/>
                    </a:ext>
                  </a:extLst>
                </a:gridCol>
                <a:gridCol w="369971">
                  <a:extLst>
                    <a:ext uri="{9D8B030D-6E8A-4147-A177-3AD203B41FA5}">
                      <a16:colId xmlns:a16="http://schemas.microsoft.com/office/drawing/2014/main" val="234887409"/>
                    </a:ext>
                  </a:extLst>
                </a:gridCol>
              </a:tblGrid>
              <a:tr h="301087">
                <a:tc>
                  <a:txBody>
                    <a:bodyPr/>
                    <a:lstStyle/>
                    <a:p>
                      <a:pPr algn="ctr"/>
                      <a:r>
                        <a:rPr lang="en-US" sz="1400" b="0" dirty="0"/>
                        <a:t>0.1</a:t>
                      </a:r>
                    </a:p>
                  </a:txBody>
                  <a:tcPr marL="45720" marR="45720" anchor="ctr">
                    <a:lnL w="28575" cap="flat" cmpd="sng" algn="ctr">
                      <a:solidFill>
                        <a:schemeClr val="accent5">
                          <a:lumMod val="50000"/>
                        </a:schemeClr>
                      </a:solidFill>
                      <a:prstDash val="solid"/>
                      <a:round/>
                      <a:headEnd type="none" w="med" len="med"/>
                      <a:tailEnd type="none" w="med" len="med"/>
                    </a:lnL>
                    <a:lnR w="28575" cap="flat" cmpd="sng" algn="ctr">
                      <a:solidFill>
                        <a:schemeClr val="accent5">
                          <a:lumMod val="50000"/>
                        </a:schemeClr>
                      </a:solidFill>
                      <a:prstDash val="solid"/>
                      <a:round/>
                      <a:headEnd type="none" w="med" len="med"/>
                      <a:tailEnd type="none" w="med" len="med"/>
                    </a:lnR>
                    <a:lnT w="28575" cap="flat" cmpd="sng" algn="ctr">
                      <a:solidFill>
                        <a:schemeClr val="accent5">
                          <a:lumMod val="50000"/>
                        </a:schemeClr>
                      </a:solidFill>
                      <a:prstDash val="solid"/>
                      <a:round/>
                      <a:headEnd type="none" w="med" len="med"/>
                      <a:tailEnd type="none" w="med" len="med"/>
                    </a:lnT>
                    <a:lnB w="28575" cap="flat" cmpd="sng" algn="ctr">
                      <a:solidFill>
                        <a:schemeClr val="accent5">
                          <a:lumMod val="50000"/>
                        </a:schemeClr>
                      </a:solidFill>
                      <a:prstDash val="solid"/>
                      <a:round/>
                      <a:headEnd type="none" w="med" len="med"/>
                      <a:tailEnd type="none" w="med" len="med"/>
                    </a:lnB>
                    <a:solidFill>
                      <a:srgbClr val="8FAADC"/>
                    </a:solidFill>
                  </a:tcPr>
                </a:tc>
                <a:tc>
                  <a:txBody>
                    <a:bodyPr/>
                    <a:lstStyle/>
                    <a:p>
                      <a:pPr algn="ctr"/>
                      <a:r>
                        <a:rPr lang="en-US" sz="1400" b="0" dirty="0"/>
                        <a:t>0.4</a:t>
                      </a:r>
                    </a:p>
                  </a:txBody>
                  <a:tcPr marL="45720" marR="45720" anchor="ctr">
                    <a:lnL w="28575" cap="flat" cmpd="sng" algn="ctr">
                      <a:solidFill>
                        <a:schemeClr val="accent5">
                          <a:lumMod val="50000"/>
                        </a:schemeClr>
                      </a:solidFill>
                      <a:prstDash val="solid"/>
                      <a:round/>
                      <a:headEnd type="none" w="med" len="med"/>
                      <a:tailEnd type="none" w="med" len="med"/>
                    </a:lnL>
                    <a:lnR w="28575" cap="flat" cmpd="sng" algn="ctr">
                      <a:solidFill>
                        <a:schemeClr val="accent5">
                          <a:lumMod val="50000"/>
                        </a:schemeClr>
                      </a:solidFill>
                      <a:prstDash val="solid"/>
                      <a:round/>
                      <a:headEnd type="none" w="med" len="med"/>
                      <a:tailEnd type="none" w="med" len="med"/>
                    </a:lnR>
                    <a:lnT w="28575" cap="flat" cmpd="sng" algn="ctr">
                      <a:solidFill>
                        <a:schemeClr val="accent5">
                          <a:lumMod val="50000"/>
                        </a:schemeClr>
                      </a:solidFill>
                      <a:prstDash val="solid"/>
                      <a:round/>
                      <a:headEnd type="none" w="med" len="med"/>
                      <a:tailEnd type="none" w="med" len="med"/>
                    </a:lnT>
                    <a:lnB w="28575" cap="flat" cmpd="sng" algn="ctr">
                      <a:solidFill>
                        <a:schemeClr val="accent5">
                          <a:lumMod val="50000"/>
                        </a:schemeClr>
                      </a:solidFill>
                      <a:prstDash val="solid"/>
                      <a:round/>
                      <a:headEnd type="none" w="med" len="med"/>
                      <a:tailEnd type="none" w="med" len="med"/>
                    </a:lnB>
                    <a:solidFill>
                      <a:srgbClr val="8FAADC"/>
                    </a:solidFill>
                  </a:tcPr>
                </a:tc>
                <a:extLst>
                  <a:ext uri="{0D108BD9-81ED-4DB2-BD59-A6C34878D82A}">
                    <a16:rowId xmlns:a16="http://schemas.microsoft.com/office/drawing/2014/main" val="1545955903"/>
                  </a:ext>
                </a:extLst>
              </a:tr>
            </a:tbl>
          </a:graphicData>
        </a:graphic>
      </p:graphicFrame>
      <p:grpSp>
        <p:nvGrpSpPr>
          <p:cNvPr id="114" name="Group 113">
            <a:extLst>
              <a:ext uri="{FF2B5EF4-FFF2-40B4-BE49-F238E27FC236}">
                <a16:creationId xmlns:a16="http://schemas.microsoft.com/office/drawing/2014/main" id="{3B43228B-4A2A-67A8-41A6-B4F1BB051FD5}"/>
              </a:ext>
            </a:extLst>
          </p:cNvPr>
          <p:cNvGrpSpPr/>
          <p:nvPr/>
        </p:nvGrpSpPr>
        <p:grpSpPr>
          <a:xfrm>
            <a:off x="2640641" y="5093245"/>
            <a:ext cx="1726529" cy="560190"/>
            <a:chOff x="6086500" y="4337882"/>
            <a:chExt cx="1726529" cy="560190"/>
          </a:xfrm>
        </p:grpSpPr>
        <p:sp>
          <p:nvSpPr>
            <p:cNvPr id="115" name="Oval 114">
              <a:extLst>
                <a:ext uri="{FF2B5EF4-FFF2-40B4-BE49-F238E27FC236}">
                  <a16:creationId xmlns:a16="http://schemas.microsoft.com/office/drawing/2014/main" id="{FD775B15-89F9-F2B5-8C51-EA1A6BAACBC6}"/>
                </a:ext>
              </a:extLst>
            </p:cNvPr>
            <p:cNvSpPr/>
            <p:nvPr/>
          </p:nvSpPr>
          <p:spPr>
            <a:xfrm>
              <a:off x="6086500" y="4651425"/>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Oval 115">
              <a:extLst>
                <a:ext uri="{FF2B5EF4-FFF2-40B4-BE49-F238E27FC236}">
                  <a16:creationId xmlns:a16="http://schemas.microsoft.com/office/drawing/2014/main" id="{C081E89F-6DF4-760B-6FA1-722BB7C655EF}"/>
                </a:ext>
              </a:extLst>
            </p:cNvPr>
            <p:cNvSpPr/>
            <p:nvPr/>
          </p:nvSpPr>
          <p:spPr>
            <a:xfrm>
              <a:off x="7073088" y="4651424"/>
              <a:ext cx="246647" cy="246647"/>
            </a:xfrm>
            <a:prstGeom prst="ellipse">
              <a:avLst/>
            </a:prstGeom>
            <a:solidFill>
              <a:srgbClr val="4472C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Oval 116">
              <a:extLst>
                <a:ext uri="{FF2B5EF4-FFF2-40B4-BE49-F238E27FC236}">
                  <a16:creationId xmlns:a16="http://schemas.microsoft.com/office/drawing/2014/main" id="{A38A8EF3-BE62-2881-A64F-2658A397C77C}"/>
                </a:ext>
              </a:extLst>
            </p:cNvPr>
            <p:cNvSpPr/>
            <p:nvPr/>
          </p:nvSpPr>
          <p:spPr>
            <a:xfrm>
              <a:off x="6579794" y="4651425"/>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Oval 117">
              <a:extLst>
                <a:ext uri="{FF2B5EF4-FFF2-40B4-BE49-F238E27FC236}">
                  <a16:creationId xmlns:a16="http://schemas.microsoft.com/office/drawing/2014/main" id="{E7FDB62D-773D-8A85-1299-A045C0BA0F08}"/>
                </a:ext>
              </a:extLst>
            </p:cNvPr>
            <p:cNvSpPr/>
            <p:nvPr/>
          </p:nvSpPr>
          <p:spPr>
            <a:xfrm>
              <a:off x="7073088" y="4337882"/>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Oval 118">
              <a:extLst>
                <a:ext uri="{FF2B5EF4-FFF2-40B4-BE49-F238E27FC236}">
                  <a16:creationId xmlns:a16="http://schemas.microsoft.com/office/drawing/2014/main" id="{5AFF2981-36B2-010B-E7F8-D38221B2D633}"/>
                </a:ext>
              </a:extLst>
            </p:cNvPr>
            <p:cNvSpPr/>
            <p:nvPr/>
          </p:nvSpPr>
          <p:spPr>
            <a:xfrm>
              <a:off x="6579794" y="4337883"/>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0" name="Straight Connector 119">
              <a:extLst>
                <a:ext uri="{FF2B5EF4-FFF2-40B4-BE49-F238E27FC236}">
                  <a16:creationId xmlns:a16="http://schemas.microsoft.com/office/drawing/2014/main" id="{24B519F2-DBE7-2829-932B-578C4958CB53}"/>
                </a:ext>
              </a:extLst>
            </p:cNvPr>
            <p:cNvCxnSpPr>
              <a:cxnSpLocks/>
              <a:stCxn id="115" idx="7"/>
              <a:endCxn id="119" idx="4"/>
            </p:cNvCxnSpPr>
            <p:nvPr/>
          </p:nvCxnSpPr>
          <p:spPr>
            <a:xfrm flipV="1">
              <a:off x="6297026" y="4584530"/>
              <a:ext cx="406092" cy="103016"/>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B4EFDF6E-135D-4E85-8684-E7B3533099E3}"/>
                </a:ext>
              </a:extLst>
            </p:cNvPr>
            <p:cNvCxnSpPr>
              <a:cxnSpLocks/>
              <a:stCxn id="115" idx="7"/>
              <a:endCxn id="118" idx="4"/>
            </p:cNvCxnSpPr>
            <p:nvPr/>
          </p:nvCxnSpPr>
          <p:spPr>
            <a:xfrm flipV="1">
              <a:off x="6297026" y="4584529"/>
              <a:ext cx="899386" cy="10301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6716E573-1E83-09ED-3CA4-B4C1362C3E8D}"/>
                </a:ext>
              </a:extLst>
            </p:cNvPr>
            <p:cNvCxnSpPr>
              <a:cxnSpLocks/>
              <a:stCxn id="116" idx="1"/>
              <a:endCxn id="119" idx="4"/>
            </p:cNvCxnSpPr>
            <p:nvPr/>
          </p:nvCxnSpPr>
          <p:spPr>
            <a:xfrm flipH="1" flipV="1">
              <a:off x="6703118" y="4584530"/>
              <a:ext cx="406091" cy="10301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CB9AA625-23AE-F8A5-493F-A9BA7C8F50C2}"/>
                </a:ext>
              </a:extLst>
            </p:cNvPr>
            <p:cNvCxnSpPr>
              <a:cxnSpLocks/>
              <a:stCxn id="116" idx="0"/>
              <a:endCxn id="118" idx="4"/>
            </p:cNvCxnSpPr>
            <p:nvPr/>
          </p:nvCxnSpPr>
          <p:spPr>
            <a:xfrm flipV="1">
              <a:off x="7196412" y="4584529"/>
              <a:ext cx="0" cy="6689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942DDA80-033F-E4D4-5788-6FC68E9697BC}"/>
                </a:ext>
              </a:extLst>
            </p:cNvPr>
            <p:cNvCxnSpPr>
              <a:cxnSpLocks/>
              <a:stCxn id="119" idx="4"/>
              <a:endCxn id="117" idx="0"/>
            </p:cNvCxnSpPr>
            <p:nvPr/>
          </p:nvCxnSpPr>
          <p:spPr>
            <a:xfrm>
              <a:off x="6703118" y="4584530"/>
              <a:ext cx="0" cy="6689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6E44676D-5D28-BC13-7D4B-23AEEF2E13B1}"/>
                </a:ext>
              </a:extLst>
            </p:cNvPr>
            <p:cNvCxnSpPr>
              <a:cxnSpLocks/>
              <a:stCxn id="117" idx="7"/>
              <a:endCxn id="118" idx="4"/>
            </p:cNvCxnSpPr>
            <p:nvPr/>
          </p:nvCxnSpPr>
          <p:spPr>
            <a:xfrm flipV="1">
              <a:off x="6790320" y="4584529"/>
              <a:ext cx="406092" cy="10301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26" name="Oval 125">
              <a:extLst>
                <a:ext uri="{FF2B5EF4-FFF2-40B4-BE49-F238E27FC236}">
                  <a16:creationId xmlns:a16="http://schemas.microsoft.com/office/drawing/2014/main" id="{B904FF18-78C3-C9D7-F53A-0841456D247B}"/>
                </a:ext>
              </a:extLst>
            </p:cNvPr>
            <p:cNvSpPr/>
            <p:nvPr/>
          </p:nvSpPr>
          <p:spPr>
            <a:xfrm>
              <a:off x="7566382" y="4651423"/>
              <a:ext cx="246647" cy="246647"/>
            </a:xfrm>
            <a:prstGeom prst="ellipse">
              <a:avLst/>
            </a:prstGeom>
            <a:solidFill>
              <a:srgbClr val="4472C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27" name="Straight Connector 126">
              <a:extLst>
                <a:ext uri="{FF2B5EF4-FFF2-40B4-BE49-F238E27FC236}">
                  <a16:creationId xmlns:a16="http://schemas.microsoft.com/office/drawing/2014/main" id="{8B6AF16C-7B78-7467-B0C3-307A9868C3D2}"/>
                </a:ext>
              </a:extLst>
            </p:cNvPr>
            <p:cNvCxnSpPr>
              <a:cxnSpLocks/>
              <a:stCxn id="126" idx="1"/>
              <a:endCxn id="118" idx="4"/>
            </p:cNvCxnSpPr>
            <p:nvPr/>
          </p:nvCxnSpPr>
          <p:spPr>
            <a:xfrm flipH="1" flipV="1">
              <a:off x="7196412" y="4584529"/>
              <a:ext cx="406091" cy="10301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22B06D10-B867-A9E2-2244-1E4E1F229D78}"/>
                </a:ext>
              </a:extLst>
            </p:cNvPr>
            <p:cNvCxnSpPr>
              <a:cxnSpLocks/>
              <a:stCxn id="126" idx="1"/>
              <a:endCxn id="119" idx="4"/>
            </p:cNvCxnSpPr>
            <p:nvPr/>
          </p:nvCxnSpPr>
          <p:spPr>
            <a:xfrm flipH="1" flipV="1">
              <a:off x="6703118" y="4584530"/>
              <a:ext cx="899385" cy="103014"/>
            </a:xfrm>
            <a:prstGeom prst="line">
              <a:avLst/>
            </a:prstGeom>
            <a:ln w="19050"/>
          </p:spPr>
          <p:style>
            <a:lnRef idx="1">
              <a:schemeClr val="accent1"/>
            </a:lnRef>
            <a:fillRef idx="0">
              <a:schemeClr val="accent1"/>
            </a:fillRef>
            <a:effectRef idx="0">
              <a:schemeClr val="accent1"/>
            </a:effectRef>
            <a:fontRef idx="minor">
              <a:schemeClr val="tx1"/>
            </a:fontRef>
          </p:style>
        </p:cxnSp>
      </p:grpSp>
      <p:graphicFrame>
        <p:nvGraphicFramePr>
          <p:cNvPr id="129" name="Table 128">
            <a:extLst>
              <a:ext uri="{FF2B5EF4-FFF2-40B4-BE49-F238E27FC236}">
                <a16:creationId xmlns:a16="http://schemas.microsoft.com/office/drawing/2014/main" id="{5237A567-D040-EC59-DA90-3C8452F4A0B8}"/>
              </a:ext>
            </a:extLst>
          </p:cNvPr>
          <p:cNvGraphicFramePr>
            <a:graphicFrameLocks noGrp="1"/>
          </p:cNvGraphicFramePr>
          <p:nvPr>
            <p:extLst>
              <p:ext uri="{D42A27DB-BD31-4B8C-83A1-F6EECF244321}">
                <p14:modId xmlns:p14="http://schemas.microsoft.com/office/powerpoint/2010/main" val="408591580"/>
              </p:ext>
            </p:extLst>
          </p:nvPr>
        </p:nvGraphicFramePr>
        <p:xfrm>
          <a:off x="2640640" y="5903731"/>
          <a:ext cx="739942" cy="304800"/>
        </p:xfrm>
        <a:graphic>
          <a:graphicData uri="http://schemas.openxmlformats.org/drawingml/2006/table">
            <a:tbl>
              <a:tblPr bandRow="1">
                <a:tableStyleId>{5C22544A-7EE6-4342-B048-85BDC9FD1C3A}</a:tableStyleId>
              </a:tblPr>
              <a:tblGrid>
                <a:gridCol w="369971">
                  <a:extLst>
                    <a:ext uri="{9D8B030D-6E8A-4147-A177-3AD203B41FA5}">
                      <a16:colId xmlns:a16="http://schemas.microsoft.com/office/drawing/2014/main" val="3718979855"/>
                    </a:ext>
                  </a:extLst>
                </a:gridCol>
                <a:gridCol w="369971">
                  <a:extLst>
                    <a:ext uri="{9D8B030D-6E8A-4147-A177-3AD203B41FA5}">
                      <a16:colId xmlns:a16="http://schemas.microsoft.com/office/drawing/2014/main" val="234887409"/>
                    </a:ext>
                  </a:extLst>
                </a:gridCol>
              </a:tblGrid>
              <a:tr h="301087">
                <a:tc>
                  <a:txBody>
                    <a:bodyPr/>
                    <a:lstStyle/>
                    <a:p>
                      <a:pPr algn="ctr"/>
                      <a:r>
                        <a:rPr lang="en-US" sz="1400" b="0" dirty="0"/>
                        <a:t>0.9</a:t>
                      </a:r>
                    </a:p>
                  </a:txBody>
                  <a:tcPr marL="45720" marR="45720" anchor="ctr">
                    <a:lnL w="28575" cap="flat" cmpd="sng" algn="ctr">
                      <a:solidFill>
                        <a:schemeClr val="accent5">
                          <a:lumMod val="50000"/>
                        </a:schemeClr>
                      </a:solidFill>
                      <a:prstDash val="solid"/>
                      <a:round/>
                      <a:headEnd type="none" w="med" len="med"/>
                      <a:tailEnd type="none" w="med" len="med"/>
                    </a:lnL>
                    <a:lnR w="28575" cap="flat" cmpd="sng" algn="ctr">
                      <a:solidFill>
                        <a:schemeClr val="accent5">
                          <a:lumMod val="50000"/>
                        </a:schemeClr>
                      </a:solidFill>
                      <a:prstDash val="solid"/>
                      <a:round/>
                      <a:headEnd type="none" w="med" len="med"/>
                      <a:tailEnd type="none" w="med" len="med"/>
                    </a:lnR>
                    <a:lnT w="28575" cap="flat" cmpd="sng" algn="ctr">
                      <a:solidFill>
                        <a:schemeClr val="accent5">
                          <a:lumMod val="50000"/>
                        </a:schemeClr>
                      </a:solidFill>
                      <a:prstDash val="solid"/>
                      <a:round/>
                      <a:headEnd type="none" w="med" len="med"/>
                      <a:tailEnd type="none" w="med" len="med"/>
                    </a:lnT>
                    <a:lnB w="28575" cap="flat" cmpd="sng" algn="ctr">
                      <a:solidFill>
                        <a:schemeClr val="accent5">
                          <a:lumMod val="50000"/>
                        </a:schemeClr>
                      </a:solidFill>
                      <a:prstDash val="solid"/>
                      <a:round/>
                      <a:headEnd type="none" w="med" len="med"/>
                      <a:tailEnd type="none" w="med" len="med"/>
                    </a:lnB>
                    <a:solidFill>
                      <a:srgbClr val="8FAADC"/>
                    </a:solidFill>
                  </a:tcPr>
                </a:tc>
                <a:tc>
                  <a:txBody>
                    <a:bodyPr/>
                    <a:lstStyle/>
                    <a:p>
                      <a:pPr algn="ctr"/>
                      <a:r>
                        <a:rPr lang="en-US" sz="1400" b="0" dirty="0"/>
                        <a:t>0.2</a:t>
                      </a:r>
                    </a:p>
                  </a:txBody>
                  <a:tcPr marL="45720" marR="45720" anchor="ctr">
                    <a:lnL w="28575" cap="flat" cmpd="sng" algn="ctr">
                      <a:solidFill>
                        <a:schemeClr val="accent5">
                          <a:lumMod val="50000"/>
                        </a:schemeClr>
                      </a:solidFill>
                      <a:prstDash val="solid"/>
                      <a:round/>
                      <a:headEnd type="none" w="med" len="med"/>
                      <a:tailEnd type="none" w="med" len="med"/>
                    </a:lnL>
                    <a:lnR w="28575" cap="flat" cmpd="sng" algn="ctr">
                      <a:solidFill>
                        <a:schemeClr val="accent5">
                          <a:lumMod val="50000"/>
                        </a:schemeClr>
                      </a:solidFill>
                      <a:prstDash val="solid"/>
                      <a:round/>
                      <a:headEnd type="none" w="med" len="med"/>
                      <a:tailEnd type="none" w="med" len="med"/>
                    </a:lnR>
                    <a:lnT w="28575" cap="flat" cmpd="sng" algn="ctr">
                      <a:solidFill>
                        <a:schemeClr val="accent5">
                          <a:lumMod val="50000"/>
                        </a:schemeClr>
                      </a:solidFill>
                      <a:prstDash val="solid"/>
                      <a:round/>
                      <a:headEnd type="none" w="med" len="med"/>
                      <a:tailEnd type="none" w="med" len="med"/>
                    </a:lnT>
                    <a:lnB w="28575" cap="flat" cmpd="sng" algn="ctr">
                      <a:solidFill>
                        <a:schemeClr val="accent5">
                          <a:lumMod val="50000"/>
                        </a:schemeClr>
                      </a:solidFill>
                      <a:prstDash val="solid"/>
                      <a:round/>
                      <a:headEnd type="none" w="med" len="med"/>
                      <a:tailEnd type="none" w="med" len="med"/>
                    </a:lnB>
                    <a:solidFill>
                      <a:srgbClr val="8FAADC"/>
                    </a:solidFill>
                  </a:tcPr>
                </a:tc>
                <a:extLst>
                  <a:ext uri="{0D108BD9-81ED-4DB2-BD59-A6C34878D82A}">
                    <a16:rowId xmlns:a16="http://schemas.microsoft.com/office/drawing/2014/main" val="1545955903"/>
                  </a:ext>
                </a:extLst>
              </a:tr>
            </a:tbl>
          </a:graphicData>
        </a:graphic>
      </p:graphicFrame>
      <p:graphicFrame>
        <p:nvGraphicFramePr>
          <p:cNvPr id="131" name="Table 130">
            <a:extLst>
              <a:ext uri="{FF2B5EF4-FFF2-40B4-BE49-F238E27FC236}">
                <a16:creationId xmlns:a16="http://schemas.microsoft.com/office/drawing/2014/main" id="{76B506B7-E804-76DE-9E5F-133039C548F8}"/>
              </a:ext>
            </a:extLst>
          </p:cNvPr>
          <p:cNvGraphicFramePr>
            <a:graphicFrameLocks noGrp="1"/>
          </p:cNvGraphicFramePr>
          <p:nvPr>
            <p:extLst>
              <p:ext uri="{D42A27DB-BD31-4B8C-83A1-F6EECF244321}">
                <p14:modId xmlns:p14="http://schemas.microsoft.com/office/powerpoint/2010/main" val="250318657"/>
              </p:ext>
            </p:extLst>
          </p:nvPr>
        </p:nvGraphicFramePr>
        <p:xfrm>
          <a:off x="5726969" y="4539578"/>
          <a:ext cx="739942" cy="304800"/>
        </p:xfrm>
        <a:graphic>
          <a:graphicData uri="http://schemas.openxmlformats.org/drawingml/2006/table">
            <a:tbl>
              <a:tblPr bandRow="1">
                <a:tableStyleId>{5C22544A-7EE6-4342-B048-85BDC9FD1C3A}</a:tableStyleId>
              </a:tblPr>
              <a:tblGrid>
                <a:gridCol w="369971">
                  <a:extLst>
                    <a:ext uri="{9D8B030D-6E8A-4147-A177-3AD203B41FA5}">
                      <a16:colId xmlns:a16="http://schemas.microsoft.com/office/drawing/2014/main" val="3718979855"/>
                    </a:ext>
                  </a:extLst>
                </a:gridCol>
                <a:gridCol w="369971">
                  <a:extLst>
                    <a:ext uri="{9D8B030D-6E8A-4147-A177-3AD203B41FA5}">
                      <a16:colId xmlns:a16="http://schemas.microsoft.com/office/drawing/2014/main" val="234887409"/>
                    </a:ext>
                  </a:extLst>
                </a:gridCol>
              </a:tblGrid>
              <a:tr h="301087">
                <a:tc>
                  <a:txBody>
                    <a:bodyPr/>
                    <a:lstStyle/>
                    <a:p>
                      <a:pPr algn="ctr"/>
                      <a:r>
                        <a:rPr lang="en-US" sz="1400" b="0" dirty="0"/>
                        <a:t>0.5</a:t>
                      </a:r>
                    </a:p>
                  </a:txBody>
                  <a:tcPr marL="45720" marR="45720" anchor="ctr">
                    <a:lnL w="28575" cap="flat" cmpd="sng" algn="ctr">
                      <a:solidFill>
                        <a:schemeClr val="accent5">
                          <a:lumMod val="50000"/>
                        </a:schemeClr>
                      </a:solidFill>
                      <a:prstDash val="solid"/>
                      <a:round/>
                      <a:headEnd type="none" w="med" len="med"/>
                      <a:tailEnd type="none" w="med" len="med"/>
                    </a:lnL>
                    <a:lnR w="28575" cap="flat" cmpd="sng" algn="ctr">
                      <a:solidFill>
                        <a:schemeClr val="accent5">
                          <a:lumMod val="50000"/>
                        </a:schemeClr>
                      </a:solidFill>
                      <a:prstDash val="solid"/>
                      <a:round/>
                      <a:headEnd type="none" w="med" len="med"/>
                      <a:tailEnd type="none" w="med" len="med"/>
                    </a:lnR>
                    <a:lnT w="28575" cap="flat" cmpd="sng" algn="ctr">
                      <a:solidFill>
                        <a:schemeClr val="accent5">
                          <a:lumMod val="50000"/>
                        </a:schemeClr>
                      </a:solidFill>
                      <a:prstDash val="solid"/>
                      <a:round/>
                      <a:headEnd type="none" w="med" len="med"/>
                      <a:tailEnd type="none" w="med" len="med"/>
                    </a:lnT>
                    <a:lnB w="28575" cap="flat" cmpd="sng" algn="ctr">
                      <a:solidFill>
                        <a:schemeClr val="accent5">
                          <a:lumMod val="50000"/>
                        </a:schemeClr>
                      </a:solidFill>
                      <a:prstDash val="solid"/>
                      <a:round/>
                      <a:headEnd type="none" w="med" len="med"/>
                      <a:tailEnd type="none" w="med" len="med"/>
                    </a:lnB>
                    <a:solidFill>
                      <a:srgbClr val="8FAADC"/>
                    </a:solidFill>
                  </a:tcPr>
                </a:tc>
                <a:tc>
                  <a:txBody>
                    <a:bodyPr/>
                    <a:lstStyle/>
                    <a:p>
                      <a:pPr algn="ctr"/>
                      <a:r>
                        <a:rPr lang="en-US" sz="1400" b="0" dirty="0"/>
                        <a:t>0.7</a:t>
                      </a:r>
                    </a:p>
                  </a:txBody>
                  <a:tcPr marL="45720" marR="45720" anchor="ctr">
                    <a:lnL w="28575" cap="flat" cmpd="sng" algn="ctr">
                      <a:solidFill>
                        <a:schemeClr val="accent5">
                          <a:lumMod val="50000"/>
                        </a:schemeClr>
                      </a:solidFill>
                      <a:prstDash val="solid"/>
                      <a:round/>
                      <a:headEnd type="none" w="med" len="med"/>
                      <a:tailEnd type="none" w="med" len="med"/>
                    </a:lnL>
                    <a:lnR w="28575" cap="flat" cmpd="sng" algn="ctr">
                      <a:solidFill>
                        <a:schemeClr val="accent5">
                          <a:lumMod val="50000"/>
                        </a:schemeClr>
                      </a:solidFill>
                      <a:prstDash val="solid"/>
                      <a:round/>
                      <a:headEnd type="none" w="med" len="med"/>
                      <a:tailEnd type="none" w="med" len="med"/>
                    </a:lnR>
                    <a:lnT w="28575" cap="flat" cmpd="sng" algn="ctr">
                      <a:solidFill>
                        <a:schemeClr val="accent5">
                          <a:lumMod val="50000"/>
                        </a:schemeClr>
                      </a:solidFill>
                      <a:prstDash val="solid"/>
                      <a:round/>
                      <a:headEnd type="none" w="med" len="med"/>
                      <a:tailEnd type="none" w="med" len="med"/>
                    </a:lnT>
                    <a:lnB w="28575" cap="flat" cmpd="sng" algn="ctr">
                      <a:solidFill>
                        <a:schemeClr val="accent5">
                          <a:lumMod val="50000"/>
                        </a:schemeClr>
                      </a:solidFill>
                      <a:prstDash val="solid"/>
                      <a:round/>
                      <a:headEnd type="none" w="med" len="med"/>
                      <a:tailEnd type="none" w="med" len="med"/>
                    </a:lnB>
                    <a:solidFill>
                      <a:srgbClr val="8FAADC"/>
                    </a:solidFill>
                  </a:tcPr>
                </a:tc>
                <a:extLst>
                  <a:ext uri="{0D108BD9-81ED-4DB2-BD59-A6C34878D82A}">
                    <a16:rowId xmlns:a16="http://schemas.microsoft.com/office/drawing/2014/main" val="1545955903"/>
                  </a:ext>
                </a:extLst>
              </a:tr>
            </a:tbl>
          </a:graphicData>
        </a:graphic>
      </p:graphicFrame>
      <p:grpSp>
        <p:nvGrpSpPr>
          <p:cNvPr id="132" name="Group 131">
            <a:extLst>
              <a:ext uri="{FF2B5EF4-FFF2-40B4-BE49-F238E27FC236}">
                <a16:creationId xmlns:a16="http://schemas.microsoft.com/office/drawing/2014/main" id="{AB656D60-5641-DEF4-6652-80985F8727E9}"/>
              </a:ext>
            </a:extLst>
          </p:cNvPr>
          <p:cNvGrpSpPr/>
          <p:nvPr/>
        </p:nvGrpSpPr>
        <p:grpSpPr>
          <a:xfrm>
            <a:off x="5233675" y="5093246"/>
            <a:ext cx="1726529" cy="560190"/>
            <a:chOff x="6086500" y="4337882"/>
            <a:chExt cx="1726529" cy="560190"/>
          </a:xfrm>
        </p:grpSpPr>
        <p:sp>
          <p:nvSpPr>
            <p:cNvPr id="133" name="Oval 132">
              <a:extLst>
                <a:ext uri="{FF2B5EF4-FFF2-40B4-BE49-F238E27FC236}">
                  <a16:creationId xmlns:a16="http://schemas.microsoft.com/office/drawing/2014/main" id="{B16B0F65-3117-5F5B-191D-399A4EA3D11B}"/>
                </a:ext>
              </a:extLst>
            </p:cNvPr>
            <p:cNvSpPr/>
            <p:nvPr/>
          </p:nvSpPr>
          <p:spPr>
            <a:xfrm>
              <a:off x="6086500" y="4651425"/>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Oval 133">
              <a:extLst>
                <a:ext uri="{FF2B5EF4-FFF2-40B4-BE49-F238E27FC236}">
                  <a16:creationId xmlns:a16="http://schemas.microsoft.com/office/drawing/2014/main" id="{5E999F48-8F4C-1812-34E5-02B6BAB03CD8}"/>
                </a:ext>
              </a:extLst>
            </p:cNvPr>
            <p:cNvSpPr/>
            <p:nvPr/>
          </p:nvSpPr>
          <p:spPr>
            <a:xfrm>
              <a:off x="7073088" y="4651424"/>
              <a:ext cx="246647" cy="246647"/>
            </a:xfrm>
            <a:prstGeom prst="ellipse">
              <a:avLst/>
            </a:prstGeom>
            <a:solidFill>
              <a:srgbClr val="4472C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5" name="Oval 134">
              <a:extLst>
                <a:ext uri="{FF2B5EF4-FFF2-40B4-BE49-F238E27FC236}">
                  <a16:creationId xmlns:a16="http://schemas.microsoft.com/office/drawing/2014/main" id="{A6533F9E-3D31-6C42-B9D6-7658C825E697}"/>
                </a:ext>
              </a:extLst>
            </p:cNvPr>
            <p:cNvSpPr/>
            <p:nvPr/>
          </p:nvSpPr>
          <p:spPr>
            <a:xfrm>
              <a:off x="6579794" y="4651425"/>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Oval 135">
              <a:extLst>
                <a:ext uri="{FF2B5EF4-FFF2-40B4-BE49-F238E27FC236}">
                  <a16:creationId xmlns:a16="http://schemas.microsoft.com/office/drawing/2014/main" id="{67D4EA2A-75EA-7D61-3529-72B9C2D58DE8}"/>
                </a:ext>
              </a:extLst>
            </p:cNvPr>
            <p:cNvSpPr/>
            <p:nvPr/>
          </p:nvSpPr>
          <p:spPr>
            <a:xfrm>
              <a:off x="7073088" y="4337882"/>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Oval 136">
              <a:extLst>
                <a:ext uri="{FF2B5EF4-FFF2-40B4-BE49-F238E27FC236}">
                  <a16:creationId xmlns:a16="http://schemas.microsoft.com/office/drawing/2014/main" id="{BFCC59F1-4A90-EE2F-1A94-23D5698CCC67}"/>
                </a:ext>
              </a:extLst>
            </p:cNvPr>
            <p:cNvSpPr/>
            <p:nvPr/>
          </p:nvSpPr>
          <p:spPr>
            <a:xfrm>
              <a:off x="6579794" y="4337883"/>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8" name="Straight Connector 137">
              <a:extLst>
                <a:ext uri="{FF2B5EF4-FFF2-40B4-BE49-F238E27FC236}">
                  <a16:creationId xmlns:a16="http://schemas.microsoft.com/office/drawing/2014/main" id="{7A26021F-9601-8B29-063B-E3AB29EB35F8}"/>
                </a:ext>
              </a:extLst>
            </p:cNvPr>
            <p:cNvCxnSpPr>
              <a:cxnSpLocks/>
              <a:stCxn id="133" idx="7"/>
              <a:endCxn id="137" idx="4"/>
            </p:cNvCxnSpPr>
            <p:nvPr/>
          </p:nvCxnSpPr>
          <p:spPr>
            <a:xfrm flipV="1">
              <a:off x="6297026" y="4584530"/>
              <a:ext cx="406092" cy="103016"/>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9D743FBA-59CA-0A9F-E959-A53430C113E9}"/>
                </a:ext>
              </a:extLst>
            </p:cNvPr>
            <p:cNvCxnSpPr>
              <a:cxnSpLocks/>
              <a:stCxn id="133" idx="7"/>
              <a:endCxn id="136" idx="4"/>
            </p:cNvCxnSpPr>
            <p:nvPr/>
          </p:nvCxnSpPr>
          <p:spPr>
            <a:xfrm flipV="1">
              <a:off x="6297026" y="4584529"/>
              <a:ext cx="899386" cy="10301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D2A8921C-1466-D2DE-7999-1D57BFEB2C9E}"/>
                </a:ext>
              </a:extLst>
            </p:cNvPr>
            <p:cNvCxnSpPr>
              <a:cxnSpLocks/>
              <a:stCxn id="134" idx="1"/>
              <a:endCxn id="137" idx="4"/>
            </p:cNvCxnSpPr>
            <p:nvPr/>
          </p:nvCxnSpPr>
          <p:spPr>
            <a:xfrm flipH="1" flipV="1">
              <a:off x="6703118" y="4584530"/>
              <a:ext cx="406091" cy="10301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CD20B597-C1D8-49AA-5878-8B8290AB4332}"/>
                </a:ext>
              </a:extLst>
            </p:cNvPr>
            <p:cNvCxnSpPr>
              <a:cxnSpLocks/>
              <a:stCxn id="134" idx="0"/>
              <a:endCxn id="136" idx="4"/>
            </p:cNvCxnSpPr>
            <p:nvPr/>
          </p:nvCxnSpPr>
          <p:spPr>
            <a:xfrm flipV="1">
              <a:off x="7196412" y="4584529"/>
              <a:ext cx="0" cy="6689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2CAEA604-DE61-CA03-BC25-625C1CA29F89}"/>
                </a:ext>
              </a:extLst>
            </p:cNvPr>
            <p:cNvCxnSpPr>
              <a:cxnSpLocks/>
              <a:stCxn id="137" idx="4"/>
              <a:endCxn id="135" idx="0"/>
            </p:cNvCxnSpPr>
            <p:nvPr/>
          </p:nvCxnSpPr>
          <p:spPr>
            <a:xfrm>
              <a:off x="6703118" y="4584530"/>
              <a:ext cx="0" cy="6689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6937EE51-E522-3E35-B6E7-F271A56A518A}"/>
                </a:ext>
              </a:extLst>
            </p:cNvPr>
            <p:cNvCxnSpPr>
              <a:cxnSpLocks/>
              <a:stCxn id="135" idx="7"/>
              <a:endCxn id="136" idx="4"/>
            </p:cNvCxnSpPr>
            <p:nvPr/>
          </p:nvCxnSpPr>
          <p:spPr>
            <a:xfrm flipV="1">
              <a:off x="6790320" y="4584529"/>
              <a:ext cx="406092" cy="10301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44" name="Oval 143">
              <a:extLst>
                <a:ext uri="{FF2B5EF4-FFF2-40B4-BE49-F238E27FC236}">
                  <a16:creationId xmlns:a16="http://schemas.microsoft.com/office/drawing/2014/main" id="{D7EE10C0-A1AA-0E42-64C3-198DB4D6BE99}"/>
                </a:ext>
              </a:extLst>
            </p:cNvPr>
            <p:cNvSpPr/>
            <p:nvPr/>
          </p:nvSpPr>
          <p:spPr>
            <a:xfrm>
              <a:off x="7566382" y="4651423"/>
              <a:ext cx="246647" cy="246647"/>
            </a:xfrm>
            <a:prstGeom prst="ellipse">
              <a:avLst/>
            </a:prstGeom>
            <a:solidFill>
              <a:srgbClr val="4472C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45" name="Straight Connector 144">
              <a:extLst>
                <a:ext uri="{FF2B5EF4-FFF2-40B4-BE49-F238E27FC236}">
                  <a16:creationId xmlns:a16="http://schemas.microsoft.com/office/drawing/2014/main" id="{C01B0FCE-DAED-DD19-1461-A7A73279EE12}"/>
                </a:ext>
              </a:extLst>
            </p:cNvPr>
            <p:cNvCxnSpPr>
              <a:cxnSpLocks/>
              <a:stCxn id="144" idx="1"/>
              <a:endCxn id="136" idx="4"/>
            </p:cNvCxnSpPr>
            <p:nvPr/>
          </p:nvCxnSpPr>
          <p:spPr>
            <a:xfrm flipH="1" flipV="1">
              <a:off x="7196412" y="4584529"/>
              <a:ext cx="406091" cy="10301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89915E65-14AA-0098-A891-C68E9B5DD76F}"/>
                </a:ext>
              </a:extLst>
            </p:cNvPr>
            <p:cNvCxnSpPr>
              <a:cxnSpLocks/>
              <a:stCxn id="144" idx="1"/>
              <a:endCxn id="137" idx="4"/>
            </p:cNvCxnSpPr>
            <p:nvPr/>
          </p:nvCxnSpPr>
          <p:spPr>
            <a:xfrm flipH="1" flipV="1">
              <a:off x="6703118" y="4584530"/>
              <a:ext cx="899385" cy="103014"/>
            </a:xfrm>
            <a:prstGeom prst="line">
              <a:avLst/>
            </a:prstGeom>
            <a:ln w="19050"/>
          </p:spPr>
          <p:style>
            <a:lnRef idx="1">
              <a:schemeClr val="accent1"/>
            </a:lnRef>
            <a:fillRef idx="0">
              <a:schemeClr val="accent1"/>
            </a:fillRef>
            <a:effectRef idx="0">
              <a:schemeClr val="accent1"/>
            </a:effectRef>
            <a:fontRef idx="minor">
              <a:schemeClr val="tx1"/>
            </a:fontRef>
          </p:style>
        </p:cxnSp>
      </p:grpSp>
      <p:graphicFrame>
        <p:nvGraphicFramePr>
          <p:cNvPr id="147" name="Table 146">
            <a:extLst>
              <a:ext uri="{FF2B5EF4-FFF2-40B4-BE49-F238E27FC236}">
                <a16:creationId xmlns:a16="http://schemas.microsoft.com/office/drawing/2014/main" id="{893375EB-C999-A94B-F114-0175979DAB32}"/>
              </a:ext>
            </a:extLst>
          </p:cNvPr>
          <p:cNvGraphicFramePr>
            <a:graphicFrameLocks noGrp="1"/>
          </p:cNvGraphicFramePr>
          <p:nvPr>
            <p:extLst>
              <p:ext uri="{D42A27DB-BD31-4B8C-83A1-F6EECF244321}">
                <p14:modId xmlns:p14="http://schemas.microsoft.com/office/powerpoint/2010/main" val="3321347365"/>
              </p:ext>
            </p:extLst>
          </p:nvPr>
        </p:nvGraphicFramePr>
        <p:xfrm>
          <a:off x="5233674" y="5903732"/>
          <a:ext cx="739942" cy="304800"/>
        </p:xfrm>
        <a:graphic>
          <a:graphicData uri="http://schemas.openxmlformats.org/drawingml/2006/table">
            <a:tbl>
              <a:tblPr bandRow="1">
                <a:tableStyleId>{5C22544A-7EE6-4342-B048-85BDC9FD1C3A}</a:tableStyleId>
              </a:tblPr>
              <a:tblGrid>
                <a:gridCol w="369971">
                  <a:extLst>
                    <a:ext uri="{9D8B030D-6E8A-4147-A177-3AD203B41FA5}">
                      <a16:colId xmlns:a16="http://schemas.microsoft.com/office/drawing/2014/main" val="3718979855"/>
                    </a:ext>
                  </a:extLst>
                </a:gridCol>
                <a:gridCol w="369971">
                  <a:extLst>
                    <a:ext uri="{9D8B030D-6E8A-4147-A177-3AD203B41FA5}">
                      <a16:colId xmlns:a16="http://schemas.microsoft.com/office/drawing/2014/main" val="234887409"/>
                    </a:ext>
                  </a:extLst>
                </a:gridCol>
              </a:tblGrid>
              <a:tr h="301087">
                <a:tc>
                  <a:txBody>
                    <a:bodyPr/>
                    <a:lstStyle/>
                    <a:p>
                      <a:pPr algn="ctr"/>
                      <a:r>
                        <a:rPr lang="en-US" sz="1400" b="0" dirty="0"/>
                        <a:t>0.1</a:t>
                      </a:r>
                    </a:p>
                  </a:txBody>
                  <a:tcPr marL="45720" marR="45720" anchor="ctr">
                    <a:lnL w="28575" cap="flat" cmpd="sng" algn="ctr">
                      <a:solidFill>
                        <a:schemeClr val="accent5">
                          <a:lumMod val="50000"/>
                        </a:schemeClr>
                      </a:solidFill>
                      <a:prstDash val="solid"/>
                      <a:round/>
                      <a:headEnd type="none" w="med" len="med"/>
                      <a:tailEnd type="none" w="med" len="med"/>
                    </a:lnL>
                    <a:lnR w="28575" cap="flat" cmpd="sng" algn="ctr">
                      <a:solidFill>
                        <a:schemeClr val="accent5">
                          <a:lumMod val="50000"/>
                        </a:schemeClr>
                      </a:solidFill>
                      <a:prstDash val="solid"/>
                      <a:round/>
                      <a:headEnd type="none" w="med" len="med"/>
                      <a:tailEnd type="none" w="med" len="med"/>
                    </a:lnR>
                    <a:lnT w="28575" cap="flat" cmpd="sng" algn="ctr">
                      <a:solidFill>
                        <a:schemeClr val="accent5">
                          <a:lumMod val="50000"/>
                        </a:schemeClr>
                      </a:solidFill>
                      <a:prstDash val="solid"/>
                      <a:round/>
                      <a:headEnd type="none" w="med" len="med"/>
                      <a:tailEnd type="none" w="med" len="med"/>
                    </a:lnT>
                    <a:lnB w="28575" cap="flat" cmpd="sng" algn="ctr">
                      <a:solidFill>
                        <a:schemeClr val="accent5">
                          <a:lumMod val="50000"/>
                        </a:schemeClr>
                      </a:solidFill>
                      <a:prstDash val="solid"/>
                      <a:round/>
                      <a:headEnd type="none" w="med" len="med"/>
                      <a:tailEnd type="none" w="med" len="med"/>
                    </a:lnB>
                    <a:solidFill>
                      <a:srgbClr val="8FAADC"/>
                    </a:solidFill>
                  </a:tcPr>
                </a:tc>
                <a:tc>
                  <a:txBody>
                    <a:bodyPr/>
                    <a:lstStyle/>
                    <a:p>
                      <a:pPr algn="ctr"/>
                      <a:r>
                        <a:rPr lang="en-US" sz="1400" b="0" dirty="0"/>
                        <a:t>0.4</a:t>
                      </a:r>
                    </a:p>
                  </a:txBody>
                  <a:tcPr marL="45720" marR="45720" anchor="ctr">
                    <a:lnL w="28575" cap="flat" cmpd="sng" algn="ctr">
                      <a:solidFill>
                        <a:schemeClr val="accent5">
                          <a:lumMod val="50000"/>
                        </a:schemeClr>
                      </a:solidFill>
                      <a:prstDash val="solid"/>
                      <a:round/>
                      <a:headEnd type="none" w="med" len="med"/>
                      <a:tailEnd type="none" w="med" len="med"/>
                    </a:lnL>
                    <a:lnR w="28575" cap="flat" cmpd="sng" algn="ctr">
                      <a:solidFill>
                        <a:schemeClr val="accent5">
                          <a:lumMod val="50000"/>
                        </a:schemeClr>
                      </a:solidFill>
                      <a:prstDash val="solid"/>
                      <a:round/>
                      <a:headEnd type="none" w="med" len="med"/>
                      <a:tailEnd type="none" w="med" len="med"/>
                    </a:lnR>
                    <a:lnT w="28575" cap="flat" cmpd="sng" algn="ctr">
                      <a:solidFill>
                        <a:schemeClr val="accent5">
                          <a:lumMod val="50000"/>
                        </a:schemeClr>
                      </a:solidFill>
                      <a:prstDash val="solid"/>
                      <a:round/>
                      <a:headEnd type="none" w="med" len="med"/>
                      <a:tailEnd type="none" w="med" len="med"/>
                    </a:lnT>
                    <a:lnB w="28575" cap="flat" cmpd="sng" algn="ctr">
                      <a:solidFill>
                        <a:schemeClr val="accent5">
                          <a:lumMod val="50000"/>
                        </a:schemeClr>
                      </a:solidFill>
                      <a:prstDash val="solid"/>
                      <a:round/>
                      <a:headEnd type="none" w="med" len="med"/>
                      <a:tailEnd type="none" w="med" len="med"/>
                    </a:lnB>
                    <a:solidFill>
                      <a:srgbClr val="8FAADC"/>
                    </a:solidFill>
                  </a:tcPr>
                </a:tc>
                <a:extLst>
                  <a:ext uri="{0D108BD9-81ED-4DB2-BD59-A6C34878D82A}">
                    <a16:rowId xmlns:a16="http://schemas.microsoft.com/office/drawing/2014/main" val="1545955903"/>
                  </a:ext>
                </a:extLst>
              </a:tr>
            </a:tbl>
          </a:graphicData>
        </a:graphic>
      </p:graphicFrame>
      <p:graphicFrame>
        <p:nvGraphicFramePr>
          <p:cNvPr id="149" name="Table 148">
            <a:extLst>
              <a:ext uri="{FF2B5EF4-FFF2-40B4-BE49-F238E27FC236}">
                <a16:creationId xmlns:a16="http://schemas.microsoft.com/office/drawing/2014/main" id="{1EBE71C4-CA21-C767-872B-ECC94B783ACC}"/>
              </a:ext>
            </a:extLst>
          </p:cNvPr>
          <p:cNvGraphicFramePr>
            <a:graphicFrameLocks noGrp="1"/>
          </p:cNvGraphicFramePr>
          <p:nvPr>
            <p:extLst>
              <p:ext uri="{D42A27DB-BD31-4B8C-83A1-F6EECF244321}">
                <p14:modId xmlns:p14="http://schemas.microsoft.com/office/powerpoint/2010/main" val="2812531262"/>
              </p:ext>
            </p:extLst>
          </p:nvPr>
        </p:nvGraphicFramePr>
        <p:xfrm>
          <a:off x="8312652" y="4541815"/>
          <a:ext cx="739942" cy="304800"/>
        </p:xfrm>
        <a:graphic>
          <a:graphicData uri="http://schemas.openxmlformats.org/drawingml/2006/table">
            <a:tbl>
              <a:tblPr bandRow="1">
                <a:tableStyleId>{5C22544A-7EE6-4342-B048-85BDC9FD1C3A}</a:tableStyleId>
              </a:tblPr>
              <a:tblGrid>
                <a:gridCol w="369971">
                  <a:extLst>
                    <a:ext uri="{9D8B030D-6E8A-4147-A177-3AD203B41FA5}">
                      <a16:colId xmlns:a16="http://schemas.microsoft.com/office/drawing/2014/main" val="3718979855"/>
                    </a:ext>
                  </a:extLst>
                </a:gridCol>
                <a:gridCol w="369971">
                  <a:extLst>
                    <a:ext uri="{9D8B030D-6E8A-4147-A177-3AD203B41FA5}">
                      <a16:colId xmlns:a16="http://schemas.microsoft.com/office/drawing/2014/main" val="234887409"/>
                    </a:ext>
                  </a:extLst>
                </a:gridCol>
              </a:tblGrid>
              <a:tr h="301087">
                <a:tc>
                  <a:txBody>
                    <a:bodyPr/>
                    <a:lstStyle/>
                    <a:p>
                      <a:pPr algn="ctr"/>
                      <a:r>
                        <a:rPr lang="en-US" sz="1400" b="0" dirty="0"/>
                        <a:t>0.2</a:t>
                      </a:r>
                    </a:p>
                  </a:txBody>
                  <a:tcPr marL="45720" marR="45720" anchor="ctr">
                    <a:lnL w="28575" cap="flat" cmpd="sng" algn="ctr">
                      <a:solidFill>
                        <a:schemeClr val="accent5">
                          <a:lumMod val="50000"/>
                        </a:schemeClr>
                      </a:solidFill>
                      <a:prstDash val="solid"/>
                      <a:round/>
                      <a:headEnd type="none" w="med" len="med"/>
                      <a:tailEnd type="none" w="med" len="med"/>
                    </a:lnL>
                    <a:lnR w="28575" cap="flat" cmpd="sng" algn="ctr">
                      <a:solidFill>
                        <a:schemeClr val="accent5">
                          <a:lumMod val="50000"/>
                        </a:schemeClr>
                      </a:solidFill>
                      <a:prstDash val="solid"/>
                      <a:round/>
                      <a:headEnd type="none" w="med" len="med"/>
                      <a:tailEnd type="none" w="med" len="med"/>
                    </a:lnR>
                    <a:lnT w="28575" cap="flat" cmpd="sng" algn="ctr">
                      <a:solidFill>
                        <a:schemeClr val="accent5">
                          <a:lumMod val="50000"/>
                        </a:schemeClr>
                      </a:solidFill>
                      <a:prstDash val="solid"/>
                      <a:round/>
                      <a:headEnd type="none" w="med" len="med"/>
                      <a:tailEnd type="none" w="med" len="med"/>
                    </a:lnT>
                    <a:lnB w="28575" cap="flat" cmpd="sng" algn="ctr">
                      <a:solidFill>
                        <a:schemeClr val="accent5">
                          <a:lumMod val="50000"/>
                        </a:schemeClr>
                      </a:solidFill>
                      <a:prstDash val="solid"/>
                      <a:round/>
                      <a:headEnd type="none" w="med" len="med"/>
                      <a:tailEnd type="none" w="med" len="med"/>
                    </a:lnB>
                    <a:solidFill>
                      <a:srgbClr val="8FAADC"/>
                    </a:solidFill>
                  </a:tcPr>
                </a:tc>
                <a:tc>
                  <a:txBody>
                    <a:bodyPr/>
                    <a:lstStyle/>
                    <a:p>
                      <a:pPr algn="ctr"/>
                      <a:r>
                        <a:rPr lang="en-US" sz="1400" b="0" dirty="0"/>
                        <a:t>0.8</a:t>
                      </a:r>
                    </a:p>
                  </a:txBody>
                  <a:tcPr marL="45720" marR="45720" anchor="ctr">
                    <a:lnL w="28575" cap="flat" cmpd="sng" algn="ctr">
                      <a:solidFill>
                        <a:schemeClr val="accent5">
                          <a:lumMod val="50000"/>
                        </a:schemeClr>
                      </a:solidFill>
                      <a:prstDash val="solid"/>
                      <a:round/>
                      <a:headEnd type="none" w="med" len="med"/>
                      <a:tailEnd type="none" w="med" len="med"/>
                    </a:lnL>
                    <a:lnR w="28575" cap="flat" cmpd="sng" algn="ctr">
                      <a:solidFill>
                        <a:schemeClr val="accent5">
                          <a:lumMod val="50000"/>
                        </a:schemeClr>
                      </a:solidFill>
                      <a:prstDash val="solid"/>
                      <a:round/>
                      <a:headEnd type="none" w="med" len="med"/>
                      <a:tailEnd type="none" w="med" len="med"/>
                    </a:lnR>
                    <a:lnT w="28575" cap="flat" cmpd="sng" algn="ctr">
                      <a:solidFill>
                        <a:schemeClr val="accent5">
                          <a:lumMod val="50000"/>
                        </a:schemeClr>
                      </a:solidFill>
                      <a:prstDash val="solid"/>
                      <a:round/>
                      <a:headEnd type="none" w="med" len="med"/>
                      <a:tailEnd type="none" w="med" len="med"/>
                    </a:lnT>
                    <a:lnB w="28575" cap="flat" cmpd="sng" algn="ctr">
                      <a:solidFill>
                        <a:schemeClr val="accent5">
                          <a:lumMod val="50000"/>
                        </a:schemeClr>
                      </a:solidFill>
                      <a:prstDash val="solid"/>
                      <a:round/>
                      <a:headEnd type="none" w="med" len="med"/>
                      <a:tailEnd type="none" w="med" len="med"/>
                    </a:lnB>
                    <a:solidFill>
                      <a:srgbClr val="8FAADC"/>
                    </a:solidFill>
                  </a:tcPr>
                </a:tc>
                <a:extLst>
                  <a:ext uri="{0D108BD9-81ED-4DB2-BD59-A6C34878D82A}">
                    <a16:rowId xmlns:a16="http://schemas.microsoft.com/office/drawing/2014/main" val="1545955903"/>
                  </a:ext>
                </a:extLst>
              </a:tr>
            </a:tbl>
          </a:graphicData>
        </a:graphic>
      </p:graphicFrame>
      <p:grpSp>
        <p:nvGrpSpPr>
          <p:cNvPr id="150" name="Group 149">
            <a:extLst>
              <a:ext uri="{FF2B5EF4-FFF2-40B4-BE49-F238E27FC236}">
                <a16:creationId xmlns:a16="http://schemas.microsoft.com/office/drawing/2014/main" id="{5677B00E-CD36-FF2E-C85E-3E37412CDC91}"/>
              </a:ext>
            </a:extLst>
          </p:cNvPr>
          <p:cNvGrpSpPr/>
          <p:nvPr/>
        </p:nvGrpSpPr>
        <p:grpSpPr>
          <a:xfrm>
            <a:off x="7819358" y="5095483"/>
            <a:ext cx="1726529" cy="560190"/>
            <a:chOff x="6086500" y="4337882"/>
            <a:chExt cx="1726529" cy="560190"/>
          </a:xfrm>
        </p:grpSpPr>
        <p:sp>
          <p:nvSpPr>
            <p:cNvPr id="151" name="Oval 150">
              <a:extLst>
                <a:ext uri="{FF2B5EF4-FFF2-40B4-BE49-F238E27FC236}">
                  <a16:creationId xmlns:a16="http://schemas.microsoft.com/office/drawing/2014/main" id="{D63B47E2-6705-622E-52B8-802CB7C41C9C}"/>
                </a:ext>
              </a:extLst>
            </p:cNvPr>
            <p:cNvSpPr/>
            <p:nvPr/>
          </p:nvSpPr>
          <p:spPr>
            <a:xfrm>
              <a:off x="6086500" y="4651425"/>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2" name="Oval 151">
              <a:extLst>
                <a:ext uri="{FF2B5EF4-FFF2-40B4-BE49-F238E27FC236}">
                  <a16:creationId xmlns:a16="http://schemas.microsoft.com/office/drawing/2014/main" id="{F01AFC6F-2940-05CC-2E72-9D7CE62268FE}"/>
                </a:ext>
              </a:extLst>
            </p:cNvPr>
            <p:cNvSpPr/>
            <p:nvPr/>
          </p:nvSpPr>
          <p:spPr>
            <a:xfrm>
              <a:off x="7073088" y="4651424"/>
              <a:ext cx="246647" cy="246647"/>
            </a:xfrm>
            <a:prstGeom prst="ellipse">
              <a:avLst/>
            </a:prstGeom>
            <a:solidFill>
              <a:srgbClr val="4472C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Oval 152">
              <a:extLst>
                <a:ext uri="{FF2B5EF4-FFF2-40B4-BE49-F238E27FC236}">
                  <a16:creationId xmlns:a16="http://schemas.microsoft.com/office/drawing/2014/main" id="{270C81D4-13B5-B76C-0A6A-0FF583451337}"/>
                </a:ext>
              </a:extLst>
            </p:cNvPr>
            <p:cNvSpPr/>
            <p:nvPr/>
          </p:nvSpPr>
          <p:spPr>
            <a:xfrm>
              <a:off x="6579794" y="4651425"/>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Oval 153">
              <a:extLst>
                <a:ext uri="{FF2B5EF4-FFF2-40B4-BE49-F238E27FC236}">
                  <a16:creationId xmlns:a16="http://schemas.microsoft.com/office/drawing/2014/main" id="{9D6CE6C5-9F7C-04FA-7524-DC1F1B10B27C}"/>
                </a:ext>
              </a:extLst>
            </p:cNvPr>
            <p:cNvSpPr/>
            <p:nvPr/>
          </p:nvSpPr>
          <p:spPr>
            <a:xfrm>
              <a:off x="7073088" y="4337882"/>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Oval 154">
              <a:extLst>
                <a:ext uri="{FF2B5EF4-FFF2-40B4-BE49-F238E27FC236}">
                  <a16:creationId xmlns:a16="http://schemas.microsoft.com/office/drawing/2014/main" id="{2A8234E6-7486-327D-0927-73272026395F}"/>
                </a:ext>
              </a:extLst>
            </p:cNvPr>
            <p:cNvSpPr/>
            <p:nvPr/>
          </p:nvSpPr>
          <p:spPr>
            <a:xfrm>
              <a:off x="6579794" y="4337883"/>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6" name="Straight Connector 155">
              <a:extLst>
                <a:ext uri="{FF2B5EF4-FFF2-40B4-BE49-F238E27FC236}">
                  <a16:creationId xmlns:a16="http://schemas.microsoft.com/office/drawing/2014/main" id="{4C148F99-3F93-5EBE-6F05-46B4B5BA4D1E}"/>
                </a:ext>
              </a:extLst>
            </p:cNvPr>
            <p:cNvCxnSpPr>
              <a:cxnSpLocks/>
              <a:stCxn id="151" idx="7"/>
              <a:endCxn id="155" idx="4"/>
            </p:cNvCxnSpPr>
            <p:nvPr/>
          </p:nvCxnSpPr>
          <p:spPr>
            <a:xfrm flipV="1">
              <a:off x="6297026" y="4584530"/>
              <a:ext cx="406092" cy="103016"/>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CAA904F8-3659-247D-EA16-FF5628EDC400}"/>
                </a:ext>
              </a:extLst>
            </p:cNvPr>
            <p:cNvCxnSpPr>
              <a:cxnSpLocks/>
              <a:stCxn id="151" idx="7"/>
              <a:endCxn id="154" idx="4"/>
            </p:cNvCxnSpPr>
            <p:nvPr/>
          </p:nvCxnSpPr>
          <p:spPr>
            <a:xfrm flipV="1">
              <a:off x="6297026" y="4584529"/>
              <a:ext cx="899386" cy="10301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58" name="Straight Connector 157">
              <a:extLst>
                <a:ext uri="{FF2B5EF4-FFF2-40B4-BE49-F238E27FC236}">
                  <a16:creationId xmlns:a16="http://schemas.microsoft.com/office/drawing/2014/main" id="{AF4929E2-9FBF-04BD-E7CA-2249D2CCC945}"/>
                </a:ext>
              </a:extLst>
            </p:cNvPr>
            <p:cNvCxnSpPr>
              <a:cxnSpLocks/>
              <a:stCxn id="152" idx="1"/>
              <a:endCxn id="155" idx="4"/>
            </p:cNvCxnSpPr>
            <p:nvPr/>
          </p:nvCxnSpPr>
          <p:spPr>
            <a:xfrm flipH="1" flipV="1">
              <a:off x="6703118" y="4584530"/>
              <a:ext cx="406091" cy="10301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FC489713-8B55-99C1-BFF1-CEC335F840F0}"/>
                </a:ext>
              </a:extLst>
            </p:cNvPr>
            <p:cNvCxnSpPr>
              <a:cxnSpLocks/>
              <a:stCxn id="152" idx="0"/>
              <a:endCxn id="154" idx="4"/>
            </p:cNvCxnSpPr>
            <p:nvPr/>
          </p:nvCxnSpPr>
          <p:spPr>
            <a:xfrm flipV="1">
              <a:off x="7196412" y="4584529"/>
              <a:ext cx="0" cy="6689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60" name="Straight Connector 159">
              <a:extLst>
                <a:ext uri="{FF2B5EF4-FFF2-40B4-BE49-F238E27FC236}">
                  <a16:creationId xmlns:a16="http://schemas.microsoft.com/office/drawing/2014/main" id="{91714B64-91B8-0CCC-03A3-928A1D84E061}"/>
                </a:ext>
              </a:extLst>
            </p:cNvPr>
            <p:cNvCxnSpPr>
              <a:cxnSpLocks/>
              <a:stCxn id="155" idx="4"/>
              <a:endCxn id="153" idx="0"/>
            </p:cNvCxnSpPr>
            <p:nvPr/>
          </p:nvCxnSpPr>
          <p:spPr>
            <a:xfrm>
              <a:off x="6703118" y="4584530"/>
              <a:ext cx="0" cy="6689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84D80C3E-CCB1-88FE-659C-CB4C127ACC17}"/>
                </a:ext>
              </a:extLst>
            </p:cNvPr>
            <p:cNvCxnSpPr>
              <a:cxnSpLocks/>
              <a:stCxn id="153" idx="7"/>
              <a:endCxn id="154" idx="4"/>
            </p:cNvCxnSpPr>
            <p:nvPr/>
          </p:nvCxnSpPr>
          <p:spPr>
            <a:xfrm flipV="1">
              <a:off x="6790320" y="4584529"/>
              <a:ext cx="406092" cy="10301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62" name="Oval 161">
              <a:extLst>
                <a:ext uri="{FF2B5EF4-FFF2-40B4-BE49-F238E27FC236}">
                  <a16:creationId xmlns:a16="http://schemas.microsoft.com/office/drawing/2014/main" id="{5D181CAC-8EDF-08A2-040B-86227D8AB8FF}"/>
                </a:ext>
              </a:extLst>
            </p:cNvPr>
            <p:cNvSpPr/>
            <p:nvPr/>
          </p:nvSpPr>
          <p:spPr>
            <a:xfrm>
              <a:off x="7566382" y="4651423"/>
              <a:ext cx="246647" cy="246647"/>
            </a:xfrm>
            <a:prstGeom prst="ellipse">
              <a:avLst/>
            </a:prstGeom>
            <a:solidFill>
              <a:srgbClr val="4472C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63" name="Straight Connector 162">
              <a:extLst>
                <a:ext uri="{FF2B5EF4-FFF2-40B4-BE49-F238E27FC236}">
                  <a16:creationId xmlns:a16="http://schemas.microsoft.com/office/drawing/2014/main" id="{6FFBCC80-03FF-9725-97AA-9C68EFE3E324}"/>
                </a:ext>
              </a:extLst>
            </p:cNvPr>
            <p:cNvCxnSpPr>
              <a:cxnSpLocks/>
              <a:stCxn id="162" idx="1"/>
              <a:endCxn id="154" idx="4"/>
            </p:cNvCxnSpPr>
            <p:nvPr/>
          </p:nvCxnSpPr>
          <p:spPr>
            <a:xfrm flipH="1" flipV="1">
              <a:off x="7196412" y="4584529"/>
              <a:ext cx="406091" cy="10301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64" name="Straight Connector 163">
              <a:extLst>
                <a:ext uri="{FF2B5EF4-FFF2-40B4-BE49-F238E27FC236}">
                  <a16:creationId xmlns:a16="http://schemas.microsoft.com/office/drawing/2014/main" id="{D59D6849-BC22-B875-EB0D-97498ED43F4E}"/>
                </a:ext>
              </a:extLst>
            </p:cNvPr>
            <p:cNvCxnSpPr>
              <a:cxnSpLocks/>
              <a:stCxn id="162" idx="1"/>
              <a:endCxn id="155" idx="4"/>
            </p:cNvCxnSpPr>
            <p:nvPr/>
          </p:nvCxnSpPr>
          <p:spPr>
            <a:xfrm flipH="1" flipV="1">
              <a:off x="6703118" y="4584530"/>
              <a:ext cx="899385" cy="103014"/>
            </a:xfrm>
            <a:prstGeom prst="line">
              <a:avLst/>
            </a:prstGeom>
            <a:ln w="19050"/>
          </p:spPr>
          <p:style>
            <a:lnRef idx="1">
              <a:schemeClr val="accent1"/>
            </a:lnRef>
            <a:fillRef idx="0">
              <a:schemeClr val="accent1"/>
            </a:fillRef>
            <a:effectRef idx="0">
              <a:schemeClr val="accent1"/>
            </a:effectRef>
            <a:fontRef idx="minor">
              <a:schemeClr val="tx1"/>
            </a:fontRef>
          </p:style>
        </p:cxnSp>
      </p:grpSp>
      <p:graphicFrame>
        <p:nvGraphicFramePr>
          <p:cNvPr id="165" name="Table 164">
            <a:extLst>
              <a:ext uri="{FF2B5EF4-FFF2-40B4-BE49-F238E27FC236}">
                <a16:creationId xmlns:a16="http://schemas.microsoft.com/office/drawing/2014/main" id="{AE42908B-52EE-B2A5-94F1-91EEA26B9B6A}"/>
              </a:ext>
            </a:extLst>
          </p:cNvPr>
          <p:cNvGraphicFramePr>
            <a:graphicFrameLocks noGrp="1"/>
          </p:cNvGraphicFramePr>
          <p:nvPr>
            <p:extLst>
              <p:ext uri="{D42A27DB-BD31-4B8C-83A1-F6EECF244321}">
                <p14:modId xmlns:p14="http://schemas.microsoft.com/office/powerpoint/2010/main" val="2476706397"/>
              </p:ext>
            </p:extLst>
          </p:nvPr>
        </p:nvGraphicFramePr>
        <p:xfrm>
          <a:off x="7819357" y="5905969"/>
          <a:ext cx="739942" cy="304800"/>
        </p:xfrm>
        <a:graphic>
          <a:graphicData uri="http://schemas.openxmlformats.org/drawingml/2006/table">
            <a:tbl>
              <a:tblPr bandRow="1">
                <a:tableStyleId>{5C22544A-7EE6-4342-B048-85BDC9FD1C3A}</a:tableStyleId>
              </a:tblPr>
              <a:tblGrid>
                <a:gridCol w="369971">
                  <a:extLst>
                    <a:ext uri="{9D8B030D-6E8A-4147-A177-3AD203B41FA5}">
                      <a16:colId xmlns:a16="http://schemas.microsoft.com/office/drawing/2014/main" val="3718979855"/>
                    </a:ext>
                  </a:extLst>
                </a:gridCol>
                <a:gridCol w="369971">
                  <a:extLst>
                    <a:ext uri="{9D8B030D-6E8A-4147-A177-3AD203B41FA5}">
                      <a16:colId xmlns:a16="http://schemas.microsoft.com/office/drawing/2014/main" val="234887409"/>
                    </a:ext>
                  </a:extLst>
                </a:gridCol>
              </a:tblGrid>
              <a:tr h="301087">
                <a:tc>
                  <a:txBody>
                    <a:bodyPr/>
                    <a:lstStyle/>
                    <a:p>
                      <a:pPr algn="ctr"/>
                      <a:r>
                        <a:rPr lang="en-US" sz="1400" b="0" dirty="0"/>
                        <a:t>0.5</a:t>
                      </a:r>
                    </a:p>
                  </a:txBody>
                  <a:tcPr marL="45720" marR="45720" anchor="ctr">
                    <a:lnL w="28575" cap="flat" cmpd="sng" algn="ctr">
                      <a:solidFill>
                        <a:schemeClr val="accent5">
                          <a:lumMod val="50000"/>
                        </a:schemeClr>
                      </a:solidFill>
                      <a:prstDash val="solid"/>
                      <a:round/>
                      <a:headEnd type="none" w="med" len="med"/>
                      <a:tailEnd type="none" w="med" len="med"/>
                    </a:lnL>
                    <a:lnR w="28575" cap="flat" cmpd="sng" algn="ctr">
                      <a:solidFill>
                        <a:schemeClr val="accent5">
                          <a:lumMod val="50000"/>
                        </a:schemeClr>
                      </a:solidFill>
                      <a:prstDash val="solid"/>
                      <a:round/>
                      <a:headEnd type="none" w="med" len="med"/>
                      <a:tailEnd type="none" w="med" len="med"/>
                    </a:lnR>
                    <a:lnT w="28575" cap="flat" cmpd="sng" algn="ctr">
                      <a:solidFill>
                        <a:schemeClr val="accent5">
                          <a:lumMod val="50000"/>
                        </a:schemeClr>
                      </a:solidFill>
                      <a:prstDash val="solid"/>
                      <a:round/>
                      <a:headEnd type="none" w="med" len="med"/>
                      <a:tailEnd type="none" w="med" len="med"/>
                    </a:lnT>
                    <a:lnB w="28575" cap="flat" cmpd="sng" algn="ctr">
                      <a:solidFill>
                        <a:schemeClr val="accent5">
                          <a:lumMod val="50000"/>
                        </a:schemeClr>
                      </a:solidFill>
                      <a:prstDash val="solid"/>
                      <a:round/>
                      <a:headEnd type="none" w="med" len="med"/>
                      <a:tailEnd type="none" w="med" len="med"/>
                    </a:lnB>
                    <a:solidFill>
                      <a:srgbClr val="8FAADC"/>
                    </a:solidFill>
                  </a:tcPr>
                </a:tc>
                <a:tc>
                  <a:txBody>
                    <a:bodyPr/>
                    <a:lstStyle/>
                    <a:p>
                      <a:pPr algn="ctr"/>
                      <a:r>
                        <a:rPr lang="en-US" sz="1400" b="0" dirty="0"/>
                        <a:t>0.7</a:t>
                      </a:r>
                    </a:p>
                  </a:txBody>
                  <a:tcPr marL="45720" marR="45720" anchor="ctr">
                    <a:lnL w="28575" cap="flat" cmpd="sng" algn="ctr">
                      <a:solidFill>
                        <a:schemeClr val="accent5">
                          <a:lumMod val="50000"/>
                        </a:schemeClr>
                      </a:solidFill>
                      <a:prstDash val="solid"/>
                      <a:round/>
                      <a:headEnd type="none" w="med" len="med"/>
                      <a:tailEnd type="none" w="med" len="med"/>
                    </a:lnL>
                    <a:lnR w="28575" cap="flat" cmpd="sng" algn="ctr">
                      <a:solidFill>
                        <a:schemeClr val="accent5">
                          <a:lumMod val="50000"/>
                        </a:schemeClr>
                      </a:solidFill>
                      <a:prstDash val="solid"/>
                      <a:round/>
                      <a:headEnd type="none" w="med" len="med"/>
                      <a:tailEnd type="none" w="med" len="med"/>
                    </a:lnR>
                    <a:lnT w="28575" cap="flat" cmpd="sng" algn="ctr">
                      <a:solidFill>
                        <a:schemeClr val="accent5">
                          <a:lumMod val="50000"/>
                        </a:schemeClr>
                      </a:solidFill>
                      <a:prstDash val="solid"/>
                      <a:round/>
                      <a:headEnd type="none" w="med" len="med"/>
                      <a:tailEnd type="none" w="med" len="med"/>
                    </a:lnT>
                    <a:lnB w="28575" cap="flat" cmpd="sng" algn="ctr">
                      <a:solidFill>
                        <a:schemeClr val="accent5">
                          <a:lumMod val="50000"/>
                        </a:schemeClr>
                      </a:solidFill>
                      <a:prstDash val="solid"/>
                      <a:round/>
                      <a:headEnd type="none" w="med" len="med"/>
                      <a:tailEnd type="none" w="med" len="med"/>
                    </a:lnB>
                    <a:solidFill>
                      <a:srgbClr val="8FAADC"/>
                    </a:solidFill>
                  </a:tcPr>
                </a:tc>
                <a:extLst>
                  <a:ext uri="{0D108BD9-81ED-4DB2-BD59-A6C34878D82A}">
                    <a16:rowId xmlns:a16="http://schemas.microsoft.com/office/drawing/2014/main" val="1545955903"/>
                  </a:ext>
                </a:extLst>
              </a:tr>
            </a:tbl>
          </a:graphicData>
        </a:graphic>
      </p:graphicFrame>
      <p:graphicFrame>
        <p:nvGraphicFramePr>
          <p:cNvPr id="167" name="Table 166">
            <a:extLst>
              <a:ext uri="{FF2B5EF4-FFF2-40B4-BE49-F238E27FC236}">
                <a16:creationId xmlns:a16="http://schemas.microsoft.com/office/drawing/2014/main" id="{71E3E398-8A8F-0D08-16EA-7B6C5843DD05}"/>
              </a:ext>
            </a:extLst>
          </p:cNvPr>
          <p:cNvGraphicFramePr>
            <a:graphicFrameLocks noGrp="1"/>
          </p:cNvGraphicFramePr>
          <p:nvPr>
            <p:extLst>
              <p:ext uri="{D42A27DB-BD31-4B8C-83A1-F6EECF244321}">
                <p14:modId xmlns:p14="http://schemas.microsoft.com/office/powerpoint/2010/main" val="340889302"/>
              </p:ext>
            </p:extLst>
          </p:nvPr>
        </p:nvGraphicFramePr>
        <p:xfrm>
          <a:off x="10893443" y="4539576"/>
          <a:ext cx="739942" cy="304800"/>
        </p:xfrm>
        <a:graphic>
          <a:graphicData uri="http://schemas.openxmlformats.org/drawingml/2006/table">
            <a:tbl>
              <a:tblPr bandRow="1">
                <a:tableStyleId>{5C22544A-7EE6-4342-B048-85BDC9FD1C3A}</a:tableStyleId>
              </a:tblPr>
              <a:tblGrid>
                <a:gridCol w="369971">
                  <a:extLst>
                    <a:ext uri="{9D8B030D-6E8A-4147-A177-3AD203B41FA5}">
                      <a16:colId xmlns:a16="http://schemas.microsoft.com/office/drawing/2014/main" val="3718979855"/>
                    </a:ext>
                  </a:extLst>
                </a:gridCol>
                <a:gridCol w="369971">
                  <a:extLst>
                    <a:ext uri="{9D8B030D-6E8A-4147-A177-3AD203B41FA5}">
                      <a16:colId xmlns:a16="http://schemas.microsoft.com/office/drawing/2014/main" val="234887409"/>
                    </a:ext>
                  </a:extLst>
                </a:gridCol>
              </a:tblGrid>
              <a:tr h="301087">
                <a:tc>
                  <a:txBody>
                    <a:bodyPr/>
                    <a:lstStyle/>
                    <a:p>
                      <a:pPr algn="ctr"/>
                      <a:r>
                        <a:rPr lang="en-US" sz="1400" b="0" dirty="0"/>
                        <a:t>0.3</a:t>
                      </a:r>
                    </a:p>
                  </a:txBody>
                  <a:tcPr marL="45720" marR="45720" anchor="ctr">
                    <a:lnL w="28575" cap="flat" cmpd="sng" algn="ctr">
                      <a:solidFill>
                        <a:schemeClr val="accent5">
                          <a:lumMod val="50000"/>
                        </a:schemeClr>
                      </a:solidFill>
                      <a:prstDash val="solid"/>
                      <a:round/>
                      <a:headEnd type="none" w="med" len="med"/>
                      <a:tailEnd type="none" w="med" len="med"/>
                    </a:lnL>
                    <a:lnR w="28575" cap="flat" cmpd="sng" algn="ctr">
                      <a:solidFill>
                        <a:schemeClr val="accent5">
                          <a:lumMod val="50000"/>
                        </a:schemeClr>
                      </a:solidFill>
                      <a:prstDash val="solid"/>
                      <a:round/>
                      <a:headEnd type="none" w="med" len="med"/>
                      <a:tailEnd type="none" w="med" len="med"/>
                    </a:lnR>
                    <a:lnT w="28575" cap="flat" cmpd="sng" algn="ctr">
                      <a:solidFill>
                        <a:schemeClr val="accent5">
                          <a:lumMod val="50000"/>
                        </a:schemeClr>
                      </a:solidFill>
                      <a:prstDash val="solid"/>
                      <a:round/>
                      <a:headEnd type="none" w="med" len="med"/>
                      <a:tailEnd type="none" w="med" len="med"/>
                    </a:lnT>
                    <a:lnB w="28575" cap="flat" cmpd="sng" algn="ctr">
                      <a:solidFill>
                        <a:schemeClr val="accent5">
                          <a:lumMod val="50000"/>
                        </a:schemeClr>
                      </a:solidFill>
                      <a:prstDash val="solid"/>
                      <a:round/>
                      <a:headEnd type="none" w="med" len="med"/>
                      <a:tailEnd type="none" w="med" len="med"/>
                    </a:lnB>
                    <a:solidFill>
                      <a:srgbClr val="8FAADC"/>
                    </a:solidFill>
                  </a:tcPr>
                </a:tc>
                <a:tc>
                  <a:txBody>
                    <a:bodyPr/>
                    <a:lstStyle/>
                    <a:p>
                      <a:pPr algn="ctr"/>
                      <a:r>
                        <a:rPr lang="en-US" sz="1400" b="0" dirty="0"/>
                        <a:t>0.4</a:t>
                      </a:r>
                    </a:p>
                  </a:txBody>
                  <a:tcPr marL="45720" marR="45720" anchor="ctr">
                    <a:lnL w="28575" cap="flat" cmpd="sng" algn="ctr">
                      <a:solidFill>
                        <a:schemeClr val="accent5">
                          <a:lumMod val="50000"/>
                        </a:schemeClr>
                      </a:solidFill>
                      <a:prstDash val="solid"/>
                      <a:round/>
                      <a:headEnd type="none" w="med" len="med"/>
                      <a:tailEnd type="none" w="med" len="med"/>
                    </a:lnL>
                    <a:lnR w="28575" cap="flat" cmpd="sng" algn="ctr">
                      <a:solidFill>
                        <a:schemeClr val="accent5">
                          <a:lumMod val="50000"/>
                        </a:schemeClr>
                      </a:solidFill>
                      <a:prstDash val="solid"/>
                      <a:round/>
                      <a:headEnd type="none" w="med" len="med"/>
                      <a:tailEnd type="none" w="med" len="med"/>
                    </a:lnR>
                    <a:lnT w="28575" cap="flat" cmpd="sng" algn="ctr">
                      <a:solidFill>
                        <a:schemeClr val="accent5">
                          <a:lumMod val="50000"/>
                        </a:schemeClr>
                      </a:solidFill>
                      <a:prstDash val="solid"/>
                      <a:round/>
                      <a:headEnd type="none" w="med" len="med"/>
                      <a:tailEnd type="none" w="med" len="med"/>
                    </a:lnT>
                    <a:lnB w="28575" cap="flat" cmpd="sng" algn="ctr">
                      <a:solidFill>
                        <a:schemeClr val="accent5">
                          <a:lumMod val="50000"/>
                        </a:schemeClr>
                      </a:solidFill>
                      <a:prstDash val="solid"/>
                      <a:round/>
                      <a:headEnd type="none" w="med" len="med"/>
                      <a:tailEnd type="none" w="med" len="med"/>
                    </a:lnB>
                    <a:solidFill>
                      <a:srgbClr val="8FAADC"/>
                    </a:solidFill>
                  </a:tcPr>
                </a:tc>
                <a:extLst>
                  <a:ext uri="{0D108BD9-81ED-4DB2-BD59-A6C34878D82A}">
                    <a16:rowId xmlns:a16="http://schemas.microsoft.com/office/drawing/2014/main" val="1545955903"/>
                  </a:ext>
                </a:extLst>
              </a:tr>
            </a:tbl>
          </a:graphicData>
        </a:graphic>
      </p:graphicFrame>
      <p:grpSp>
        <p:nvGrpSpPr>
          <p:cNvPr id="168" name="Group 167">
            <a:extLst>
              <a:ext uri="{FF2B5EF4-FFF2-40B4-BE49-F238E27FC236}">
                <a16:creationId xmlns:a16="http://schemas.microsoft.com/office/drawing/2014/main" id="{175B0C2B-21B4-F7EF-8AEC-2E2CDF63891E}"/>
              </a:ext>
            </a:extLst>
          </p:cNvPr>
          <p:cNvGrpSpPr/>
          <p:nvPr/>
        </p:nvGrpSpPr>
        <p:grpSpPr>
          <a:xfrm>
            <a:off x="10400149" y="5093244"/>
            <a:ext cx="1726529" cy="560190"/>
            <a:chOff x="6086500" y="4337882"/>
            <a:chExt cx="1726529" cy="560190"/>
          </a:xfrm>
        </p:grpSpPr>
        <p:sp>
          <p:nvSpPr>
            <p:cNvPr id="169" name="Oval 168">
              <a:extLst>
                <a:ext uri="{FF2B5EF4-FFF2-40B4-BE49-F238E27FC236}">
                  <a16:creationId xmlns:a16="http://schemas.microsoft.com/office/drawing/2014/main" id="{60ABE183-9703-2BEA-3DD8-DFE8B452627E}"/>
                </a:ext>
              </a:extLst>
            </p:cNvPr>
            <p:cNvSpPr/>
            <p:nvPr/>
          </p:nvSpPr>
          <p:spPr>
            <a:xfrm>
              <a:off x="6086500" y="4651425"/>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0" name="Oval 169">
              <a:extLst>
                <a:ext uri="{FF2B5EF4-FFF2-40B4-BE49-F238E27FC236}">
                  <a16:creationId xmlns:a16="http://schemas.microsoft.com/office/drawing/2014/main" id="{0123AF5C-8D88-7EDC-59A0-41ABA8553133}"/>
                </a:ext>
              </a:extLst>
            </p:cNvPr>
            <p:cNvSpPr/>
            <p:nvPr/>
          </p:nvSpPr>
          <p:spPr>
            <a:xfrm>
              <a:off x="7073088" y="4651424"/>
              <a:ext cx="246647" cy="246647"/>
            </a:xfrm>
            <a:prstGeom prst="ellipse">
              <a:avLst/>
            </a:prstGeom>
            <a:solidFill>
              <a:srgbClr val="4472C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1" name="Oval 170">
              <a:extLst>
                <a:ext uri="{FF2B5EF4-FFF2-40B4-BE49-F238E27FC236}">
                  <a16:creationId xmlns:a16="http://schemas.microsoft.com/office/drawing/2014/main" id="{3AAA4C32-48DB-3670-A993-CD21BD80A233}"/>
                </a:ext>
              </a:extLst>
            </p:cNvPr>
            <p:cNvSpPr/>
            <p:nvPr/>
          </p:nvSpPr>
          <p:spPr>
            <a:xfrm>
              <a:off x="6579794" y="4651425"/>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Oval 171">
              <a:extLst>
                <a:ext uri="{FF2B5EF4-FFF2-40B4-BE49-F238E27FC236}">
                  <a16:creationId xmlns:a16="http://schemas.microsoft.com/office/drawing/2014/main" id="{306B99AA-FF79-6F38-4B2B-C5802C5C3C0D}"/>
                </a:ext>
              </a:extLst>
            </p:cNvPr>
            <p:cNvSpPr/>
            <p:nvPr/>
          </p:nvSpPr>
          <p:spPr>
            <a:xfrm>
              <a:off x="7073088" y="4337882"/>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3" name="Oval 172">
              <a:extLst>
                <a:ext uri="{FF2B5EF4-FFF2-40B4-BE49-F238E27FC236}">
                  <a16:creationId xmlns:a16="http://schemas.microsoft.com/office/drawing/2014/main" id="{843A2BDC-05EC-7198-3792-FA4C93A19904}"/>
                </a:ext>
              </a:extLst>
            </p:cNvPr>
            <p:cNvSpPr/>
            <p:nvPr/>
          </p:nvSpPr>
          <p:spPr>
            <a:xfrm>
              <a:off x="6579794" y="4337883"/>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4" name="Straight Connector 173">
              <a:extLst>
                <a:ext uri="{FF2B5EF4-FFF2-40B4-BE49-F238E27FC236}">
                  <a16:creationId xmlns:a16="http://schemas.microsoft.com/office/drawing/2014/main" id="{DB3691E4-3F07-13F6-80ED-3C75C7BC6433}"/>
                </a:ext>
              </a:extLst>
            </p:cNvPr>
            <p:cNvCxnSpPr>
              <a:cxnSpLocks/>
              <a:stCxn id="169" idx="7"/>
              <a:endCxn id="173" idx="4"/>
            </p:cNvCxnSpPr>
            <p:nvPr/>
          </p:nvCxnSpPr>
          <p:spPr>
            <a:xfrm flipV="1">
              <a:off x="6297026" y="4584530"/>
              <a:ext cx="406092" cy="103016"/>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75" name="Straight Connector 174">
              <a:extLst>
                <a:ext uri="{FF2B5EF4-FFF2-40B4-BE49-F238E27FC236}">
                  <a16:creationId xmlns:a16="http://schemas.microsoft.com/office/drawing/2014/main" id="{A378BD44-078E-DDDF-6F22-58A4DCE23FD1}"/>
                </a:ext>
              </a:extLst>
            </p:cNvPr>
            <p:cNvCxnSpPr>
              <a:cxnSpLocks/>
              <a:stCxn id="169" idx="7"/>
              <a:endCxn id="172" idx="4"/>
            </p:cNvCxnSpPr>
            <p:nvPr/>
          </p:nvCxnSpPr>
          <p:spPr>
            <a:xfrm flipV="1">
              <a:off x="6297026" y="4584529"/>
              <a:ext cx="899386" cy="10301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76" name="Straight Connector 175">
              <a:extLst>
                <a:ext uri="{FF2B5EF4-FFF2-40B4-BE49-F238E27FC236}">
                  <a16:creationId xmlns:a16="http://schemas.microsoft.com/office/drawing/2014/main" id="{B4C615F4-0CB1-68D7-BC26-76DD793EAC4C}"/>
                </a:ext>
              </a:extLst>
            </p:cNvPr>
            <p:cNvCxnSpPr>
              <a:cxnSpLocks/>
              <a:stCxn id="170" idx="1"/>
              <a:endCxn id="173" idx="4"/>
            </p:cNvCxnSpPr>
            <p:nvPr/>
          </p:nvCxnSpPr>
          <p:spPr>
            <a:xfrm flipH="1" flipV="1">
              <a:off x="6703118" y="4584530"/>
              <a:ext cx="406091" cy="10301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77" name="Straight Connector 176">
              <a:extLst>
                <a:ext uri="{FF2B5EF4-FFF2-40B4-BE49-F238E27FC236}">
                  <a16:creationId xmlns:a16="http://schemas.microsoft.com/office/drawing/2014/main" id="{7B3DD08E-4718-66A3-A83A-1390E3A59974}"/>
                </a:ext>
              </a:extLst>
            </p:cNvPr>
            <p:cNvCxnSpPr>
              <a:cxnSpLocks/>
              <a:stCxn id="170" idx="0"/>
              <a:endCxn id="172" idx="4"/>
            </p:cNvCxnSpPr>
            <p:nvPr/>
          </p:nvCxnSpPr>
          <p:spPr>
            <a:xfrm flipV="1">
              <a:off x="7196412" y="4584529"/>
              <a:ext cx="0" cy="6689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78" name="Straight Connector 177">
              <a:extLst>
                <a:ext uri="{FF2B5EF4-FFF2-40B4-BE49-F238E27FC236}">
                  <a16:creationId xmlns:a16="http://schemas.microsoft.com/office/drawing/2014/main" id="{86015D8C-42A2-331C-5C0E-DF0F1480A9EC}"/>
                </a:ext>
              </a:extLst>
            </p:cNvPr>
            <p:cNvCxnSpPr>
              <a:cxnSpLocks/>
              <a:stCxn id="173" idx="4"/>
              <a:endCxn id="171" idx="0"/>
            </p:cNvCxnSpPr>
            <p:nvPr/>
          </p:nvCxnSpPr>
          <p:spPr>
            <a:xfrm>
              <a:off x="6703118" y="4584530"/>
              <a:ext cx="0" cy="6689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79" name="Straight Connector 178">
              <a:extLst>
                <a:ext uri="{FF2B5EF4-FFF2-40B4-BE49-F238E27FC236}">
                  <a16:creationId xmlns:a16="http://schemas.microsoft.com/office/drawing/2014/main" id="{A1F5D510-7CDD-1FFF-39DC-D2246F713DAE}"/>
                </a:ext>
              </a:extLst>
            </p:cNvPr>
            <p:cNvCxnSpPr>
              <a:cxnSpLocks/>
              <a:stCxn id="171" idx="7"/>
              <a:endCxn id="172" idx="4"/>
            </p:cNvCxnSpPr>
            <p:nvPr/>
          </p:nvCxnSpPr>
          <p:spPr>
            <a:xfrm flipV="1">
              <a:off x="6790320" y="4584529"/>
              <a:ext cx="406092" cy="10301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80" name="Oval 179">
              <a:extLst>
                <a:ext uri="{FF2B5EF4-FFF2-40B4-BE49-F238E27FC236}">
                  <a16:creationId xmlns:a16="http://schemas.microsoft.com/office/drawing/2014/main" id="{17672901-26C7-8D0D-D1A8-EA806553ED7C}"/>
                </a:ext>
              </a:extLst>
            </p:cNvPr>
            <p:cNvSpPr/>
            <p:nvPr/>
          </p:nvSpPr>
          <p:spPr>
            <a:xfrm>
              <a:off x="7566382" y="4651423"/>
              <a:ext cx="246647" cy="246647"/>
            </a:xfrm>
            <a:prstGeom prst="ellipse">
              <a:avLst/>
            </a:prstGeom>
            <a:solidFill>
              <a:srgbClr val="4472C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81" name="Straight Connector 180">
              <a:extLst>
                <a:ext uri="{FF2B5EF4-FFF2-40B4-BE49-F238E27FC236}">
                  <a16:creationId xmlns:a16="http://schemas.microsoft.com/office/drawing/2014/main" id="{4D305277-3DE6-1172-C54E-2A198E1F9707}"/>
                </a:ext>
              </a:extLst>
            </p:cNvPr>
            <p:cNvCxnSpPr>
              <a:cxnSpLocks/>
              <a:stCxn id="180" idx="1"/>
              <a:endCxn id="172" idx="4"/>
            </p:cNvCxnSpPr>
            <p:nvPr/>
          </p:nvCxnSpPr>
          <p:spPr>
            <a:xfrm flipH="1" flipV="1">
              <a:off x="7196412" y="4584529"/>
              <a:ext cx="406091" cy="10301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82" name="Straight Connector 181">
              <a:extLst>
                <a:ext uri="{FF2B5EF4-FFF2-40B4-BE49-F238E27FC236}">
                  <a16:creationId xmlns:a16="http://schemas.microsoft.com/office/drawing/2014/main" id="{630E86F8-1703-2567-7C61-D55D4768999F}"/>
                </a:ext>
              </a:extLst>
            </p:cNvPr>
            <p:cNvCxnSpPr>
              <a:cxnSpLocks/>
              <a:stCxn id="180" idx="1"/>
              <a:endCxn id="173" idx="4"/>
            </p:cNvCxnSpPr>
            <p:nvPr/>
          </p:nvCxnSpPr>
          <p:spPr>
            <a:xfrm flipH="1" flipV="1">
              <a:off x="6703118" y="4584530"/>
              <a:ext cx="899385" cy="103014"/>
            </a:xfrm>
            <a:prstGeom prst="line">
              <a:avLst/>
            </a:prstGeom>
            <a:ln w="19050"/>
          </p:spPr>
          <p:style>
            <a:lnRef idx="1">
              <a:schemeClr val="accent1"/>
            </a:lnRef>
            <a:fillRef idx="0">
              <a:schemeClr val="accent1"/>
            </a:fillRef>
            <a:effectRef idx="0">
              <a:schemeClr val="accent1"/>
            </a:effectRef>
            <a:fontRef idx="minor">
              <a:schemeClr val="tx1"/>
            </a:fontRef>
          </p:style>
        </p:cxnSp>
      </p:grpSp>
      <p:graphicFrame>
        <p:nvGraphicFramePr>
          <p:cNvPr id="183" name="Table 182">
            <a:extLst>
              <a:ext uri="{FF2B5EF4-FFF2-40B4-BE49-F238E27FC236}">
                <a16:creationId xmlns:a16="http://schemas.microsoft.com/office/drawing/2014/main" id="{69BBDC8C-3E7F-DC5F-2B17-43453C2B8F75}"/>
              </a:ext>
            </a:extLst>
          </p:cNvPr>
          <p:cNvGraphicFramePr>
            <a:graphicFrameLocks noGrp="1"/>
          </p:cNvGraphicFramePr>
          <p:nvPr>
            <p:extLst>
              <p:ext uri="{D42A27DB-BD31-4B8C-83A1-F6EECF244321}">
                <p14:modId xmlns:p14="http://schemas.microsoft.com/office/powerpoint/2010/main" val="2099728461"/>
              </p:ext>
            </p:extLst>
          </p:nvPr>
        </p:nvGraphicFramePr>
        <p:xfrm>
          <a:off x="10400148" y="5903730"/>
          <a:ext cx="739942" cy="304800"/>
        </p:xfrm>
        <a:graphic>
          <a:graphicData uri="http://schemas.openxmlformats.org/drawingml/2006/table">
            <a:tbl>
              <a:tblPr bandRow="1">
                <a:tableStyleId>{5C22544A-7EE6-4342-B048-85BDC9FD1C3A}</a:tableStyleId>
              </a:tblPr>
              <a:tblGrid>
                <a:gridCol w="369971">
                  <a:extLst>
                    <a:ext uri="{9D8B030D-6E8A-4147-A177-3AD203B41FA5}">
                      <a16:colId xmlns:a16="http://schemas.microsoft.com/office/drawing/2014/main" val="3718979855"/>
                    </a:ext>
                  </a:extLst>
                </a:gridCol>
                <a:gridCol w="369971">
                  <a:extLst>
                    <a:ext uri="{9D8B030D-6E8A-4147-A177-3AD203B41FA5}">
                      <a16:colId xmlns:a16="http://schemas.microsoft.com/office/drawing/2014/main" val="234887409"/>
                    </a:ext>
                  </a:extLst>
                </a:gridCol>
              </a:tblGrid>
              <a:tr h="301087">
                <a:tc>
                  <a:txBody>
                    <a:bodyPr/>
                    <a:lstStyle/>
                    <a:p>
                      <a:pPr algn="ctr"/>
                      <a:r>
                        <a:rPr lang="en-US" sz="1400" b="0" dirty="0"/>
                        <a:t>0.2</a:t>
                      </a:r>
                    </a:p>
                  </a:txBody>
                  <a:tcPr marL="45720" marR="45720" anchor="ctr">
                    <a:lnL w="28575" cap="flat" cmpd="sng" algn="ctr">
                      <a:solidFill>
                        <a:schemeClr val="accent5">
                          <a:lumMod val="50000"/>
                        </a:schemeClr>
                      </a:solidFill>
                      <a:prstDash val="solid"/>
                      <a:round/>
                      <a:headEnd type="none" w="med" len="med"/>
                      <a:tailEnd type="none" w="med" len="med"/>
                    </a:lnL>
                    <a:lnR w="28575" cap="flat" cmpd="sng" algn="ctr">
                      <a:solidFill>
                        <a:schemeClr val="accent5">
                          <a:lumMod val="50000"/>
                        </a:schemeClr>
                      </a:solidFill>
                      <a:prstDash val="solid"/>
                      <a:round/>
                      <a:headEnd type="none" w="med" len="med"/>
                      <a:tailEnd type="none" w="med" len="med"/>
                    </a:lnR>
                    <a:lnT w="28575" cap="flat" cmpd="sng" algn="ctr">
                      <a:solidFill>
                        <a:schemeClr val="accent5">
                          <a:lumMod val="50000"/>
                        </a:schemeClr>
                      </a:solidFill>
                      <a:prstDash val="solid"/>
                      <a:round/>
                      <a:headEnd type="none" w="med" len="med"/>
                      <a:tailEnd type="none" w="med" len="med"/>
                    </a:lnT>
                    <a:lnB w="28575" cap="flat" cmpd="sng" algn="ctr">
                      <a:solidFill>
                        <a:schemeClr val="accent5">
                          <a:lumMod val="50000"/>
                        </a:schemeClr>
                      </a:solidFill>
                      <a:prstDash val="solid"/>
                      <a:round/>
                      <a:headEnd type="none" w="med" len="med"/>
                      <a:tailEnd type="none" w="med" len="med"/>
                    </a:lnB>
                    <a:solidFill>
                      <a:srgbClr val="8FAADC"/>
                    </a:solidFill>
                  </a:tcPr>
                </a:tc>
                <a:tc>
                  <a:txBody>
                    <a:bodyPr/>
                    <a:lstStyle/>
                    <a:p>
                      <a:pPr algn="ctr"/>
                      <a:r>
                        <a:rPr lang="en-US" sz="1400" b="0" dirty="0"/>
                        <a:t>0.8</a:t>
                      </a:r>
                    </a:p>
                  </a:txBody>
                  <a:tcPr marL="45720" marR="45720" anchor="ctr">
                    <a:lnL w="28575" cap="flat" cmpd="sng" algn="ctr">
                      <a:solidFill>
                        <a:schemeClr val="accent5">
                          <a:lumMod val="50000"/>
                        </a:schemeClr>
                      </a:solidFill>
                      <a:prstDash val="solid"/>
                      <a:round/>
                      <a:headEnd type="none" w="med" len="med"/>
                      <a:tailEnd type="none" w="med" len="med"/>
                    </a:lnL>
                    <a:lnR w="28575" cap="flat" cmpd="sng" algn="ctr">
                      <a:solidFill>
                        <a:schemeClr val="accent5">
                          <a:lumMod val="50000"/>
                        </a:schemeClr>
                      </a:solidFill>
                      <a:prstDash val="solid"/>
                      <a:round/>
                      <a:headEnd type="none" w="med" len="med"/>
                      <a:tailEnd type="none" w="med" len="med"/>
                    </a:lnR>
                    <a:lnT w="28575" cap="flat" cmpd="sng" algn="ctr">
                      <a:solidFill>
                        <a:schemeClr val="accent5">
                          <a:lumMod val="50000"/>
                        </a:schemeClr>
                      </a:solidFill>
                      <a:prstDash val="solid"/>
                      <a:round/>
                      <a:headEnd type="none" w="med" len="med"/>
                      <a:tailEnd type="none" w="med" len="med"/>
                    </a:lnT>
                    <a:lnB w="28575" cap="flat" cmpd="sng" algn="ctr">
                      <a:solidFill>
                        <a:schemeClr val="accent5">
                          <a:lumMod val="50000"/>
                        </a:schemeClr>
                      </a:solidFill>
                      <a:prstDash val="solid"/>
                      <a:round/>
                      <a:headEnd type="none" w="med" len="med"/>
                      <a:tailEnd type="none" w="med" len="med"/>
                    </a:lnB>
                    <a:solidFill>
                      <a:srgbClr val="8FAADC"/>
                    </a:solidFill>
                  </a:tcPr>
                </a:tc>
                <a:extLst>
                  <a:ext uri="{0D108BD9-81ED-4DB2-BD59-A6C34878D82A}">
                    <a16:rowId xmlns:a16="http://schemas.microsoft.com/office/drawing/2014/main" val="1545955903"/>
                  </a:ext>
                </a:extLst>
              </a:tr>
            </a:tbl>
          </a:graphicData>
        </a:graphic>
      </p:graphicFrame>
      <p:sp>
        <p:nvSpPr>
          <p:cNvPr id="184" name="Rectangle: Rounded Corners 183">
            <a:extLst>
              <a:ext uri="{FF2B5EF4-FFF2-40B4-BE49-F238E27FC236}">
                <a16:creationId xmlns:a16="http://schemas.microsoft.com/office/drawing/2014/main" id="{AB53E293-98AA-23E9-C7BB-B56CE29A8A03}"/>
              </a:ext>
            </a:extLst>
          </p:cNvPr>
          <p:cNvSpPr/>
          <p:nvPr/>
        </p:nvSpPr>
        <p:spPr>
          <a:xfrm>
            <a:off x="10898336" y="3180669"/>
            <a:ext cx="735049" cy="301087"/>
          </a:xfrm>
          <a:prstGeom prst="roundRect">
            <a:avLst>
              <a:gd name="adj" fmla="val 23429"/>
            </a:avLst>
          </a:prstGeom>
          <a:solidFill>
            <a:schemeClr val="accent6">
              <a:lumMod val="75000"/>
            </a:schemeClr>
          </a:solid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i="0" dirty="0">
                <a:latin typeface="+mj-lt"/>
              </a:rPr>
              <a:t>Sell</a:t>
            </a:r>
            <a:endParaRPr lang="en-US" sz="1100" dirty="0"/>
          </a:p>
        </p:txBody>
      </p:sp>
      <p:grpSp>
        <p:nvGrpSpPr>
          <p:cNvPr id="198" name="Group 197">
            <a:extLst>
              <a:ext uri="{FF2B5EF4-FFF2-40B4-BE49-F238E27FC236}">
                <a16:creationId xmlns:a16="http://schemas.microsoft.com/office/drawing/2014/main" id="{6A26E5F6-D24F-962A-6C54-56BDF8C8CA33}"/>
              </a:ext>
            </a:extLst>
          </p:cNvPr>
          <p:cNvGrpSpPr/>
          <p:nvPr/>
        </p:nvGrpSpPr>
        <p:grpSpPr>
          <a:xfrm>
            <a:off x="10893443" y="3734361"/>
            <a:ext cx="739941" cy="560189"/>
            <a:chOff x="9711658" y="3214324"/>
            <a:chExt cx="739941" cy="560189"/>
          </a:xfrm>
        </p:grpSpPr>
        <p:sp>
          <p:nvSpPr>
            <p:cNvPr id="190" name="Oval 189">
              <a:extLst>
                <a:ext uri="{FF2B5EF4-FFF2-40B4-BE49-F238E27FC236}">
                  <a16:creationId xmlns:a16="http://schemas.microsoft.com/office/drawing/2014/main" id="{D3D6640C-B85D-BFDD-B3B7-3B2B7D3D5726}"/>
                </a:ext>
              </a:extLst>
            </p:cNvPr>
            <p:cNvSpPr/>
            <p:nvPr/>
          </p:nvSpPr>
          <p:spPr>
            <a:xfrm>
              <a:off x="9711658" y="3527866"/>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1" name="Oval 190">
              <a:extLst>
                <a:ext uri="{FF2B5EF4-FFF2-40B4-BE49-F238E27FC236}">
                  <a16:creationId xmlns:a16="http://schemas.microsoft.com/office/drawing/2014/main" id="{2DD6A3B0-97CB-6BB1-2076-8F72F8BE1701}"/>
                </a:ext>
              </a:extLst>
            </p:cNvPr>
            <p:cNvSpPr/>
            <p:nvPr/>
          </p:nvSpPr>
          <p:spPr>
            <a:xfrm>
              <a:off x="10204952" y="3527866"/>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2" name="Oval 191">
              <a:extLst>
                <a:ext uri="{FF2B5EF4-FFF2-40B4-BE49-F238E27FC236}">
                  <a16:creationId xmlns:a16="http://schemas.microsoft.com/office/drawing/2014/main" id="{F05E50EE-E1E4-4282-8CD5-244F8B351F27}"/>
                </a:ext>
              </a:extLst>
            </p:cNvPr>
            <p:cNvSpPr/>
            <p:nvPr/>
          </p:nvSpPr>
          <p:spPr>
            <a:xfrm>
              <a:off x="9958305" y="3214324"/>
              <a:ext cx="246647" cy="246647"/>
            </a:xfrm>
            <a:prstGeom prst="ellipse">
              <a:avLst/>
            </a:prstGeom>
            <a:solidFill>
              <a:srgbClr val="54823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3" name="Straight Connector 192">
              <a:extLst>
                <a:ext uri="{FF2B5EF4-FFF2-40B4-BE49-F238E27FC236}">
                  <a16:creationId xmlns:a16="http://schemas.microsoft.com/office/drawing/2014/main" id="{2572517B-E050-3941-E13D-F615506EFA09}"/>
                </a:ext>
              </a:extLst>
            </p:cNvPr>
            <p:cNvCxnSpPr>
              <a:cxnSpLocks/>
              <a:stCxn id="190" idx="7"/>
              <a:endCxn id="192" idx="4"/>
            </p:cNvCxnSpPr>
            <p:nvPr/>
          </p:nvCxnSpPr>
          <p:spPr>
            <a:xfrm flipV="1">
              <a:off x="9922184" y="3460971"/>
              <a:ext cx="159445" cy="103016"/>
            </a:xfrm>
            <a:prstGeom prst="line">
              <a:avLst/>
            </a:prstGeom>
            <a:ln w="19050">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94" name="Straight Connector 193">
              <a:extLst>
                <a:ext uri="{FF2B5EF4-FFF2-40B4-BE49-F238E27FC236}">
                  <a16:creationId xmlns:a16="http://schemas.microsoft.com/office/drawing/2014/main" id="{7042F777-9D89-D6F5-777D-DABA446D9EA3}"/>
                </a:ext>
              </a:extLst>
            </p:cNvPr>
            <p:cNvCxnSpPr>
              <a:cxnSpLocks/>
              <a:stCxn id="192" idx="4"/>
              <a:endCxn id="191" idx="1"/>
            </p:cNvCxnSpPr>
            <p:nvPr/>
          </p:nvCxnSpPr>
          <p:spPr>
            <a:xfrm>
              <a:off x="10081629" y="3460971"/>
              <a:ext cx="159444" cy="103016"/>
            </a:xfrm>
            <a:prstGeom prst="line">
              <a:avLst/>
            </a:prstGeom>
            <a:ln w="19050">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grpSp>
      <p:sp>
        <p:nvSpPr>
          <p:cNvPr id="199" name="Arrow: Right 198">
            <a:extLst>
              <a:ext uri="{FF2B5EF4-FFF2-40B4-BE49-F238E27FC236}">
                <a16:creationId xmlns:a16="http://schemas.microsoft.com/office/drawing/2014/main" id="{2A164F6F-F288-C136-5F45-E21C55BFD80E}"/>
              </a:ext>
            </a:extLst>
          </p:cNvPr>
          <p:cNvSpPr/>
          <p:nvPr/>
        </p:nvSpPr>
        <p:spPr>
          <a:xfrm rot="16200000">
            <a:off x="1355119" y="5648507"/>
            <a:ext cx="103015" cy="246648"/>
          </a:xfrm>
          <a:prstGeom prst="right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0" name="Arrow: Right 199">
            <a:extLst>
              <a:ext uri="{FF2B5EF4-FFF2-40B4-BE49-F238E27FC236}">
                <a16:creationId xmlns:a16="http://schemas.microsoft.com/office/drawing/2014/main" id="{81535FBB-FEA9-0CCD-D7CD-916C9AB737C6}"/>
              </a:ext>
            </a:extLst>
          </p:cNvPr>
          <p:cNvSpPr/>
          <p:nvPr/>
        </p:nvSpPr>
        <p:spPr>
          <a:xfrm rot="16200000">
            <a:off x="368531" y="5648507"/>
            <a:ext cx="103015" cy="246648"/>
          </a:xfrm>
          <a:prstGeom prst="rightArrow">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3" name="Arrow: Right 202">
            <a:extLst>
              <a:ext uri="{FF2B5EF4-FFF2-40B4-BE49-F238E27FC236}">
                <a16:creationId xmlns:a16="http://schemas.microsoft.com/office/drawing/2014/main" id="{C3D7ADCA-F50C-EAA9-F222-B89110FE37B7}"/>
              </a:ext>
            </a:extLst>
          </p:cNvPr>
          <p:cNvSpPr/>
          <p:nvPr/>
        </p:nvSpPr>
        <p:spPr>
          <a:xfrm rot="16200000">
            <a:off x="855909" y="4847773"/>
            <a:ext cx="103015" cy="246648"/>
          </a:xfrm>
          <a:prstGeom prst="rightArrow">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 name="Arrow: Right 203">
            <a:extLst>
              <a:ext uri="{FF2B5EF4-FFF2-40B4-BE49-F238E27FC236}">
                <a16:creationId xmlns:a16="http://schemas.microsoft.com/office/drawing/2014/main" id="{72A47995-8BF7-CE1A-C6F8-56FCD008DF96}"/>
              </a:ext>
            </a:extLst>
          </p:cNvPr>
          <p:cNvSpPr/>
          <p:nvPr/>
        </p:nvSpPr>
        <p:spPr>
          <a:xfrm rot="16200000">
            <a:off x="3940804" y="5648507"/>
            <a:ext cx="103015" cy="246648"/>
          </a:xfrm>
          <a:prstGeom prst="right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 name="Arrow: Right 204">
            <a:extLst>
              <a:ext uri="{FF2B5EF4-FFF2-40B4-BE49-F238E27FC236}">
                <a16:creationId xmlns:a16="http://schemas.microsoft.com/office/drawing/2014/main" id="{DBB719BC-7C69-159D-B885-91CB821A0C70}"/>
              </a:ext>
            </a:extLst>
          </p:cNvPr>
          <p:cNvSpPr/>
          <p:nvPr/>
        </p:nvSpPr>
        <p:spPr>
          <a:xfrm rot="16200000">
            <a:off x="2954216" y="5648507"/>
            <a:ext cx="103015" cy="246648"/>
          </a:xfrm>
          <a:prstGeom prst="rightArrow">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 name="Arrow: Right 205">
            <a:extLst>
              <a:ext uri="{FF2B5EF4-FFF2-40B4-BE49-F238E27FC236}">
                <a16:creationId xmlns:a16="http://schemas.microsoft.com/office/drawing/2014/main" id="{4E7AC900-E5F5-70EF-F703-9D96714A0366}"/>
              </a:ext>
            </a:extLst>
          </p:cNvPr>
          <p:cNvSpPr/>
          <p:nvPr/>
        </p:nvSpPr>
        <p:spPr>
          <a:xfrm rot="16200000">
            <a:off x="3441594" y="4847773"/>
            <a:ext cx="103015" cy="246648"/>
          </a:xfrm>
          <a:prstGeom prst="rightArrow">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7" name="Arrow: Right 206">
            <a:extLst>
              <a:ext uri="{FF2B5EF4-FFF2-40B4-BE49-F238E27FC236}">
                <a16:creationId xmlns:a16="http://schemas.microsoft.com/office/drawing/2014/main" id="{1DC30F4A-E4AB-E230-97A1-FA3E7396AEDA}"/>
              </a:ext>
            </a:extLst>
          </p:cNvPr>
          <p:cNvSpPr/>
          <p:nvPr/>
        </p:nvSpPr>
        <p:spPr>
          <a:xfrm rot="16200000">
            <a:off x="6533838" y="5648506"/>
            <a:ext cx="103015" cy="246648"/>
          </a:xfrm>
          <a:prstGeom prst="right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8" name="Arrow: Right 207">
            <a:extLst>
              <a:ext uri="{FF2B5EF4-FFF2-40B4-BE49-F238E27FC236}">
                <a16:creationId xmlns:a16="http://schemas.microsoft.com/office/drawing/2014/main" id="{23275E21-EE81-617B-4113-C41867CB52B0}"/>
              </a:ext>
            </a:extLst>
          </p:cNvPr>
          <p:cNvSpPr/>
          <p:nvPr/>
        </p:nvSpPr>
        <p:spPr>
          <a:xfrm rot="16200000">
            <a:off x="5547250" y="5648506"/>
            <a:ext cx="103015" cy="246648"/>
          </a:xfrm>
          <a:prstGeom prst="rightArrow">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9" name="Arrow: Right 208">
            <a:extLst>
              <a:ext uri="{FF2B5EF4-FFF2-40B4-BE49-F238E27FC236}">
                <a16:creationId xmlns:a16="http://schemas.microsoft.com/office/drawing/2014/main" id="{D805B388-FFF1-9F71-4BDC-817E5F99A3A4}"/>
              </a:ext>
            </a:extLst>
          </p:cNvPr>
          <p:cNvSpPr/>
          <p:nvPr/>
        </p:nvSpPr>
        <p:spPr>
          <a:xfrm rot="16200000">
            <a:off x="6034628" y="4847772"/>
            <a:ext cx="103015" cy="246648"/>
          </a:xfrm>
          <a:prstGeom prst="rightArrow">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0" name="Arrow: Right 209">
            <a:extLst>
              <a:ext uri="{FF2B5EF4-FFF2-40B4-BE49-F238E27FC236}">
                <a16:creationId xmlns:a16="http://schemas.microsoft.com/office/drawing/2014/main" id="{565C0764-B26B-E148-6AC0-ED3A7D6FEAED}"/>
              </a:ext>
            </a:extLst>
          </p:cNvPr>
          <p:cNvSpPr/>
          <p:nvPr/>
        </p:nvSpPr>
        <p:spPr>
          <a:xfrm rot="16200000">
            <a:off x="9121992" y="5648506"/>
            <a:ext cx="103015" cy="246648"/>
          </a:xfrm>
          <a:prstGeom prst="right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1" name="Arrow: Right 210">
            <a:extLst>
              <a:ext uri="{FF2B5EF4-FFF2-40B4-BE49-F238E27FC236}">
                <a16:creationId xmlns:a16="http://schemas.microsoft.com/office/drawing/2014/main" id="{641219C1-49FF-537D-2D23-597025B88B4B}"/>
              </a:ext>
            </a:extLst>
          </p:cNvPr>
          <p:cNvSpPr/>
          <p:nvPr/>
        </p:nvSpPr>
        <p:spPr>
          <a:xfrm rot="16200000">
            <a:off x="8135404" y="5648506"/>
            <a:ext cx="103015" cy="246648"/>
          </a:xfrm>
          <a:prstGeom prst="rightArrow">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2" name="Arrow: Right 211">
            <a:extLst>
              <a:ext uri="{FF2B5EF4-FFF2-40B4-BE49-F238E27FC236}">
                <a16:creationId xmlns:a16="http://schemas.microsoft.com/office/drawing/2014/main" id="{BDCBE870-A92B-C866-9B04-9B44EF94B901}"/>
              </a:ext>
            </a:extLst>
          </p:cNvPr>
          <p:cNvSpPr/>
          <p:nvPr/>
        </p:nvSpPr>
        <p:spPr>
          <a:xfrm rot="16200000">
            <a:off x="8622782" y="4847772"/>
            <a:ext cx="103015" cy="246648"/>
          </a:xfrm>
          <a:prstGeom prst="rightArrow">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3" name="Arrow: Right 212">
            <a:extLst>
              <a:ext uri="{FF2B5EF4-FFF2-40B4-BE49-F238E27FC236}">
                <a16:creationId xmlns:a16="http://schemas.microsoft.com/office/drawing/2014/main" id="{3339582D-AD80-C973-FAB7-27C661B6A98D}"/>
              </a:ext>
            </a:extLst>
          </p:cNvPr>
          <p:cNvSpPr/>
          <p:nvPr/>
        </p:nvSpPr>
        <p:spPr>
          <a:xfrm rot="16200000">
            <a:off x="11701434" y="5648505"/>
            <a:ext cx="103015" cy="246648"/>
          </a:xfrm>
          <a:prstGeom prst="right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4" name="Arrow: Right 213">
            <a:extLst>
              <a:ext uri="{FF2B5EF4-FFF2-40B4-BE49-F238E27FC236}">
                <a16:creationId xmlns:a16="http://schemas.microsoft.com/office/drawing/2014/main" id="{517C6E1D-2B3A-A90B-5C2B-863BE6C878DB}"/>
              </a:ext>
            </a:extLst>
          </p:cNvPr>
          <p:cNvSpPr/>
          <p:nvPr/>
        </p:nvSpPr>
        <p:spPr>
          <a:xfrm rot="16200000">
            <a:off x="10714846" y="5648505"/>
            <a:ext cx="103015" cy="246648"/>
          </a:xfrm>
          <a:prstGeom prst="rightArrow">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5" name="Arrow: Right 214">
            <a:extLst>
              <a:ext uri="{FF2B5EF4-FFF2-40B4-BE49-F238E27FC236}">
                <a16:creationId xmlns:a16="http://schemas.microsoft.com/office/drawing/2014/main" id="{0725B292-D5CC-5FCD-B017-F3AB483073EF}"/>
              </a:ext>
            </a:extLst>
          </p:cNvPr>
          <p:cNvSpPr/>
          <p:nvPr/>
        </p:nvSpPr>
        <p:spPr>
          <a:xfrm rot="16200000">
            <a:off x="11202224" y="4847771"/>
            <a:ext cx="103015" cy="246648"/>
          </a:xfrm>
          <a:prstGeom prst="rightArrow">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6" name="Arrow: Right 215">
            <a:extLst>
              <a:ext uri="{FF2B5EF4-FFF2-40B4-BE49-F238E27FC236}">
                <a16:creationId xmlns:a16="http://schemas.microsoft.com/office/drawing/2014/main" id="{18E446D3-F5CC-2847-46BB-08D42F652F9E}"/>
              </a:ext>
            </a:extLst>
          </p:cNvPr>
          <p:cNvSpPr/>
          <p:nvPr/>
        </p:nvSpPr>
        <p:spPr>
          <a:xfrm rot="16200000">
            <a:off x="11216799" y="4291546"/>
            <a:ext cx="103015" cy="246648"/>
          </a:xfrm>
          <a:prstGeom prst="rightArrow">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7" name="Arrow: Right 216">
            <a:extLst>
              <a:ext uri="{FF2B5EF4-FFF2-40B4-BE49-F238E27FC236}">
                <a16:creationId xmlns:a16="http://schemas.microsoft.com/office/drawing/2014/main" id="{29BF1B4B-ACD5-887C-E444-B06F90F3B339}"/>
              </a:ext>
            </a:extLst>
          </p:cNvPr>
          <p:cNvSpPr/>
          <p:nvPr/>
        </p:nvSpPr>
        <p:spPr>
          <a:xfrm rot="16200000">
            <a:off x="11219255" y="3491887"/>
            <a:ext cx="103015" cy="246648"/>
          </a:xfrm>
          <a:prstGeom prst="rightArrow">
            <a:avLst/>
          </a:prstGeom>
          <a:solidFill>
            <a:srgbClr val="54823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219" name="Connector: Elbow 218">
            <a:extLst>
              <a:ext uri="{FF2B5EF4-FFF2-40B4-BE49-F238E27FC236}">
                <a16:creationId xmlns:a16="http://schemas.microsoft.com/office/drawing/2014/main" id="{6EB360E7-74DA-FCF2-DC66-E2CB4C4149E5}"/>
              </a:ext>
            </a:extLst>
          </p:cNvPr>
          <p:cNvCxnSpPr>
            <a:cxnSpLocks/>
            <a:stCxn id="60" idx="3"/>
            <a:endCxn id="129" idx="1"/>
          </p:cNvCxnSpPr>
          <p:nvPr/>
        </p:nvCxnSpPr>
        <p:spPr>
          <a:xfrm>
            <a:off x="1283301" y="4691976"/>
            <a:ext cx="1357339" cy="1364155"/>
          </a:xfrm>
          <a:prstGeom prst="bentConnector3">
            <a:avLst>
              <a:gd name="adj1" fmla="val 50000"/>
            </a:avLst>
          </a:prstGeom>
          <a:ln w="28575">
            <a:solidFill>
              <a:schemeClr val="accent1">
                <a:lumMod val="40000"/>
                <a:lumOff val="6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21" name="Connector: Elbow 220">
            <a:extLst>
              <a:ext uri="{FF2B5EF4-FFF2-40B4-BE49-F238E27FC236}">
                <a16:creationId xmlns:a16="http://schemas.microsoft.com/office/drawing/2014/main" id="{14E68373-68BB-78DB-50F0-7AA6C674DB5E}"/>
              </a:ext>
            </a:extLst>
          </p:cNvPr>
          <p:cNvCxnSpPr>
            <a:cxnSpLocks/>
            <a:stCxn id="113" idx="3"/>
            <a:endCxn id="147" idx="1"/>
          </p:cNvCxnSpPr>
          <p:nvPr/>
        </p:nvCxnSpPr>
        <p:spPr>
          <a:xfrm>
            <a:off x="3873877" y="4691977"/>
            <a:ext cx="1359797" cy="1364155"/>
          </a:xfrm>
          <a:prstGeom prst="bentConnector3">
            <a:avLst>
              <a:gd name="adj1" fmla="val 50000"/>
            </a:avLst>
          </a:prstGeom>
          <a:ln w="28575">
            <a:solidFill>
              <a:schemeClr val="accent1">
                <a:lumMod val="40000"/>
                <a:lumOff val="6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24" name="Connector: Elbow 223">
            <a:extLst>
              <a:ext uri="{FF2B5EF4-FFF2-40B4-BE49-F238E27FC236}">
                <a16:creationId xmlns:a16="http://schemas.microsoft.com/office/drawing/2014/main" id="{385C3752-1666-7DEC-90A5-50E286B1804D}"/>
              </a:ext>
            </a:extLst>
          </p:cNvPr>
          <p:cNvCxnSpPr>
            <a:cxnSpLocks/>
            <a:stCxn id="131" idx="3"/>
            <a:endCxn id="165" idx="1"/>
          </p:cNvCxnSpPr>
          <p:nvPr/>
        </p:nvCxnSpPr>
        <p:spPr>
          <a:xfrm>
            <a:off x="6466911" y="4691978"/>
            <a:ext cx="1352446" cy="1366391"/>
          </a:xfrm>
          <a:prstGeom prst="bentConnector3">
            <a:avLst>
              <a:gd name="adj1" fmla="val 50000"/>
            </a:avLst>
          </a:prstGeom>
          <a:ln w="28575">
            <a:solidFill>
              <a:schemeClr val="accent1">
                <a:lumMod val="40000"/>
                <a:lumOff val="6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27" name="Connector: Elbow 226">
            <a:extLst>
              <a:ext uri="{FF2B5EF4-FFF2-40B4-BE49-F238E27FC236}">
                <a16:creationId xmlns:a16="http://schemas.microsoft.com/office/drawing/2014/main" id="{0F61B5C0-5B97-DD8D-4248-4081AF48D4BD}"/>
              </a:ext>
            </a:extLst>
          </p:cNvPr>
          <p:cNvCxnSpPr>
            <a:cxnSpLocks/>
            <a:stCxn id="149" idx="3"/>
            <a:endCxn id="183" idx="1"/>
          </p:cNvCxnSpPr>
          <p:nvPr/>
        </p:nvCxnSpPr>
        <p:spPr>
          <a:xfrm>
            <a:off x="9052594" y="4694215"/>
            <a:ext cx="1347554" cy="1361915"/>
          </a:xfrm>
          <a:prstGeom prst="bentConnector3">
            <a:avLst>
              <a:gd name="adj1" fmla="val 50000"/>
            </a:avLst>
          </a:prstGeom>
          <a:ln w="28575">
            <a:solidFill>
              <a:schemeClr val="accent1">
                <a:lumMod val="40000"/>
                <a:lumOff val="6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graphicFrame>
        <p:nvGraphicFramePr>
          <p:cNvPr id="230" name="Table 229">
            <a:extLst>
              <a:ext uri="{FF2B5EF4-FFF2-40B4-BE49-F238E27FC236}">
                <a16:creationId xmlns:a16="http://schemas.microsoft.com/office/drawing/2014/main" id="{007B5ADA-3D90-C03E-60DA-175F9D2FB3D6}"/>
              </a:ext>
            </a:extLst>
          </p:cNvPr>
          <p:cNvGraphicFramePr>
            <a:graphicFrameLocks noGrp="1"/>
          </p:cNvGraphicFramePr>
          <p:nvPr>
            <p:extLst>
              <p:ext uri="{D42A27DB-BD31-4B8C-83A1-F6EECF244321}">
                <p14:modId xmlns:p14="http://schemas.microsoft.com/office/powerpoint/2010/main" val="195779446"/>
              </p:ext>
            </p:extLst>
          </p:nvPr>
        </p:nvGraphicFramePr>
        <p:xfrm>
          <a:off x="8287815" y="581225"/>
          <a:ext cx="3677920" cy="1554480"/>
        </p:xfrm>
        <a:graphic>
          <a:graphicData uri="http://schemas.openxmlformats.org/drawingml/2006/table">
            <a:tbl>
              <a:tblPr firstRow="1" bandRow="1">
                <a:tableStyleId>{5C22544A-7EE6-4342-B048-85BDC9FD1C3A}</a:tableStyleId>
              </a:tblPr>
              <a:tblGrid>
                <a:gridCol w="919480">
                  <a:extLst>
                    <a:ext uri="{9D8B030D-6E8A-4147-A177-3AD203B41FA5}">
                      <a16:colId xmlns:a16="http://schemas.microsoft.com/office/drawing/2014/main" val="3416368042"/>
                    </a:ext>
                  </a:extLst>
                </a:gridCol>
                <a:gridCol w="919480">
                  <a:extLst>
                    <a:ext uri="{9D8B030D-6E8A-4147-A177-3AD203B41FA5}">
                      <a16:colId xmlns:a16="http://schemas.microsoft.com/office/drawing/2014/main" val="2475589083"/>
                    </a:ext>
                  </a:extLst>
                </a:gridCol>
                <a:gridCol w="919480">
                  <a:extLst>
                    <a:ext uri="{9D8B030D-6E8A-4147-A177-3AD203B41FA5}">
                      <a16:colId xmlns:a16="http://schemas.microsoft.com/office/drawing/2014/main" val="2789628571"/>
                    </a:ext>
                  </a:extLst>
                </a:gridCol>
                <a:gridCol w="919480">
                  <a:extLst>
                    <a:ext uri="{9D8B030D-6E8A-4147-A177-3AD203B41FA5}">
                      <a16:colId xmlns:a16="http://schemas.microsoft.com/office/drawing/2014/main" val="369376666"/>
                    </a:ext>
                  </a:extLst>
                </a:gridCol>
              </a:tblGrid>
              <a:tr h="250080">
                <a:tc>
                  <a:txBody>
                    <a:bodyPr/>
                    <a:lstStyle/>
                    <a:p>
                      <a:pPr algn="ctr"/>
                      <a:r>
                        <a:rPr lang="en-US" sz="1100" dirty="0"/>
                        <a:t>Day</a:t>
                      </a:r>
                    </a:p>
                  </a:txBody>
                  <a:tcPr anchor="ctr"/>
                </a:tc>
                <a:tc>
                  <a:txBody>
                    <a:bodyPr/>
                    <a:lstStyle/>
                    <a:p>
                      <a:pPr algn="ctr"/>
                      <a:r>
                        <a:rPr lang="en-US" sz="1100" dirty="0"/>
                        <a:t>Open</a:t>
                      </a:r>
                    </a:p>
                  </a:txBody>
                  <a:tcPr anchor="ctr"/>
                </a:tc>
                <a:tc>
                  <a:txBody>
                    <a:bodyPr/>
                    <a:lstStyle/>
                    <a:p>
                      <a:pPr algn="ctr"/>
                      <a:r>
                        <a:rPr lang="en-US" sz="1100" dirty="0"/>
                        <a:t>Close</a:t>
                      </a:r>
                    </a:p>
                  </a:txBody>
                  <a:tcPr anchor="ctr"/>
                </a:tc>
                <a:tc>
                  <a:txBody>
                    <a:bodyPr/>
                    <a:lstStyle/>
                    <a:p>
                      <a:pPr algn="ctr"/>
                      <a:r>
                        <a:rPr lang="en-US" sz="1100" dirty="0"/>
                        <a:t>Action</a:t>
                      </a:r>
                    </a:p>
                  </a:txBody>
                  <a:tcPr anchor="ctr">
                    <a:solidFill>
                      <a:schemeClr val="accent6">
                        <a:lumMod val="75000"/>
                      </a:schemeClr>
                    </a:solidFill>
                  </a:tcPr>
                </a:tc>
                <a:extLst>
                  <a:ext uri="{0D108BD9-81ED-4DB2-BD59-A6C34878D82A}">
                    <a16:rowId xmlns:a16="http://schemas.microsoft.com/office/drawing/2014/main" val="2510654155"/>
                  </a:ext>
                </a:extLst>
              </a:tr>
              <a:tr h="250080">
                <a:tc>
                  <a:txBody>
                    <a:bodyPr/>
                    <a:lstStyle/>
                    <a:p>
                      <a:r>
                        <a:rPr lang="en-US" sz="1100" dirty="0"/>
                        <a:t>7/1/2024</a:t>
                      </a:r>
                    </a:p>
                  </a:txBody>
                  <a:tcPr anchor="ctr"/>
                </a:tc>
                <a:tc>
                  <a:txBody>
                    <a:bodyPr/>
                    <a:lstStyle/>
                    <a:p>
                      <a:r>
                        <a:rPr lang="en-US" sz="1100" dirty="0"/>
                        <a:t>135.1</a:t>
                      </a:r>
                    </a:p>
                  </a:txBody>
                  <a:tcPr anchor="ctr"/>
                </a:tc>
                <a:tc>
                  <a:txBody>
                    <a:bodyPr/>
                    <a:lstStyle/>
                    <a:p>
                      <a:r>
                        <a:rPr lang="en-US" sz="1100" dirty="0"/>
                        <a:t>137.3</a:t>
                      </a:r>
                    </a:p>
                  </a:txBody>
                  <a:tcPr anchor="ctr"/>
                </a:tc>
                <a:tc>
                  <a:txBody>
                    <a:bodyPr/>
                    <a:lstStyle/>
                    <a:p>
                      <a:pPr algn="r"/>
                      <a:r>
                        <a:rPr lang="en-US" sz="1100" b="1" dirty="0"/>
                        <a:t>Buy</a:t>
                      </a:r>
                    </a:p>
                  </a:txBody>
                  <a:tcPr anchor="ctr">
                    <a:solidFill>
                      <a:schemeClr val="accent6">
                        <a:lumMod val="60000"/>
                        <a:lumOff val="40000"/>
                      </a:schemeClr>
                    </a:solidFill>
                  </a:tcPr>
                </a:tc>
                <a:extLst>
                  <a:ext uri="{0D108BD9-81ED-4DB2-BD59-A6C34878D82A}">
                    <a16:rowId xmlns:a16="http://schemas.microsoft.com/office/drawing/2014/main" val="3223984863"/>
                  </a:ext>
                </a:extLst>
              </a:tr>
              <a:tr h="250080">
                <a:tc>
                  <a:txBody>
                    <a:bodyPr/>
                    <a:lstStyle/>
                    <a:p>
                      <a:r>
                        <a:rPr lang="en-US" sz="1100" dirty="0"/>
                        <a:t>7/2/2024</a:t>
                      </a:r>
                    </a:p>
                  </a:txBody>
                  <a:tcPr anchor="ctr"/>
                </a:tc>
                <a:tc>
                  <a:txBody>
                    <a:bodyPr/>
                    <a:lstStyle/>
                    <a:p>
                      <a:r>
                        <a:rPr lang="en-US" sz="1100" dirty="0"/>
                        <a:t>136.5</a:t>
                      </a:r>
                    </a:p>
                  </a:txBody>
                  <a:tcPr anchor="ctr"/>
                </a:tc>
                <a:tc>
                  <a:txBody>
                    <a:bodyPr/>
                    <a:lstStyle/>
                    <a:p>
                      <a:r>
                        <a:rPr lang="en-US" sz="1100" dirty="0"/>
                        <a:t>138.7</a:t>
                      </a:r>
                    </a:p>
                  </a:txBody>
                  <a:tcPr anchor="ctr"/>
                </a:tc>
                <a:tc>
                  <a:txBody>
                    <a:bodyPr/>
                    <a:lstStyle/>
                    <a:p>
                      <a:pPr algn="r"/>
                      <a:r>
                        <a:rPr lang="en-US" sz="1100" b="1" dirty="0"/>
                        <a:t>Hold</a:t>
                      </a:r>
                    </a:p>
                  </a:txBody>
                  <a:tcPr anchor="ctr">
                    <a:solidFill>
                      <a:schemeClr val="accent6">
                        <a:lumMod val="40000"/>
                        <a:lumOff val="60000"/>
                      </a:schemeClr>
                    </a:solidFill>
                  </a:tcPr>
                </a:tc>
                <a:extLst>
                  <a:ext uri="{0D108BD9-81ED-4DB2-BD59-A6C34878D82A}">
                    <a16:rowId xmlns:a16="http://schemas.microsoft.com/office/drawing/2014/main" val="1362025384"/>
                  </a:ext>
                </a:extLst>
              </a:tr>
              <a:tr h="250080">
                <a:tc>
                  <a:txBody>
                    <a:bodyPr/>
                    <a:lstStyle/>
                    <a:p>
                      <a:r>
                        <a:rPr lang="en-US" sz="1100" dirty="0"/>
                        <a:t>7/3/2024</a:t>
                      </a:r>
                    </a:p>
                  </a:txBody>
                  <a:tcPr anchor="ctr"/>
                </a:tc>
                <a:tc>
                  <a:txBody>
                    <a:bodyPr/>
                    <a:lstStyle/>
                    <a:p>
                      <a:r>
                        <a:rPr lang="en-US" sz="1100" dirty="0"/>
                        <a:t>140.5</a:t>
                      </a:r>
                    </a:p>
                  </a:txBody>
                  <a:tcPr anchor="ctr"/>
                </a:tc>
                <a:tc>
                  <a:txBody>
                    <a:bodyPr/>
                    <a:lstStyle/>
                    <a:p>
                      <a:r>
                        <a:rPr lang="en-US" sz="1100" dirty="0"/>
                        <a:t>138.7</a:t>
                      </a:r>
                    </a:p>
                  </a:txBody>
                  <a:tcPr anchor="ctr"/>
                </a:tc>
                <a:tc>
                  <a:txBody>
                    <a:bodyPr/>
                    <a:lstStyle/>
                    <a:p>
                      <a:pPr algn="r"/>
                      <a:r>
                        <a:rPr lang="en-US" sz="1100" b="1" dirty="0"/>
                        <a:t>Hold</a:t>
                      </a:r>
                    </a:p>
                  </a:txBody>
                  <a:tcPr anchor="ctr">
                    <a:solidFill>
                      <a:schemeClr val="accent6">
                        <a:lumMod val="60000"/>
                        <a:lumOff val="40000"/>
                      </a:schemeClr>
                    </a:solidFill>
                  </a:tcPr>
                </a:tc>
                <a:extLst>
                  <a:ext uri="{0D108BD9-81ED-4DB2-BD59-A6C34878D82A}">
                    <a16:rowId xmlns:a16="http://schemas.microsoft.com/office/drawing/2014/main" val="3915860967"/>
                  </a:ext>
                </a:extLst>
              </a:tr>
              <a:tr h="250080">
                <a:tc>
                  <a:txBody>
                    <a:bodyPr/>
                    <a:lstStyle/>
                    <a:p>
                      <a:r>
                        <a:rPr lang="en-US" sz="1100" dirty="0"/>
                        <a:t>7/5/2024</a:t>
                      </a:r>
                    </a:p>
                  </a:txBody>
                  <a:tcPr anchor="ctr"/>
                </a:tc>
                <a:tc>
                  <a:txBody>
                    <a:bodyPr/>
                    <a:lstStyle/>
                    <a:p>
                      <a:r>
                        <a:rPr lang="en-US" sz="1100" dirty="0"/>
                        <a:t>140.7</a:t>
                      </a:r>
                    </a:p>
                  </a:txBody>
                  <a:tcPr anchor="ctr"/>
                </a:tc>
                <a:tc>
                  <a:txBody>
                    <a:bodyPr/>
                    <a:lstStyle/>
                    <a:p>
                      <a:r>
                        <a:rPr lang="en-US" sz="1100" dirty="0"/>
                        <a:t>141.2</a:t>
                      </a:r>
                    </a:p>
                  </a:txBody>
                  <a:tcPr anchor="ctr"/>
                </a:tc>
                <a:tc>
                  <a:txBody>
                    <a:bodyPr/>
                    <a:lstStyle/>
                    <a:p>
                      <a:pPr algn="r"/>
                      <a:r>
                        <a:rPr lang="en-US" sz="1100" b="1" dirty="0"/>
                        <a:t>Hold</a:t>
                      </a:r>
                    </a:p>
                  </a:txBody>
                  <a:tcPr anchor="ctr">
                    <a:solidFill>
                      <a:schemeClr val="accent6">
                        <a:lumMod val="40000"/>
                        <a:lumOff val="60000"/>
                      </a:schemeClr>
                    </a:solidFill>
                  </a:tcPr>
                </a:tc>
                <a:extLst>
                  <a:ext uri="{0D108BD9-81ED-4DB2-BD59-A6C34878D82A}">
                    <a16:rowId xmlns:a16="http://schemas.microsoft.com/office/drawing/2014/main" val="772719890"/>
                  </a:ext>
                </a:extLst>
              </a:tr>
              <a:tr h="250080">
                <a:tc>
                  <a:txBody>
                    <a:bodyPr/>
                    <a:lstStyle/>
                    <a:p>
                      <a:r>
                        <a:rPr lang="en-US" sz="1100" dirty="0"/>
                        <a:t>7/8/2024</a:t>
                      </a:r>
                    </a:p>
                  </a:txBody>
                  <a:tcPr anchor="ctr"/>
                </a:tc>
                <a:tc>
                  <a:txBody>
                    <a:bodyPr/>
                    <a:lstStyle/>
                    <a:p>
                      <a:r>
                        <a:rPr lang="en-US" sz="1100" dirty="0"/>
                        <a:t>141.6</a:t>
                      </a:r>
                    </a:p>
                  </a:txBody>
                  <a:tcPr anchor="ctr"/>
                </a:tc>
                <a:tc>
                  <a:txBody>
                    <a:bodyPr/>
                    <a:lstStyle/>
                    <a:p>
                      <a:r>
                        <a:rPr lang="en-US" sz="1100" dirty="0"/>
                        <a:t>139.4</a:t>
                      </a:r>
                    </a:p>
                  </a:txBody>
                  <a:tcPr anchor="ctr"/>
                </a:tc>
                <a:tc>
                  <a:txBody>
                    <a:bodyPr/>
                    <a:lstStyle/>
                    <a:p>
                      <a:pPr algn="r"/>
                      <a:r>
                        <a:rPr lang="en-US" sz="1100" b="1" dirty="0"/>
                        <a:t>Sell</a:t>
                      </a:r>
                    </a:p>
                  </a:txBody>
                  <a:tcPr anchor="ctr">
                    <a:solidFill>
                      <a:schemeClr val="accent6">
                        <a:lumMod val="60000"/>
                        <a:lumOff val="40000"/>
                      </a:schemeClr>
                    </a:solidFill>
                  </a:tcPr>
                </a:tc>
                <a:extLst>
                  <a:ext uri="{0D108BD9-81ED-4DB2-BD59-A6C34878D82A}">
                    <a16:rowId xmlns:a16="http://schemas.microsoft.com/office/drawing/2014/main" val="1762748221"/>
                  </a:ext>
                </a:extLst>
              </a:tr>
            </a:tbl>
          </a:graphicData>
        </a:graphic>
      </p:graphicFrame>
      <p:graphicFrame>
        <p:nvGraphicFramePr>
          <p:cNvPr id="4" name="Table 3">
            <a:extLst>
              <a:ext uri="{FF2B5EF4-FFF2-40B4-BE49-F238E27FC236}">
                <a16:creationId xmlns:a16="http://schemas.microsoft.com/office/drawing/2014/main" id="{4284A223-50E7-52F8-173C-91D29A63A2A0}"/>
              </a:ext>
            </a:extLst>
          </p:cNvPr>
          <p:cNvGraphicFramePr>
            <a:graphicFrameLocks noGrp="1"/>
          </p:cNvGraphicFramePr>
          <p:nvPr>
            <p:extLst>
              <p:ext uri="{D42A27DB-BD31-4B8C-83A1-F6EECF244321}">
                <p14:modId xmlns:p14="http://schemas.microsoft.com/office/powerpoint/2010/main" val="3833483881"/>
              </p:ext>
            </p:extLst>
          </p:nvPr>
        </p:nvGraphicFramePr>
        <p:xfrm>
          <a:off x="1037216" y="5904609"/>
          <a:ext cx="735048" cy="303920"/>
        </p:xfrm>
        <a:graphic>
          <a:graphicData uri="http://schemas.openxmlformats.org/drawingml/2006/table">
            <a:tbl>
              <a:tblPr bandRow="1">
                <a:tableStyleId>{5C22544A-7EE6-4342-B048-85BDC9FD1C3A}</a:tableStyleId>
              </a:tblPr>
              <a:tblGrid>
                <a:gridCol w="367524">
                  <a:extLst>
                    <a:ext uri="{9D8B030D-6E8A-4147-A177-3AD203B41FA5}">
                      <a16:colId xmlns:a16="http://schemas.microsoft.com/office/drawing/2014/main" val="152715371"/>
                    </a:ext>
                  </a:extLst>
                </a:gridCol>
                <a:gridCol w="367524">
                  <a:extLst>
                    <a:ext uri="{9D8B030D-6E8A-4147-A177-3AD203B41FA5}">
                      <a16:colId xmlns:a16="http://schemas.microsoft.com/office/drawing/2014/main" val="2269476865"/>
                    </a:ext>
                  </a:extLst>
                </a:gridCol>
              </a:tblGrid>
              <a:tr h="303920">
                <a:tc>
                  <a:txBody>
                    <a:bodyPr/>
                    <a:lstStyle/>
                    <a:p>
                      <a:pPr algn="ctr"/>
                      <a:r>
                        <a:rPr lang="en-US" sz="1000" b="1" dirty="0"/>
                        <a:t>135.1</a:t>
                      </a:r>
                    </a:p>
                  </a:txBody>
                  <a:tcPr marL="0" marR="0" marT="0" marB="0" anchor="ctr">
                    <a:lnL w="28575" cap="flat" cmpd="sng" algn="ctr">
                      <a:solidFill>
                        <a:srgbClr val="002060"/>
                      </a:solidFill>
                      <a:prstDash val="solid"/>
                      <a:round/>
                      <a:headEnd type="none" w="med" len="med"/>
                      <a:tailEnd type="none" w="med" len="med"/>
                    </a:lnL>
                    <a:lnR w="28575" cap="flat" cmpd="sng" algn="ctr">
                      <a:solidFill>
                        <a:srgbClr val="002060"/>
                      </a:solidFill>
                      <a:prstDash val="solid"/>
                      <a:round/>
                      <a:headEnd type="none" w="med" len="med"/>
                      <a:tailEnd type="none" w="med" len="med"/>
                    </a:lnR>
                    <a:lnT w="28575" cap="flat" cmpd="sng" algn="ctr">
                      <a:solidFill>
                        <a:srgbClr val="002060"/>
                      </a:solidFill>
                      <a:prstDash val="solid"/>
                      <a:round/>
                      <a:headEnd type="none" w="med" len="med"/>
                      <a:tailEnd type="none" w="med" len="med"/>
                    </a:lnT>
                    <a:lnB w="28575" cap="flat" cmpd="sng" algn="ctr">
                      <a:solidFill>
                        <a:srgbClr val="002060"/>
                      </a:solidFill>
                      <a:prstDash val="solid"/>
                      <a:round/>
                      <a:headEnd type="none" w="med" len="med"/>
                      <a:tailEnd type="none" w="med" len="med"/>
                    </a:lnB>
                    <a:solidFill>
                      <a:srgbClr val="4472C4"/>
                    </a:solidFill>
                  </a:tcPr>
                </a:tc>
                <a:tc>
                  <a:txBody>
                    <a:bodyPr/>
                    <a:lstStyle/>
                    <a:p>
                      <a:pPr algn="ctr"/>
                      <a:r>
                        <a:rPr lang="en-US" sz="1000" b="1" dirty="0"/>
                        <a:t>137.3</a:t>
                      </a:r>
                    </a:p>
                  </a:txBody>
                  <a:tcPr marL="0" marR="0" marT="0" marB="0" anchor="ctr">
                    <a:lnL w="28575" cap="flat" cmpd="sng" algn="ctr">
                      <a:solidFill>
                        <a:srgbClr val="002060"/>
                      </a:solidFill>
                      <a:prstDash val="solid"/>
                      <a:round/>
                      <a:headEnd type="none" w="med" len="med"/>
                      <a:tailEnd type="none" w="med" len="med"/>
                    </a:lnL>
                    <a:lnR w="28575" cap="flat" cmpd="sng" algn="ctr">
                      <a:solidFill>
                        <a:srgbClr val="002060"/>
                      </a:solidFill>
                      <a:prstDash val="solid"/>
                      <a:round/>
                      <a:headEnd type="none" w="med" len="med"/>
                      <a:tailEnd type="none" w="med" len="med"/>
                    </a:lnR>
                    <a:lnT w="28575" cap="flat" cmpd="sng" algn="ctr">
                      <a:solidFill>
                        <a:srgbClr val="002060"/>
                      </a:solidFill>
                      <a:prstDash val="solid"/>
                      <a:round/>
                      <a:headEnd type="none" w="med" len="med"/>
                      <a:tailEnd type="none" w="med" len="med"/>
                    </a:lnT>
                    <a:lnB w="28575" cap="flat" cmpd="sng" algn="ctr">
                      <a:solidFill>
                        <a:srgbClr val="002060"/>
                      </a:solidFill>
                      <a:prstDash val="solid"/>
                      <a:round/>
                      <a:headEnd type="none" w="med" len="med"/>
                      <a:tailEnd type="none" w="med" len="med"/>
                    </a:lnB>
                    <a:solidFill>
                      <a:srgbClr val="4472C4"/>
                    </a:solidFill>
                  </a:tcPr>
                </a:tc>
                <a:extLst>
                  <a:ext uri="{0D108BD9-81ED-4DB2-BD59-A6C34878D82A}">
                    <a16:rowId xmlns:a16="http://schemas.microsoft.com/office/drawing/2014/main" val="3812058235"/>
                  </a:ext>
                </a:extLst>
              </a:tr>
            </a:tbl>
          </a:graphicData>
        </a:graphic>
      </p:graphicFrame>
      <p:graphicFrame>
        <p:nvGraphicFramePr>
          <p:cNvPr id="5" name="Table 4">
            <a:extLst>
              <a:ext uri="{FF2B5EF4-FFF2-40B4-BE49-F238E27FC236}">
                <a16:creationId xmlns:a16="http://schemas.microsoft.com/office/drawing/2014/main" id="{4E0F14EB-6F51-275E-51C7-27BAB50B45DE}"/>
              </a:ext>
            </a:extLst>
          </p:cNvPr>
          <p:cNvGraphicFramePr>
            <a:graphicFrameLocks noGrp="1"/>
          </p:cNvGraphicFramePr>
          <p:nvPr>
            <p:extLst>
              <p:ext uri="{D42A27DB-BD31-4B8C-83A1-F6EECF244321}">
                <p14:modId xmlns:p14="http://schemas.microsoft.com/office/powerpoint/2010/main" val="1228308487"/>
              </p:ext>
            </p:extLst>
          </p:nvPr>
        </p:nvGraphicFramePr>
        <p:xfrm>
          <a:off x="3627229" y="5899587"/>
          <a:ext cx="735048" cy="303920"/>
        </p:xfrm>
        <a:graphic>
          <a:graphicData uri="http://schemas.openxmlformats.org/drawingml/2006/table">
            <a:tbl>
              <a:tblPr bandRow="1">
                <a:tableStyleId>{5C22544A-7EE6-4342-B048-85BDC9FD1C3A}</a:tableStyleId>
              </a:tblPr>
              <a:tblGrid>
                <a:gridCol w="367524">
                  <a:extLst>
                    <a:ext uri="{9D8B030D-6E8A-4147-A177-3AD203B41FA5}">
                      <a16:colId xmlns:a16="http://schemas.microsoft.com/office/drawing/2014/main" val="152715371"/>
                    </a:ext>
                  </a:extLst>
                </a:gridCol>
                <a:gridCol w="367524">
                  <a:extLst>
                    <a:ext uri="{9D8B030D-6E8A-4147-A177-3AD203B41FA5}">
                      <a16:colId xmlns:a16="http://schemas.microsoft.com/office/drawing/2014/main" val="2269476865"/>
                    </a:ext>
                  </a:extLst>
                </a:gridCol>
              </a:tblGrid>
              <a:tr h="303920">
                <a:tc>
                  <a:txBody>
                    <a:bodyPr/>
                    <a:lstStyle/>
                    <a:p>
                      <a:pPr algn="ctr"/>
                      <a:r>
                        <a:rPr lang="en-US" sz="1000" b="1" dirty="0"/>
                        <a:t>136.5</a:t>
                      </a:r>
                    </a:p>
                  </a:txBody>
                  <a:tcPr marL="0" marR="0" marT="0" marB="0" anchor="ctr">
                    <a:lnL w="28575" cap="flat" cmpd="sng" algn="ctr">
                      <a:solidFill>
                        <a:srgbClr val="002060"/>
                      </a:solidFill>
                      <a:prstDash val="solid"/>
                      <a:round/>
                      <a:headEnd type="none" w="med" len="med"/>
                      <a:tailEnd type="none" w="med" len="med"/>
                    </a:lnL>
                    <a:lnR w="28575" cap="flat" cmpd="sng" algn="ctr">
                      <a:solidFill>
                        <a:srgbClr val="002060"/>
                      </a:solidFill>
                      <a:prstDash val="solid"/>
                      <a:round/>
                      <a:headEnd type="none" w="med" len="med"/>
                      <a:tailEnd type="none" w="med" len="med"/>
                    </a:lnR>
                    <a:lnT w="28575" cap="flat" cmpd="sng" algn="ctr">
                      <a:solidFill>
                        <a:srgbClr val="002060"/>
                      </a:solidFill>
                      <a:prstDash val="solid"/>
                      <a:round/>
                      <a:headEnd type="none" w="med" len="med"/>
                      <a:tailEnd type="none" w="med" len="med"/>
                    </a:lnT>
                    <a:lnB w="28575" cap="flat" cmpd="sng" algn="ctr">
                      <a:solidFill>
                        <a:srgbClr val="002060"/>
                      </a:solidFill>
                      <a:prstDash val="solid"/>
                      <a:round/>
                      <a:headEnd type="none" w="med" len="med"/>
                      <a:tailEnd type="none" w="med" len="med"/>
                    </a:lnB>
                    <a:solidFill>
                      <a:srgbClr val="4472C4"/>
                    </a:solidFill>
                  </a:tcPr>
                </a:tc>
                <a:tc>
                  <a:txBody>
                    <a:bodyPr/>
                    <a:lstStyle/>
                    <a:p>
                      <a:pPr algn="ctr"/>
                      <a:r>
                        <a:rPr lang="en-US" sz="1000" b="1" dirty="0"/>
                        <a:t>138.7</a:t>
                      </a:r>
                    </a:p>
                  </a:txBody>
                  <a:tcPr marL="0" marR="0" marT="0" marB="0" anchor="ctr">
                    <a:lnL w="28575" cap="flat" cmpd="sng" algn="ctr">
                      <a:solidFill>
                        <a:srgbClr val="002060"/>
                      </a:solidFill>
                      <a:prstDash val="solid"/>
                      <a:round/>
                      <a:headEnd type="none" w="med" len="med"/>
                      <a:tailEnd type="none" w="med" len="med"/>
                    </a:lnL>
                    <a:lnR w="28575" cap="flat" cmpd="sng" algn="ctr">
                      <a:solidFill>
                        <a:srgbClr val="002060"/>
                      </a:solidFill>
                      <a:prstDash val="solid"/>
                      <a:round/>
                      <a:headEnd type="none" w="med" len="med"/>
                      <a:tailEnd type="none" w="med" len="med"/>
                    </a:lnR>
                    <a:lnT w="28575" cap="flat" cmpd="sng" algn="ctr">
                      <a:solidFill>
                        <a:srgbClr val="002060"/>
                      </a:solidFill>
                      <a:prstDash val="solid"/>
                      <a:round/>
                      <a:headEnd type="none" w="med" len="med"/>
                      <a:tailEnd type="none" w="med" len="med"/>
                    </a:lnT>
                    <a:lnB w="28575" cap="flat" cmpd="sng" algn="ctr">
                      <a:solidFill>
                        <a:srgbClr val="002060"/>
                      </a:solidFill>
                      <a:prstDash val="solid"/>
                      <a:round/>
                      <a:headEnd type="none" w="med" len="med"/>
                      <a:tailEnd type="none" w="med" len="med"/>
                    </a:lnB>
                    <a:solidFill>
                      <a:srgbClr val="4472C4"/>
                    </a:solidFill>
                  </a:tcPr>
                </a:tc>
                <a:extLst>
                  <a:ext uri="{0D108BD9-81ED-4DB2-BD59-A6C34878D82A}">
                    <a16:rowId xmlns:a16="http://schemas.microsoft.com/office/drawing/2014/main" val="3812058235"/>
                  </a:ext>
                </a:extLst>
              </a:tr>
            </a:tbl>
          </a:graphicData>
        </a:graphic>
      </p:graphicFrame>
      <p:graphicFrame>
        <p:nvGraphicFramePr>
          <p:cNvPr id="6" name="Table 5">
            <a:extLst>
              <a:ext uri="{FF2B5EF4-FFF2-40B4-BE49-F238E27FC236}">
                <a16:creationId xmlns:a16="http://schemas.microsoft.com/office/drawing/2014/main" id="{067C6835-A373-7151-9796-1EC1D0134DEB}"/>
              </a:ext>
            </a:extLst>
          </p:cNvPr>
          <p:cNvGraphicFramePr>
            <a:graphicFrameLocks noGrp="1"/>
          </p:cNvGraphicFramePr>
          <p:nvPr>
            <p:extLst>
              <p:ext uri="{D42A27DB-BD31-4B8C-83A1-F6EECF244321}">
                <p14:modId xmlns:p14="http://schemas.microsoft.com/office/powerpoint/2010/main" val="1913160091"/>
              </p:ext>
            </p:extLst>
          </p:nvPr>
        </p:nvGraphicFramePr>
        <p:xfrm>
          <a:off x="6220263" y="5900272"/>
          <a:ext cx="735048" cy="303920"/>
        </p:xfrm>
        <a:graphic>
          <a:graphicData uri="http://schemas.openxmlformats.org/drawingml/2006/table">
            <a:tbl>
              <a:tblPr bandRow="1">
                <a:tableStyleId>{5C22544A-7EE6-4342-B048-85BDC9FD1C3A}</a:tableStyleId>
              </a:tblPr>
              <a:tblGrid>
                <a:gridCol w="367524">
                  <a:extLst>
                    <a:ext uri="{9D8B030D-6E8A-4147-A177-3AD203B41FA5}">
                      <a16:colId xmlns:a16="http://schemas.microsoft.com/office/drawing/2014/main" val="152715371"/>
                    </a:ext>
                  </a:extLst>
                </a:gridCol>
                <a:gridCol w="367524">
                  <a:extLst>
                    <a:ext uri="{9D8B030D-6E8A-4147-A177-3AD203B41FA5}">
                      <a16:colId xmlns:a16="http://schemas.microsoft.com/office/drawing/2014/main" val="2269476865"/>
                    </a:ext>
                  </a:extLst>
                </a:gridCol>
              </a:tblGrid>
              <a:tr h="303920">
                <a:tc>
                  <a:txBody>
                    <a:bodyPr/>
                    <a:lstStyle/>
                    <a:p>
                      <a:pPr algn="ctr"/>
                      <a:r>
                        <a:rPr lang="en-US" sz="1000" b="1" dirty="0"/>
                        <a:t>140.5</a:t>
                      </a:r>
                    </a:p>
                  </a:txBody>
                  <a:tcPr marL="0" marR="0" marT="0" marB="0" anchor="ctr">
                    <a:lnL w="28575" cap="flat" cmpd="sng" algn="ctr">
                      <a:solidFill>
                        <a:srgbClr val="002060"/>
                      </a:solidFill>
                      <a:prstDash val="solid"/>
                      <a:round/>
                      <a:headEnd type="none" w="med" len="med"/>
                      <a:tailEnd type="none" w="med" len="med"/>
                    </a:lnL>
                    <a:lnR w="28575" cap="flat" cmpd="sng" algn="ctr">
                      <a:solidFill>
                        <a:srgbClr val="002060"/>
                      </a:solidFill>
                      <a:prstDash val="solid"/>
                      <a:round/>
                      <a:headEnd type="none" w="med" len="med"/>
                      <a:tailEnd type="none" w="med" len="med"/>
                    </a:lnR>
                    <a:lnT w="28575" cap="flat" cmpd="sng" algn="ctr">
                      <a:solidFill>
                        <a:srgbClr val="002060"/>
                      </a:solidFill>
                      <a:prstDash val="solid"/>
                      <a:round/>
                      <a:headEnd type="none" w="med" len="med"/>
                      <a:tailEnd type="none" w="med" len="med"/>
                    </a:lnT>
                    <a:lnB w="28575" cap="flat" cmpd="sng" algn="ctr">
                      <a:solidFill>
                        <a:srgbClr val="002060"/>
                      </a:solidFill>
                      <a:prstDash val="solid"/>
                      <a:round/>
                      <a:headEnd type="none" w="med" len="med"/>
                      <a:tailEnd type="none" w="med" len="med"/>
                    </a:lnB>
                    <a:solidFill>
                      <a:srgbClr val="4472C4"/>
                    </a:solidFill>
                  </a:tcPr>
                </a:tc>
                <a:tc>
                  <a:txBody>
                    <a:bodyPr/>
                    <a:lstStyle/>
                    <a:p>
                      <a:pPr algn="ctr"/>
                      <a:r>
                        <a:rPr lang="en-US" sz="1000" b="1" dirty="0"/>
                        <a:t>138.7</a:t>
                      </a:r>
                    </a:p>
                  </a:txBody>
                  <a:tcPr marL="0" marR="0" marT="0" marB="0" anchor="ctr">
                    <a:lnL w="28575" cap="flat" cmpd="sng" algn="ctr">
                      <a:solidFill>
                        <a:srgbClr val="002060"/>
                      </a:solidFill>
                      <a:prstDash val="solid"/>
                      <a:round/>
                      <a:headEnd type="none" w="med" len="med"/>
                      <a:tailEnd type="none" w="med" len="med"/>
                    </a:lnL>
                    <a:lnR w="28575" cap="flat" cmpd="sng" algn="ctr">
                      <a:solidFill>
                        <a:srgbClr val="002060"/>
                      </a:solidFill>
                      <a:prstDash val="solid"/>
                      <a:round/>
                      <a:headEnd type="none" w="med" len="med"/>
                      <a:tailEnd type="none" w="med" len="med"/>
                    </a:lnR>
                    <a:lnT w="28575" cap="flat" cmpd="sng" algn="ctr">
                      <a:solidFill>
                        <a:srgbClr val="002060"/>
                      </a:solidFill>
                      <a:prstDash val="solid"/>
                      <a:round/>
                      <a:headEnd type="none" w="med" len="med"/>
                      <a:tailEnd type="none" w="med" len="med"/>
                    </a:lnT>
                    <a:lnB w="28575" cap="flat" cmpd="sng" algn="ctr">
                      <a:solidFill>
                        <a:srgbClr val="002060"/>
                      </a:solidFill>
                      <a:prstDash val="solid"/>
                      <a:round/>
                      <a:headEnd type="none" w="med" len="med"/>
                      <a:tailEnd type="none" w="med" len="med"/>
                    </a:lnB>
                    <a:solidFill>
                      <a:srgbClr val="4472C4"/>
                    </a:solidFill>
                  </a:tcPr>
                </a:tc>
                <a:extLst>
                  <a:ext uri="{0D108BD9-81ED-4DB2-BD59-A6C34878D82A}">
                    <a16:rowId xmlns:a16="http://schemas.microsoft.com/office/drawing/2014/main" val="3812058235"/>
                  </a:ext>
                </a:extLst>
              </a:tr>
            </a:tbl>
          </a:graphicData>
        </a:graphic>
      </p:graphicFrame>
      <p:graphicFrame>
        <p:nvGraphicFramePr>
          <p:cNvPr id="8" name="Table 7">
            <a:extLst>
              <a:ext uri="{FF2B5EF4-FFF2-40B4-BE49-F238E27FC236}">
                <a16:creationId xmlns:a16="http://schemas.microsoft.com/office/drawing/2014/main" id="{5072ADC0-EDEE-2A73-AF6F-C7C4939896B9}"/>
              </a:ext>
            </a:extLst>
          </p:cNvPr>
          <p:cNvGraphicFramePr>
            <a:graphicFrameLocks noGrp="1"/>
          </p:cNvGraphicFramePr>
          <p:nvPr>
            <p:extLst>
              <p:ext uri="{D42A27DB-BD31-4B8C-83A1-F6EECF244321}">
                <p14:modId xmlns:p14="http://schemas.microsoft.com/office/powerpoint/2010/main" val="208949495"/>
              </p:ext>
            </p:extLst>
          </p:nvPr>
        </p:nvGraphicFramePr>
        <p:xfrm>
          <a:off x="8810839" y="5902820"/>
          <a:ext cx="735048" cy="303920"/>
        </p:xfrm>
        <a:graphic>
          <a:graphicData uri="http://schemas.openxmlformats.org/drawingml/2006/table">
            <a:tbl>
              <a:tblPr bandRow="1">
                <a:tableStyleId>{5C22544A-7EE6-4342-B048-85BDC9FD1C3A}</a:tableStyleId>
              </a:tblPr>
              <a:tblGrid>
                <a:gridCol w="367524">
                  <a:extLst>
                    <a:ext uri="{9D8B030D-6E8A-4147-A177-3AD203B41FA5}">
                      <a16:colId xmlns:a16="http://schemas.microsoft.com/office/drawing/2014/main" val="152715371"/>
                    </a:ext>
                  </a:extLst>
                </a:gridCol>
                <a:gridCol w="367524">
                  <a:extLst>
                    <a:ext uri="{9D8B030D-6E8A-4147-A177-3AD203B41FA5}">
                      <a16:colId xmlns:a16="http://schemas.microsoft.com/office/drawing/2014/main" val="2269476865"/>
                    </a:ext>
                  </a:extLst>
                </a:gridCol>
              </a:tblGrid>
              <a:tr h="303920">
                <a:tc>
                  <a:txBody>
                    <a:bodyPr/>
                    <a:lstStyle/>
                    <a:p>
                      <a:pPr algn="ctr"/>
                      <a:r>
                        <a:rPr lang="en-US" sz="1000" b="1" dirty="0"/>
                        <a:t>140.7</a:t>
                      </a:r>
                    </a:p>
                  </a:txBody>
                  <a:tcPr marL="0" marR="0" marT="0" marB="0" anchor="ctr">
                    <a:lnL w="28575" cap="flat" cmpd="sng" algn="ctr">
                      <a:solidFill>
                        <a:srgbClr val="002060"/>
                      </a:solidFill>
                      <a:prstDash val="solid"/>
                      <a:round/>
                      <a:headEnd type="none" w="med" len="med"/>
                      <a:tailEnd type="none" w="med" len="med"/>
                    </a:lnL>
                    <a:lnR w="28575" cap="flat" cmpd="sng" algn="ctr">
                      <a:solidFill>
                        <a:srgbClr val="002060"/>
                      </a:solidFill>
                      <a:prstDash val="solid"/>
                      <a:round/>
                      <a:headEnd type="none" w="med" len="med"/>
                      <a:tailEnd type="none" w="med" len="med"/>
                    </a:lnR>
                    <a:lnT w="28575" cap="flat" cmpd="sng" algn="ctr">
                      <a:solidFill>
                        <a:srgbClr val="002060"/>
                      </a:solidFill>
                      <a:prstDash val="solid"/>
                      <a:round/>
                      <a:headEnd type="none" w="med" len="med"/>
                      <a:tailEnd type="none" w="med" len="med"/>
                    </a:lnT>
                    <a:lnB w="28575" cap="flat" cmpd="sng" algn="ctr">
                      <a:solidFill>
                        <a:srgbClr val="002060"/>
                      </a:solidFill>
                      <a:prstDash val="solid"/>
                      <a:round/>
                      <a:headEnd type="none" w="med" len="med"/>
                      <a:tailEnd type="none" w="med" len="med"/>
                    </a:lnB>
                    <a:solidFill>
                      <a:srgbClr val="4472C4"/>
                    </a:solidFill>
                  </a:tcPr>
                </a:tc>
                <a:tc>
                  <a:txBody>
                    <a:bodyPr/>
                    <a:lstStyle/>
                    <a:p>
                      <a:pPr algn="ctr"/>
                      <a:r>
                        <a:rPr lang="en-US" sz="1000" b="1" dirty="0"/>
                        <a:t>141.2</a:t>
                      </a:r>
                    </a:p>
                  </a:txBody>
                  <a:tcPr marL="0" marR="0" marT="0" marB="0" anchor="ctr">
                    <a:lnL w="28575" cap="flat" cmpd="sng" algn="ctr">
                      <a:solidFill>
                        <a:srgbClr val="002060"/>
                      </a:solidFill>
                      <a:prstDash val="solid"/>
                      <a:round/>
                      <a:headEnd type="none" w="med" len="med"/>
                      <a:tailEnd type="none" w="med" len="med"/>
                    </a:lnL>
                    <a:lnR w="28575" cap="flat" cmpd="sng" algn="ctr">
                      <a:solidFill>
                        <a:srgbClr val="002060"/>
                      </a:solidFill>
                      <a:prstDash val="solid"/>
                      <a:round/>
                      <a:headEnd type="none" w="med" len="med"/>
                      <a:tailEnd type="none" w="med" len="med"/>
                    </a:lnR>
                    <a:lnT w="28575" cap="flat" cmpd="sng" algn="ctr">
                      <a:solidFill>
                        <a:srgbClr val="002060"/>
                      </a:solidFill>
                      <a:prstDash val="solid"/>
                      <a:round/>
                      <a:headEnd type="none" w="med" len="med"/>
                      <a:tailEnd type="none" w="med" len="med"/>
                    </a:lnT>
                    <a:lnB w="28575" cap="flat" cmpd="sng" algn="ctr">
                      <a:solidFill>
                        <a:srgbClr val="002060"/>
                      </a:solidFill>
                      <a:prstDash val="solid"/>
                      <a:round/>
                      <a:headEnd type="none" w="med" len="med"/>
                      <a:tailEnd type="none" w="med" len="med"/>
                    </a:lnB>
                    <a:solidFill>
                      <a:srgbClr val="4472C4"/>
                    </a:solidFill>
                  </a:tcPr>
                </a:tc>
                <a:extLst>
                  <a:ext uri="{0D108BD9-81ED-4DB2-BD59-A6C34878D82A}">
                    <a16:rowId xmlns:a16="http://schemas.microsoft.com/office/drawing/2014/main" val="3812058235"/>
                  </a:ext>
                </a:extLst>
              </a:tr>
            </a:tbl>
          </a:graphicData>
        </a:graphic>
      </p:graphicFrame>
      <p:graphicFrame>
        <p:nvGraphicFramePr>
          <p:cNvPr id="9" name="Table 8">
            <a:extLst>
              <a:ext uri="{FF2B5EF4-FFF2-40B4-BE49-F238E27FC236}">
                <a16:creationId xmlns:a16="http://schemas.microsoft.com/office/drawing/2014/main" id="{2AEF0F7F-AADD-F33D-35C3-D0FF04E6F74B}"/>
              </a:ext>
            </a:extLst>
          </p:cNvPr>
          <p:cNvGraphicFramePr>
            <a:graphicFrameLocks noGrp="1"/>
          </p:cNvGraphicFramePr>
          <p:nvPr>
            <p:extLst>
              <p:ext uri="{D42A27DB-BD31-4B8C-83A1-F6EECF244321}">
                <p14:modId xmlns:p14="http://schemas.microsoft.com/office/powerpoint/2010/main" val="2200649046"/>
              </p:ext>
            </p:extLst>
          </p:nvPr>
        </p:nvGraphicFramePr>
        <p:xfrm>
          <a:off x="11394086" y="5904612"/>
          <a:ext cx="735048" cy="303920"/>
        </p:xfrm>
        <a:graphic>
          <a:graphicData uri="http://schemas.openxmlformats.org/drawingml/2006/table">
            <a:tbl>
              <a:tblPr bandRow="1">
                <a:tableStyleId>{5C22544A-7EE6-4342-B048-85BDC9FD1C3A}</a:tableStyleId>
              </a:tblPr>
              <a:tblGrid>
                <a:gridCol w="367524">
                  <a:extLst>
                    <a:ext uri="{9D8B030D-6E8A-4147-A177-3AD203B41FA5}">
                      <a16:colId xmlns:a16="http://schemas.microsoft.com/office/drawing/2014/main" val="152715371"/>
                    </a:ext>
                  </a:extLst>
                </a:gridCol>
                <a:gridCol w="367524">
                  <a:extLst>
                    <a:ext uri="{9D8B030D-6E8A-4147-A177-3AD203B41FA5}">
                      <a16:colId xmlns:a16="http://schemas.microsoft.com/office/drawing/2014/main" val="2269476865"/>
                    </a:ext>
                  </a:extLst>
                </a:gridCol>
              </a:tblGrid>
              <a:tr h="303920">
                <a:tc>
                  <a:txBody>
                    <a:bodyPr/>
                    <a:lstStyle/>
                    <a:p>
                      <a:pPr algn="ctr"/>
                      <a:r>
                        <a:rPr lang="en-US" sz="1000" b="1" dirty="0"/>
                        <a:t>141.6</a:t>
                      </a:r>
                    </a:p>
                  </a:txBody>
                  <a:tcPr marL="0" marR="0" marT="0" marB="0" anchor="ctr">
                    <a:lnL w="28575" cap="flat" cmpd="sng" algn="ctr">
                      <a:solidFill>
                        <a:srgbClr val="002060"/>
                      </a:solidFill>
                      <a:prstDash val="solid"/>
                      <a:round/>
                      <a:headEnd type="none" w="med" len="med"/>
                      <a:tailEnd type="none" w="med" len="med"/>
                    </a:lnL>
                    <a:lnR w="28575" cap="flat" cmpd="sng" algn="ctr">
                      <a:solidFill>
                        <a:srgbClr val="002060"/>
                      </a:solidFill>
                      <a:prstDash val="solid"/>
                      <a:round/>
                      <a:headEnd type="none" w="med" len="med"/>
                      <a:tailEnd type="none" w="med" len="med"/>
                    </a:lnR>
                    <a:lnT w="28575" cap="flat" cmpd="sng" algn="ctr">
                      <a:solidFill>
                        <a:srgbClr val="002060"/>
                      </a:solidFill>
                      <a:prstDash val="solid"/>
                      <a:round/>
                      <a:headEnd type="none" w="med" len="med"/>
                      <a:tailEnd type="none" w="med" len="med"/>
                    </a:lnT>
                    <a:lnB w="28575" cap="flat" cmpd="sng" algn="ctr">
                      <a:solidFill>
                        <a:srgbClr val="002060"/>
                      </a:solidFill>
                      <a:prstDash val="solid"/>
                      <a:round/>
                      <a:headEnd type="none" w="med" len="med"/>
                      <a:tailEnd type="none" w="med" len="med"/>
                    </a:lnB>
                    <a:solidFill>
                      <a:srgbClr val="4472C4"/>
                    </a:solidFill>
                  </a:tcPr>
                </a:tc>
                <a:tc>
                  <a:txBody>
                    <a:bodyPr/>
                    <a:lstStyle/>
                    <a:p>
                      <a:pPr algn="ctr"/>
                      <a:r>
                        <a:rPr lang="en-US" sz="1000" b="1" dirty="0"/>
                        <a:t>139.4</a:t>
                      </a:r>
                    </a:p>
                  </a:txBody>
                  <a:tcPr marL="0" marR="0" marT="0" marB="0" anchor="ctr">
                    <a:lnL w="28575" cap="flat" cmpd="sng" algn="ctr">
                      <a:solidFill>
                        <a:srgbClr val="002060"/>
                      </a:solidFill>
                      <a:prstDash val="solid"/>
                      <a:round/>
                      <a:headEnd type="none" w="med" len="med"/>
                      <a:tailEnd type="none" w="med" len="med"/>
                    </a:lnL>
                    <a:lnR w="28575" cap="flat" cmpd="sng" algn="ctr">
                      <a:solidFill>
                        <a:srgbClr val="002060"/>
                      </a:solidFill>
                      <a:prstDash val="solid"/>
                      <a:round/>
                      <a:headEnd type="none" w="med" len="med"/>
                      <a:tailEnd type="none" w="med" len="med"/>
                    </a:lnR>
                    <a:lnT w="28575" cap="flat" cmpd="sng" algn="ctr">
                      <a:solidFill>
                        <a:srgbClr val="002060"/>
                      </a:solidFill>
                      <a:prstDash val="solid"/>
                      <a:round/>
                      <a:headEnd type="none" w="med" len="med"/>
                      <a:tailEnd type="none" w="med" len="med"/>
                    </a:lnT>
                    <a:lnB w="28575" cap="flat" cmpd="sng" algn="ctr">
                      <a:solidFill>
                        <a:srgbClr val="002060"/>
                      </a:solidFill>
                      <a:prstDash val="solid"/>
                      <a:round/>
                      <a:headEnd type="none" w="med" len="med"/>
                      <a:tailEnd type="none" w="med" len="med"/>
                    </a:lnB>
                    <a:solidFill>
                      <a:srgbClr val="4472C4"/>
                    </a:solidFill>
                  </a:tcPr>
                </a:tc>
                <a:extLst>
                  <a:ext uri="{0D108BD9-81ED-4DB2-BD59-A6C34878D82A}">
                    <a16:rowId xmlns:a16="http://schemas.microsoft.com/office/drawing/2014/main" val="3812058235"/>
                  </a:ext>
                </a:extLst>
              </a:tr>
            </a:tbl>
          </a:graphicData>
        </a:graphic>
      </p:graphicFrame>
      <p:sp>
        <p:nvSpPr>
          <p:cNvPr id="27" name="Rectangle: Rounded Corners 26">
            <a:extLst>
              <a:ext uri="{FF2B5EF4-FFF2-40B4-BE49-F238E27FC236}">
                <a16:creationId xmlns:a16="http://schemas.microsoft.com/office/drawing/2014/main" id="{EC71EA0E-A5E2-A340-2F84-23ACA7F61492}"/>
              </a:ext>
            </a:extLst>
          </p:cNvPr>
          <p:cNvSpPr/>
          <p:nvPr/>
        </p:nvSpPr>
        <p:spPr>
          <a:xfrm>
            <a:off x="548256" y="3181887"/>
            <a:ext cx="735049" cy="301087"/>
          </a:xfrm>
          <a:prstGeom prst="roundRect">
            <a:avLst>
              <a:gd name="adj" fmla="val 23429"/>
            </a:avLst>
          </a:prstGeom>
          <a:solidFill>
            <a:schemeClr val="accent6">
              <a:lumMod val="75000"/>
            </a:schemeClr>
          </a:solid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i="0" dirty="0">
                <a:latin typeface="+mj-lt"/>
              </a:rPr>
              <a:t>Buy</a:t>
            </a:r>
            <a:endParaRPr lang="en-US" sz="1100" dirty="0"/>
          </a:p>
        </p:txBody>
      </p:sp>
      <p:grpSp>
        <p:nvGrpSpPr>
          <p:cNvPr id="28" name="Group 27">
            <a:extLst>
              <a:ext uri="{FF2B5EF4-FFF2-40B4-BE49-F238E27FC236}">
                <a16:creationId xmlns:a16="http://schemas.microsoft.com/office/drawing/2014/main" id="{38EDC1C6-DAEB-A392-9CB1-C808637989FC}"/>
              </a:ext>
            </a:extLst>
          </p:cNvPr>
          <p:cNvGrpSpPr/>
          <p:nvPr/>
        </p:nvGrpSpPr>
        <p:grpSpPr>
          <a:xfrm>
            <a:off x="543363" y="3735579"/>
            <a:ext cx="739941" cy="560189"/>
            <a:chOff x="9711658" y="3214324"/>
            <a:chExt cx="739941" cy="560189"/>
          </a:xfrm>
        </p:grpSpPr>
        <p:sp>
          <p:nvSpPr>
            <p:cNvPr id="29" name="Oval 28">
              <a:extLst>
                <a:ext uri="{FF2B5EF4-FFF2-40B4-BE49-F238E27FC236}">
                  <a16:creationId xmlns:a16="http://schemas.microsoft.com/office/drawing/2014/main" id="{8FB7A8E2-538A-009B-FCBC-41F0F7B28FD5}"/>
                </a:ext>
              </a:extLst>
            </p:cNvPr>
            <p:cNvSpPr/>
            <p:nvPr/>
          </p:nvSpPr>
          <p:spPr>
            <a:xfrm>
              <a:off x="9711658" y="3527866"/>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61458A86-BE11-066B-5BAF-D6B22377492A}"/>
                </a:ext>
              </a:extLst>
            </p:cNvPr>
            <p:cNvSpPr/>
            <p:nvPr/>
          </p:nvSpPr>
          <p:spPr>
            <a:xfrm>
              <a:off x="10204952" y="3527866"/>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2345E20D-2031-5B6F-5802-FB49B7334C71}"/>
                </a:ext>
              </a:extLst>
            </p:cNvPr>
            <p:cNvSpPr/>
            <p:nvPr/>
          </p:nvSpPr>
          <p:spPr>
            <a:xfrm>
              <a:off x="9958305" y="3214324"/>
              <a:ext cx="246647" cy="246647"/>
            </a:xfrm>
            <a:prstGeom prst="ellipse">
              <a:avLst/>
            </a:prstGeom>
            <a:solidFill>
              <a:srgbClr val="54823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 name="Straight Connector 31">
              <a:extLst>
                <a:ext uri="{FF2B5EF4-FFF2-40B4-BE49-F238E27FC236}">
                  <a16:creationId xmlns:a16="http://schemas.microsoft.com/office/drawing/2014/main" id="{F6C29D91-79FD-8DD3-95C5-B23EDE12E323}"/>
                </a:ext>
              </a:extLst>
            </p:cNvPr>
            <p:cNvCxnSpPr>
              <a:cxnSpLocks/>
              <a:stCxn id="29" idx="7"/>
              <a:endCxn id="31" idx="4"/>
            </p:cNvCxnSpPr>
            <p:nvPr/>
          </p:nvCxnSpPr>
          <p:spPr>
            <a:xfrm flipV="1">
              <a:off x="9922184" y="3460971"/>
              <a:ext cx="159445" cy="103016"/>
            </a:xfrm>
            <a:prstGeom prst="line">
              <a:avLst/>
            </a:prstGeom>
            <a:ln w="19050">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85E71B48-77F9-247F-0923-CBD19B7EA300}"/>
                </a:ext>
              </a:extLst>
            </p:cNvPr>
            <p:cNvCxnSpPr>
              <a:cxnSpLocks/>
              <a:stCxn id="31" idx="4"/>
              <a:endCxn id="30" idx="1"/>
            </p:cNvCxnSpPr>
            <p:nvPr/>
          </p:nvCxnSpPr>
          <p:spPr>
            <a:xfrm>
              <a:off x="10081629" y="3460971"/>
              <a:ext cx="159444" cy="103016"/>
            </a:xfrm>
            <a:prstGeom prst="line">
              <a:avLst/>
            </a:prstGeom>
            <a:ln w="19050">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grpSp>
      <p:sp>
        <p:nvSpPr>
          <p:cNvPr id="34" name="Arrow: Right 33">
            <a:extLst>
              <a:ext uri="{FF2B5EF4-FFF2-40B4-BE49-F238E27FC236}">
                <a16:creationId xmlns:a16="http://schemas.microsoft.com/office/drawing/2014/main" id="{2B2BF274-33BA-75A5-3DB6-181828B81451}"/>
              </a:ext>
            </a:extLst>
          </p:cNvPr>
          <p:cNvSpPr/>
          <p:nvPr/>
        </p:nvSpPr>
        <p:spPr>
          <a:xfrm rot="16200000">
            <a:off x="866719" y="4292764"/>
            <a:ext cx="103015" cy="246648"/>
          </a:xfrm>
          <a:prstGeom prst="rightArrow">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Arrow: Right 34">
            <a:extLst>
              <a:ext uri="{FF2B5EF4-FFF2-40B4-BE49-F238E27FC236}">
                <a16:creationId xmlns:a16="http://schemas.microsoft.com/office/drawing/2014/main" id="{16A5BAA8-D6D6-7D44-B59F-377AE2A6BEF3}"/>
              </a:ext>
            </a:extLst>
          </p:cNvPr>
          <p:cNvSpPr/>
          <p:nvPr/>
        </p:nvSpPr>
        <p:spPr>
          <a:xfrm rot="16200000">
            <a:off x="869175" y="3493105"/>
            <a:ext cx="103015" cy="246648"/>
          </a:xfrm>
          <a:prstGeom prst="rightArrow">
            <a:avLst/>
          </a:prstGeom>
          <a:solidFill>
            <a:srgbClr val="54823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36" name="Rectangle: Rounded Corners 35">
            <a:extLst>
              <a:ext uri="{FF2B5EF4-FFF2-40B4-BE49-F238E27FC236}">
                <a16:creationId xmlns:a16="http://schemas.microsoft.com/office/drawing/2014/main" id="{19FE358C-0D93-0DCC-5FE3-BEC35E5C7EEF}"/>
              </a:ext>
            </a:extLst>
          </p:cNvPr>
          <p:cNvSpPr/>
          <p:nvPr/>
        </p:nvSpPr>
        <p:spPr>
          <a:xfrm>
            <a:off x="3133939" y="3180669"/>
            <a:ext cx="735049" cy="301087"/>
          </a:xfrm>
          <a:prstGeom prst="roundRect">
            <a:avLst>
              <a:gd name="adj" fmla="val 23429"/>
            </a:avLst>
          </a:prstGeom>
          <a:solidFill>
            <a:schemeClr val="accent6">
              <a:lumMod val="75000"/>
            </a:schemeClr>
          </a:solid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i="0" dirty="0">
                <a:latin typeface="+mj-lt"/>
              </a:rPr>
              <a:t>Hold</a:t>
            </a:r>
            <a:endParaRPr lang="en-US" sz="1100" dirty="0"/>
          </a:p>
        </p:txBody>
      </p:sp>
      <p:grpSp>
        <p:nvGrpSpPr>
          <p:cNvPr id="37" name="Group 36">
            <a:extLst>
              <a:ext uri="{FF2B5EF4-FFF2-40B4-BE49-F238E27FC236}">
                <a16:creationId xmlns:a16="http://schemas.microsoft.com/office/drawing/2014/main" id="{A5476EF5-294A-5236-6552-7ACC315B4E33}"/>
              </a:ext>
            </a:extLst>
          </p:cNvPr>
          <p:cNvGrpSpPr/>
          <p:nvPr/>
        </p:nvGrpSpPr>
        <p:grpSpPr>
          <a:xfrm>
            <a:off x="3129046" y="3734361"/>
            <a:ext cx="739941" cy="560189"/>
            <a:chOff x="9711658" y="3214324"/>
            <a:chExt cx="739941" cy="560189"/>
          </a:xfrm>
        </p:grpSpPr>
        <p:sp>
          <p:nvSpPr>
            <p:cNvPr id="38" name="Oval 37">
              <a:extLst>
                <a:ext uri="{FF2B5EF4-FFF2-40B4-BE49-F238E27FC236}">
                  <a16:creationId xmlns:a16="http://schemas.microsoft.com/office/drawing/2014/main" id="{132F7407-6DCB-38B9-3C3A-C8E2154AF301}"/>
                </a:ext>
              </a:extLst>
            </p:cNvPr>
            <p:cNvSpPr/>
            <p:nvPr/>
          </p:nvSpPr>
          <p:spPr>
            <a:xfrm>
              <a:off x="9711658" y="3527866"/>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EEDE47D3-83C1-62E2-7B0B-93D8ED7E3E0D}"/>
                </a:ext>
              </a:extLst>
            </p:cNvPr>
            <p:cNvSpPr/>
            <p:nvPr/>
          </p:nvSpPr>
          <p:spPr>
            <a:xfrm>
              <a:off x="10204952" y="3527866"/>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4B725884-E4E9-2545-5CB9-F328291A1E7A}"/>
                </a:ext>
              </a:extLst>
            </p:cNvPr>
            <p:cNvSpPr/>
            <p:nvPr/>
          </p:nvSpPr>
          <p:spPr>
            <a:xfrm>
              <a:off x="9958305" y="3214324"/>
              <a:ext cx="246647" cy="246647"/>
            </a:xfrm>
            <a:prstGeom prst="ellipse">
              <a:avLst/>
            </a:prstGeom>
            <a:solidFill>
              <a:srgbClr val="54823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Straight Connector 40">
              <a:extLst>
                <a:ext uri="{FF2B5EF4-FFF2-40B4-BE49-F238E27FC236}">
                  <a16:creationId xmlns:a16="http://schemas.microsoft.com/office/drawing/2014/main" id="{745CF64E-EAC1-AB04-A3A3-7EB1AE0E41E9}"/>
                </a:ext>
              </a:extLst>
            </p:cNvPr>
            <p:cNvCxnSpPr>
              <a:cxnSpLocks/>
              <a:stCxn id="38" idx="7"/>
              <a:endCxn id="40" idx="4"/>
            </p:cNvCxnSpPr>
            <p:nvPr/>
          </p:nvCxnSpPr>
          <p:spPr>
            <a:xfrm flipV="1">
              <a:off x="9922184" y="3460971"/>
              <a:ext cx="159445" cy="103016"/>
            </a:xfrm>
            <a:prstGeom prst="line">
              <a:avLst/>
            </a:prstGeom>
            <a:ln w="19050">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3B50DE3B-7F23-D3B8-FE14-D4F80F08CEE1}"/>
                </a:ext>
              </a:extLst>
            </p:cNvPr>
            <p:cNvCxnSpPr>
              <a:cxnSpLocks/>
              <a:stCxn id="40" idx="4"/>
              <a:endCxn id="39" idx="1"/>
            </p:cNvCxnSpPr>
            <p:nvPr/>
          </p:nvCxnSpPr>
          <p:spPr>
            <a:xfrm>
              <a:off x="10081629" y="3460971"/>
              <a:ext cx="159444" cy="103016"/>
            </a:xfrm>
            <a:prstGeom prst="line">
              <a:avLst/>
            </a:prstGeom>
            <a:ln w="19050">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grpSp>
      <p:sp>
        <p:nvSpPr>
          <p:cNvPr id="43" name="Arrow: Right 42">
            <a:extLst>
              <a:ext uri="{FF2B5EF4-FFF2-40B4-BE49-F238E27FC236}">
                <a16:creationId xmlns:a16="http://schemas.microsoft.com/office/drawing/2014/main" id="{2C6959D5-0BF5-6EFF-7C17-93C3555BEB68}"/>
              </a:ext>
            </a:extLst>
          </p:cNvPr>
          <p:cNvSpPr/>
          <p:nvPr/>
        </p:nvSpPr>
        <p:spPr>
          <a:xfrm rot="16200000">
            <a:off x="3452402" y="4291546"/>
            <a:ext cx="103015" cy="246648"/>
          </a:xfrm>
          <a:prstGeom prst="rightArrow">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Arrow: Right 43">
            <a:extLst>
              <a:ext uri="{FF2B5EF4-FFF2-40B4-BE49-F238E27FC236}">
                <a16:creationId xmlns:a16="http://schemas.microsoft.com/office/drawing/2014/main" id="{5DAFADC6-0D6B-8929-8E40-44E3AC3A0CDC}"/>
              </a:ext>
            </a:extLst>
          </p:cNvPr>
          <p:cNvSpPr/>
          <p:nvPr/>
        </p:nvSpPr>
        <p:spPr>
          <a:xfrm rot="16200000">
            <a:off x="3454858" y="3491887"/>
            <a:ext cx="103015" cy="246648"/>
          </a:xfrm>
          <a:prstGeom prst="rightArrow">
            <a:avLst/>
          </a:prstGeom>
          <a:solidFill>
            <a:srgbClr val="54823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45" name="Rectangle: Rounded Corners 44">
            <a:extLst>
              <a:ext uri="{FF2B5EF4-FFF2-40B4-BE49-F238E27FC236}">
                <a16:creationId xmlns:a16="http://schemas.microsoft.com/office/drawing/2014/main" id="{D76351AF-1A59-DC40-210A-53665158911A}"/>
              </a:ext>
            </a:extLst>
          </p:cNvPr>
          <p:cNvSpPr/>
          <p:nvPr/>
        </p:nvSpPr>
        <p:spPr>
          <a:xfrm>
            <a:off x="5733800" y="3177186"/>
            <a:ext cx="735049" cy="301087"/>
          </a:xfrm>
          <a:prstGeom prst="roundRect">
            <a:avLst>
              <a:gd name="adj" fmla="val 23429"/>
            </a:avLst>
          </a:prstGeom>
          <a:solidFill>
            <a:schemeClr val="accent6">
              <a:lumMod val="75000"/>
            </a:schemeClr>
          </a:solid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i="0" dirty="0">
                <a:latin typeface="+mj-lt"/>
              </a:rPr>
              <a:t>Hold</a:t>
            </a:r>
            <a:endParaRPr lang="en-US" sz="1100" dirty="0"/>
          </a:p>
        </p:txBody>
      </p:sp>
      <p:grpSp>
        <p:nvGrpSpPr>
          <p:cNvPr id="46" name="Group 45">
            <a:extLst>
              <a:ext uri="{FF2B5EF4-FFF2-40B4-BE49-F238E27FC236}">
                <a16:creationId xmlns:a16="http://schemas.microsoft.com/office/drawing/2014/main" id="{E1CED862-8161-F6F1-F32D-63072F4EE4CD}"/>
              </a:ext>
            </a:extLst>
          </p:cNvPr>
          <p:cNvGrpSpPr/>
          <p:nvPr/>
        </p:nvGrpSpPr>
        <p:grpSpPr>
          <a:xfrm>
            <a:off x="5728907" y="3730878"/>
            <a:ext cx="739941" cy="560189"/>
            <a:chOff x="9711658" y="3214324"/>
            <a:chExt cx="739941" cy="560189"/>
          </a:xfrm>
        </p:grpSpPr>
        <p:sp>
          <p:nvSpPr>
            <p:cNvPr id="47" name="Oval 46">
              <a:extLst>
                <a:ext uri="{FF2B5EF4-FFF2-40B4-BE49-F238E27FC236}">
                  <a16:creationId xmlns:a16="http://schemas.microsoft.com/office/drawing/2014/main" id="{E1341648-6179-EE2A-614D-99C303C24FFD}"/>
                </a:ext>
              </a:extLst>
            </p:cNvPr>
            <p:cNvSpPr/>
            <p:nvPr/>
          </p:nvSpPr>
          <p:spPr>
            <a:xfrm>
              <a:off x="9711658" y="3527866"/>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EC18080E-EEF1-06FC-FCE2-05571061D96F}"/>
                </a:ext>
              </a:extLst>
            </p:cNvPr>
            <p:cNvSpPr/>
            <p:nvPr/>
          </p:nvSpPr>
          <p:spPr>
            <a:xfrm>
              <a:off x="10204952" y="3527866"/>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2D4DABF2-DDE6-2AA9-CC1E-942C2C50042D}"/>
                </a:ext>
              </a:extLst>
            </p:cNvPr>
            <p:cNvSpPr/>
            <p:nvPr/>
          </p:nvSpPr>
          <p:spPr>
            <a:xfrm>
              <a:off x="9958305" y="3214324"/>
              <a:ext cx="246647" cy="246647"/>
            </a:xfrm>
            <a:prstGeom prst="ellipse">
              <a:avLst/>
            </a:prstGeom>
            <a:solidFill>
              <a:srgbClr val="54823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0" name="Straight Connector 49">
              <a:extLst>
                <a:ext uri="{FF2B5EF4-FFF2-40B4-BE49-F238E27FC236}">
                  <a16:creationId xmlns:a16="http://schemas.microsoft.com/office/drawing/2014/main" id="{0452FD11-C221-3F25-6C19-6ED2B3DFD245}"/>
                </a:ext>
              </a:extLst>
            </p:cNvPr>
            <p:cNvCxnSpPr>
              <a:cxnSpLocks/>
              <a:stCxn id="47" idx="7"/>
              <a:endCxn id="49" idx="4"/>
            </p:cNvCxnSpPr>
            <p:nvPr/>
          </p:nvCxnSpPr>
          <p:spPr>
            <a:xfrm flipV="1">
              <a:off x="9922184" y="3460971"/>
              <a:ext cx="159445" cy="103016"/>
            </a:xfrm>
            <a:prstGeom prst="line">
              <a:avLst/>
            </a:prstGeom>
            <a:ln w="19050">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695B27A0-B7D3-B16D-D594-AEE9C107D36A}"/>
                </a:ext>
              </a:extLst>
            </p:cNvPr>
            <p:cNvCxnSpPr>
              <a:cxnSpLocks/>
              <a:stCxn id="49" idx="4"/>
              <a:endCxn id="48" idx="1"/>
            </p:cNvCxnSpPr>
            <p:nvPr/>
          </p:nvCxnSpPr>
          <p:spPr>
            <a:xfrm>
              <a:off x="10081629" y="3460971"/>
              <a:ext cx="159444" cy="103016"/>
            </a:xfrm>
            <a:prstGeom prst="line">
              <a:avLst/>
            </a:prstGeom>
            <a:ln w="19050">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grpSp>
      <p:sp>
        <p:nvSpPr>
          <p:cNvPr id="52" name="Arrow: Right 51">
            <a:extLst>
              <a:ext uri="{FF2B5EF4-FFF2-40B4-BE49-F238E27FC236}">
                <a16:creationId xmlns:a16="http://schemas.microsoft.com/office/drawing/2014/main" id="{EB892A8A-BA16-2AA0-0A50-05D2FDCB15A6}"/>
              </a:ext>
            </a:extLst>
          </p:cNvPr>
          <p:cNvSpPr/>
          <p:nvPr/>
        </p:nvSpPr>
        <p:spPr>
          <a:xfrm rot="16200000">
            <a:off x="6052263" y="4288063"/>
            <a:ext cx="103015" cy="246648"/>
          </a:xfrm>
          <a:prstGeom prst="rightArrow">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Arrow: Right 52">
            <a:extLst>
              <a:ext uri="{FF2B5EF4-FFF2-40B4-BE49-F238E27FC236}">
                <a16:creationId xmlns:a16="http://schemas.microsoft.com/office/drawing/2014/main" id="{B8215253-FC8A-2172-F12B-773A8EC28643}"/>
              </a:ext>
            </a:extLst>
          </p:cNvPr>
          <p:cNvSpPr/>
          <p:nvPr/>
        </p:nvSpPr>
        <p:spPr>
          <a:xfrm rot="16200000">
            <a:off x="6054719" y="3488404"/>
            <a:ext cx="103015" cy="246648"/>
          </a:xfrm>
          <a:prstGeom prst="rightArrow">
            <a:avLst/>
          </a:prstGeom>
          <a:solidFill>
            <a:srgbClr val="54823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54" name="Rectangle: Rounded Corners 53">
            <a:extLst>
              <a:ext uri="{FF2B5EF4-FFF2-40B4-BE49-F238E27FC236}">
                <a16:creationId xmlns:a16="http://schemas.microsoft.com/office/drawing/2014/main" id="{350334BD-2C3E-C3C7-4E39-1252B27B733C}"/>
              </a:ext>
            </a:extLst>
          </p:cNvPr>
          <p:cNvSpPr/>
          <p:nvPr/>
        </p:nvSpPr>
        <p:spPr>
          <a:xfrm>
            <a:off x="8292708" y="3178040"/>
            <a:ext cx="735049" cy="301087"/>
          </a:xfrm>
          <a:prstGeom prst="roundRect">
            <a:avLst>
              <a:gd name="adj" fmla="val 23429"/>
            </a:avLst>
          </a:prstGeom>
          <a:solidFill>
            <a:schemeClr val="accent6">
              <a:lumMod val="75000"/>
            </a:schemeClr>
          </a:solid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i="0" dirty="0">
                <a:latin typeface="+mj-lt"/>
              </a:rPr>
              <a:t>Hold</a:t>
            </a:r>
            <a:endParaRPr lang="en-US" sz="1100" dirty="0"/>
          </a:p>
        </p:txBody>
      </p:sp>
      <p:grpSp>
        <p:nvGrpSpPr>
          <p:cNvPr id="55" name="Group 54">
            <a:extLst>
              <a:ext uri="{FF2B5EF4-FFF2-40B4-BE49-F238E27FC236}">
                <a16:creationId xmlns:a16="http://schemas.microsoft.com/office/drawing/2014/main" id="{BD8FDE1A-22EC-D69A-D74A-241F32E10206}"/>
              </a:ext>
            </a:extLst>
          </p:cNvPr>
          <p:cNvGrpSpPr/>
          <p:nvPr/>
        </p:nvGrpSpPr>
        <p:grpSpPr>
          <a:xfrm>
            <a:off x="8287815" y="3731732"/>
            <a:ext cx="739941" cy="560189"/>
            <a:chOff x="9711658" y="3214324"/>
            <a:chExt cx="739941" cy="560189"/>
          </a:xfrm>
        </p:grpSpPr>
        <p:sp>
          <p:nvSpPr>
            <p:cNvPr id="56" name="Oval 55">
              <a:extLst>
                <a:ext uri="{FF2B5EF4-FFF2-40B4-BE49-F238E27FC236}">
                  <a16:creationId xmlns:a16="http://schemas.microsoft.com/office/drawing/2014/main" id="{F1155BD1-7028-DC7A-DA28-97AD1C93B6A2}"/>
                </a:ext>
              </a:extLst>
            </p:cNvPr>
            <p:cNvSpPr/>
            <p:nvPr/>
          </p:nvSpPr>
          <p:spPr>
            <a:xfrm>
              <a:off x="9711658" y="3527866"/>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a:extLst>
                <a:ext uri="{FF2B5EF4-FFF2-40B4-BE49-F238E27FC236}">
                  <a16:creationId xmlns:a16="http://schemas.microsoft.com/office/drawing/2014/main" id="{DA5A55CE-E5D0-C7E7-0F9B-3DB31F7D48F4}"/>
                </a:ext>
              </a:extLst>
            </p:cNvPr>
            <p:cNvSpPr/>
            <p:nvPr/>
          </p:nvSpPr>
          <p:spPr>
            <a:xfrm>
              <a:off x="10204952" y="3527866"/>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a:extLst>
                <a:ext uri="{FF2B5EF4-FFF2-40B4-BE49-F238E27FC236}">
                  <a16:creationId xmlns:a16="http://schemas.microsoft.com/office/drawing/2014/main" id="{C562D84B-D2FC-923D-EB58-C3AC068695E5}"/>
                </a:ext>
              </a:extLst>
            </p:cNvPr>
            <p:cNvSpPr/>
            <p:nvPr/>
          </p:nvSpPr>
          <p:spPr>
            <a:xfrm>
              <a:off x="9958305" y="3214324"/>
              <a:ext cx="246647" cy="246647"/>
            </a:xfrm>
            <a:prstGeom prst="ellipse">
              <a:avLst/>
            </a:prstGeom>
            <a:solidFill>
              <a:srgbClr val="54823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9" name="Straight Connector 58">
              <a:extLst>
                <a:ext uri="{FF2B5EF4-FFF2-40B4-BE49-F238E27FC236}">
                  <a16:creationId xmlns:a16="http://schemas.microsoft.com/office/drawing/2014/main" id="{CF168131-D13D-80DD-919F-294B735CB792}"/>
                </a:ext>
              </a:extLst>
            </p:cNvPr>
            <p:cNvCxnSpPr>
              <a:cxnSpLocks/>
              <a:stCxn id="56" idx="7"/>
              <a:endCxn id="58" idx="4"/>
            </p:cNvCxnSpPr>
            <p:nvPr/>
          </p:nvCxnSpPr>
          <p:spPr>
            <a:xfrm flipV="1">
              <a:off x="9922184" y="3460971"/>
              <a:ext cx="159445" cy="103016"/>
            </a:xfrm>
            <a:prstGeom prst="line">
              <a:avLst/>
            </a:prstGeom>
            <a:ln w="19050">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3548DBFE-2475-B4E7-3799-01ADB3943700}"/>
                </a:ext>
              </a:extLst>
            </p:cNvPr>
            <p:cNvCxnSpPr>
              <a:cxnSpLocks/>
              <a:stCxn id="58" idx="4"/>
              <a:endCxn id="57" idx="1"/>
            </p:cNvCxnSpPr>
            <p:nvPr/>
          </p:nvCxnSpPr>
          <p:spPr>
            <a:xfrm>
              <a:off x="10081629" y="3460971"/>
              <a:ext cx="159444" cy="103016"/>
            </a:xfrm>
            <a:prstGeom prst="line">
              <a:avLst/>
            </a:prstGeom>
            <a:ln w="19050">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grpSp>
      <p:sp>
        <p:nvSpPr>
          <p:cNvPr id="73" name="Arrow: Right 72">
            <a:extLst>
              <a:ext uri="{FF2B5EF4-FFF2-40B4-BE49-F238E27FC236}">
                <a16:creationId xmlns:a16="http://schemas.microsoft.com/office/drawing/2014/main" id="{924D91A0-E847-4F0C-AC38-A6194A78628D}"/>
              </a:ext>
            </a:extLst>
          </p:cNvPr>
          <p:cNvSpPr/>
          <p:nvPr/>
        </p:nvSpPr>
        <p:spPr>
          <a:xfrm rot="16200000">
            <a:off x="8611171" y="4288917"/>
            <a:ext cx="103015" cy="246648"/>
          </a:xfrm>
          <a:prstGeom prst="rightArrow">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Arrow: Right 73">
            <a:extLst>
              <a:ext uri="{FF2B5EF4-FFF2-40B4-BE49-F238E27FC236}">
                <a16:creationId xmlns:a16="http://schemas.microsoft.com/office/drawing/2014/main" id="{DE9D0B2A-AACA-B813-AF21-3F241D1C5252}"/>
              </a:ext>
            </a:extLst>
          </p:cNvPr>
          <p:cNvSpPr/>
          <p:nvPr/>
        </p:nvSpPr>
        <p:spPr>
          <a:xfrm rot="16200000">
            <a:off x="8613627" y="3489258"/>
            <a:ext cx="103015" cy="246648"/>
          </a:xfrm>
          <a:prstGeom prst="rightArrow">
            <a:avLst/>
          </a:prstGeom>
          <a:solidFill>
            <a:srgbClr val="54823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Tree>
    <p:extLst>
      <p:ext uri="{BB962C8B-B14F-4D97-AF65-F5344CB8AC3E}">
        <p14:creationId xmlns:p14="http://schemas.microsoft.com/office/powerpoint/2010/main" val="6072684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37636A-3A48-3CD5-5322-13FDBE67BAC8}"/>
              </a:ext>
            </a:extLst>
          </p:cNvPr>
          <p:cNvSpPr>
            <a:spLocks noGrp="1"/>
          </p:cNvSpPr>
          <p:nvPr>
            <p:ph type="title"/>
          </p:nvPr>
        </p:nvSpPr>
        <p:spPr/>
        <p:txBody>
          <a:bodyPr/>
          <a:lstStyle/>
          <a:p>
            <a:r>
              <a:rPr lang="en-US" sz="2800" dirty="0"/>
              <a:t>RNN Example – Sentiment Analysis</a:t>
            </a:r>
          </a:p>
        </p:txBody>
      </p:sp>
      <p:sp>
        <p:nvSpPr>
          <p:cNvPr id="3" name="Content Placeholder 2">
            <a:extLst>
              <a:ext uri="{FF2B5EF4-FFF2-40B4-BE49-F238E27FC236}">
                <a16:creationId xmlns:a16="http://schemas.microsoft.com/office/drawing/2014/main" id="{C21316E4-0207-B910-4F71-8AEA0BB1DB46}"/>
              </a:ext>
            </a:extLst>
          </p:cNvPr>
          <p:cNvSpPr>
            <a:spLocks noGrp="1"/>
          </p:cNvSpPr>
          <p:nvPr>
            <p:ph sz="quarter" idx="10"/>
          </p:nvPr>
        </p:nvSpPr>
        <p:spPr>
          <a:xfrm>
            <a:off x="733426" y="724155"/>
            <a:ext cx="9877249" cy="3095605"/>
          </a:xfrm>
        </p:spPr>
        <p:txBody>
          <a:bodyPr/>
          <a:lstStyle/>
          <a:p>
            <a:r>
              <a:rPr lang="en-US" sz="1800" dirty="0"/>
              <a:t>To better understand RNN, we use an example of sentiment analysis – to model the review “</a:t>
            </a:r>
            <a:r>
              <a:rPr lang="en-US" sz="1800" b="1" dirty="0"/>
              <a:t>Nice product thank you!!!</a:t>
            </a:r>
            <a:r>
              <a:rPr lang="en-US" sz="1800" dirty="0"/>
              <a:t>” to have </a:t>
            </a:r>
            <a:r>
              <a:rPr lang="en-US" sz="1800" b="1" dirty="0"/>
              <a:t>score = 4</a:t>
            </a:r>
          </a:p>
          <a:p>
            <a:r>
              <a:rPr lang="en-US" sz="1800" dirty="0"/>
              <a:t>Like in Transformer, the review is first split into tokens: [“Nice”, “product”, “thank”, “you”, “!!!”]</a:t>
            </a:r>
          </a:p>
          <a:p>
            <a:r>
              <a:rPr lang="en-US" sz="1800" dirty="0"/>
              <a:t>We also need to transform each word into a numeric representation. Let’s discuss that later. For now, assume we use the same embedding method as in Transformer</a:t>
            </a:r>
          </a:p>
          <a:p>
            <a:r>
              <a:rPr lang="en-US" sz="1800" dirty="0"/>
              <a:t>In this case, there is only one prediction needed for the whole sequence, so the output layer is attached to only the hidden values of the last step</a:t>
            </a:r>
          </a:p>
          <a:p>
            <a:endParaRPr lang="en-US" sz="1800" dirty="0"/>
          </a:p>
        </p:txBody>
      </p:sp>
      <p:sp>
        <p:nvSpPr>
          <p:cNvPr id="7" name="Rectangle 6">
            <a:extLst>
              <a:ext uri="{FF2B5EF4-FFF2-40B4-BE49-F238E27FC236}">
                <a16:creationId xmlns:a16="http://schemas.microsoft.com/office/drawing/2014/main" id="{0B5D04CB-BAD4-D13B-8448-3A145C836B3C}"/>
              </a:ext>
            </a:extLst>
          </p:cNvPr>
          <p:cNvSpPr/>
          <p:nvPr/>
        </p:nvSpPr>
        <p:spPr>
          <a:xfrm>
            <a:off x="1041545" y="5624706"/>
            <a:ext cx="735049" cy="469523"/>
          </a:xfrm>
          <a:prstGeom prst="rect">
            <a:avLst/>
          </a:prstGeom>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b="0" i="0" dirty="0">
                <a:latin typeface="+mj-lt"/>
              </a:rPr>
              <a:t>Nice</a:t>
            </a:r>
            <a:endParaRPr lang="en-US" sz="1200" dirty="0"/>
          </a:p>
        </p:txBody>
      </p:sp>
      <p:graphicFrame>
        <p:nvGraphicFramePr>
          <p:cNvPr id="60" name="Table 59">
            <a:extLst>
              <a:ext uri="{FF2B5EF4-FFF2-40B4-BE49-F238E27FC236}">
                <a16:creationId xmlns:a16="http://schemas.microsoft.com/office/drawing/2014/main" id="{ED2F61FE-D3B6-74DE-1DCE-8B4AE206601F}"/>
              </a:ext>
            </a:extLst>
          </p:cNvPr>
          <p:cNvGraphicFramePr>
            <a:graphicFrameLocks noGrp="1"/>
          </p:cNvGraphicFramePr>
          <p:nvPr>
            <p:extLst>
              <p:ext uri="{D42A27DB-BD31-4B8C-83A1-F6EECF244321}">
                <p14:modId xmlns:p14="http://schemas.microsoft.com/office/powerpoint/2010/main" val="1456382366"/>
              </p:ext>
            </p:extLst>
          </p:nvPr>
        </p:nvGraphicFramePr>
        <p:xfrm>
          <a:off x="543359" y="4097177"/>
          <a:ext cx="739942" cy="469523"/>
        </p:xfrm>
        <a:graphic>
          <a:graphicData uri="http://schemas.openxmlformats.org/drawingml/2006/table">
            <a:tbl>
              <a:tblPr bandRow="1">
                <a:tableStyleId>{5C22544A-7EE6-4342-B048-85BDC9FD1C3A}</a:tableStyleId>
              </a:tblPr>
              <a:tblGrid>
                <a:gridCol w="369971">
                  <a:extLst>
                    <a:ext uri="{9D8B030D-6E8A-4147-A177-3AD203B41FA5}">
                      <a16:colId xmlns:a16="http://schemas.microsoft.com/office/drawing/2014/main" val="3718979855"/>
                    </a:ext>
                  </a:extLst>
                </a:gridCol>
                <a:gridCol w="369971">
                  <a:extLst>
                    <a:ext uri="{9D8B030D-6E8A-4147-A177-3AD203B41FA5}">
                      <a16:colId xmlns:a16="http://schemas.microsoft.com/office/drawing/2014/main" val="234887409"/>
                    </a:ext>
                  </a:extLst>
                </a:gridCol>
              </a:tblGrid>
              <a:tr h="469523">
                <a:tc>
                  <a:txBody>
                    <a:bodyPr/>
                    <a:lstStyle/>
                    <a:p>
                      <a:pPr algn="ctr"/>
                      <a:r>
                        <a:rPr lang="en-US" sz="1400" b="0" dirty="0"/>
                        <a:t>0.9</a:t>
                      </a:r>
                    </a:p>
                  </a:txBody>
                  <a:tcPr marL="45720" marR="45720" anchor="ctr">
                    <a:lnL w="28575" cap="flat" cmpd="sng" algn="ctr">
                      <a:solidFill>
                        <a:schemeClr val="accent5">
                          <a:lumMod val="50000"/>
                        </a:schemeClr>
                      </a:solidFill>
                      <a:prstDash val="solid"/>
                      <a:round/>
                      <a:headEnd type="none" w="med" len="med"/>
                      <a:tailEnd type="none" w="med" len="med"/>
                    </a:lnL>
                    <a:lnR w="28575" cap="flat" cmpd="sng" algn="ctr">
                      <a:solidFill>
                        <a:schemeClr val="accent5">
                          <a:lumMod val="50000"/>
                        </a:schemeClr>
                      </a:solidFill>
                      <a:prstDash val="solid"/>
                      <a:round/>
                      <a:headEnd type="none" w="med" len="med"/>
                      <a:tailEnd type="none" w="med" len="med"/>
                    </a:lnR>
                    <a:lnT w="28575" cap="flat" cmpd="sng" algn="ctr">
                      <a:solidFill>
                        <a:schemeClr val="accent5">
                          <a:lumMod val="50000"/>
                        </a:schemeClr>
                      </a:solidFill>
                      <a:prstDash val="solid"/>
                      <a:round/>
                      <a:headEnd type="none" w="med" len="med"/>
                      <a:tailEnd type="none" w="med" len="med"/>
                    </a:lnT>
                    <a:lnB w="28575" cap="flat" cmpd="sng" algn="ctr">
                      <a:solidFill>
                        <a:schemeClr val="accent5">
                          <a:lumMod val="50000"/>
                        </a:schemeClr>
                      </a:solidFill>
                      <a:prstDash val="solid"/>
                      <a:round/>
                      <a:headEnd type="none" w="med" len="med"/>
                      <a:tailEnd type="none" w="med" len="med"/>
                    </a:lnB>
                    <a:solidFill>
                      <a:srgbClr val="8FAADC"/>
                    </a:solidFill>
                  </a:tcPr>
                </a:tc>
                <a:tc>
                  <a:txBody>
                    <a:bodyPr/>
                    <a:lstStyle/>
                    <a:p>
                      <a:pPr algn="ctr"/>
                      <a:r>
                        <a:rPr lang="en-US" sz="1400" b="0" dirty="0"/>
                        <a:t>0.2</a:t>
                      </a:r>
                    </a:p>
                  </a:txBody>
                  <a:tcPr marL="45720" marR="45720" anchor="ctr">
                    <a:lnL w="28575" cap="flat" cmpd="sng" algn="ctr">
                      <a:solidFill>
                        <a:schemeClr val="accent5">
                          <a:lumMod val="50000"/>
                        </a:schemeClr>
                      </a:solidFill>
                      <a:prstDash val="solid"/>
                      <a:round/>
                      <a:headEnd type="none" w="med" len="med"/>
                      <a:tailEnd type="none" w="med" len="med"/>
                    </a:lnL>
                    <a:lnR w="28575" cap="flat" cmpd="sng" algn="ctr">
                      <a:solidFill>
                        <a:schemeClr val="accent5">
                          <a:lumMod val="50000"/>
                        </a:schemeClr>
                      </a:solidFill>
                      <a:prstDash val="solid"/>
                      <a:round/>
                      <a:headEnd type="none" w="med" len="med"/>
                      <a:tailEnd type="none" w="med" len="med"/>
                    </a:lnR>
                    <a:lnT w="28575" cap="flat" cmpd="sng" algn="ctr">
                      <a:solidFill>
                        <a:schemeClr val="accent5">
                          <a:lumMod val="50000"/>
                        </a:schemeClr>
                      </a:solidFill>
                      <a:prstDash val="solid"/>
                      <a:round/>
                      <a:headEnd type="none" w="med" len="med"/>
                      <a:tailEnd type="none" w="med" len="med"/>
                    </a:lnT>
                    <a:lnB w="28575" cap="flat" cmpd="sng" algn="ctr">
                      <a:solidFill>
                        <a:schemeClr val="accent5">
                          <a:lumMod val="50000"/>
                        </a:schemeClr>
                      </a:solidFill>
                      <a:prstDash val="solid"/>
                      <a:round/>
                      <a:headEnd type="none" w="med" len="med"/>
                      <a:tailEnd type="none" w="med" len="med"/>
                    </a:lnB>
                    <a:solidFill>
                      <a:srgbClr val="8FAADC"/>
                    </a:solidFill>
                  </a:tcPr>
                </a:tc>
                <a:extLst>
                  <a:ext uri="{0D108BD9-81ED-4DB2-BD59-A6C34878D82A}">
                    <a16:rowId xmlns:a16="http://schemas.microsoft.com/office/drawing/2014/main" val="1545955903"/>
                  </a:ext>
                </a:extLst>
              </a:tr>
            </a:tbl>
          </a:graphicData>
        </a:graphic>
      </p:graphicFrame>
      <p:grpSp>
        <p:nvGrpSpPr>
          <p:cNvPr id="108" name="Group 107">
            <a:extLst>
              <a:ext uri="{FF2B5EF4-FFF2-40B4-BE49-F238E27FC236}">
                <a16:creationId xmlns:a16="http://schemas.microsoft.com/office/drawing/2014/main" id="{B69BEFFB-777E-4053-ED23-572BCFE01573}"/>
              </a:ext>
            </a:extLst>
          </p:cNvPr>
          <p:cNvGrpSpPr/>
          <p:nvPr/>
        </p:nvGrpSpPr>
        <p:grpSpPr>
          <a:xfrm>
            <a:off x="50065" y="4815568"/>
            <a:ext cx="1726529" cy="560190"/>
            <a:chOff x="6086500" y="4337882"/>
            <a:chExt cx="1726529" cy="560190"/>
          </a:xfrm>
        </p:grpSpPr>
        <p:sp>
          <p:nvSpPr>
            <p:cNvPr id="62" name="Oval 61">
              <a:extLst>
                <a:ext uri="{FF2B5EF4-FFF2-40B4-BE49-F238E27FC236}">
                  <a16:creationId xmlns:a16="http://schemas.microsoft.com/office/drawing/2014/main" id="{406BF8AA-424F-246F-100A-C2D0BB387404}"/>
                </a:ext>
              </a:extLst>
            </p:cNvPr>
            <p:cNvSpPr/>
            <p:nvPr/>
          </p:nvSpPr>
          <p:spPr>
            <a:xfrm>
              <a:off x="6086500" y="4651425"/>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ADE36281-B8B7-1016-681D-9996D14D357F}"/>
                </a:ext>
              </a:extLst>
            </p:cNvPr>
            <p:cNvSpPr/>
            <p:nvPr/>
          </p:nvSpPr>
          <p:spPr>
            <a:xfrm>
              <a:off x="7073088" y="4651424"/>
              <a:ext cx="246647" cy="246647"/>
            </a:xfrm>
            <a:prstGeom prst="ellipse">
              <a:avLst/>
            </a:prstGeom>
            <a:solidFill>
              <a:srgbClr val="4472C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a:extLst>
                <a:ext uri="{FF2B5EF4-FFF2-40B4-BE49-F238E27FC236}">
                  <a16:creationId xmlns:a16="http://schemas.microsoft.com/office/drawing/2014/main" id="{35F56476-64AB-8CDD-32DA-697B691375E6}"/>
                </a:ext>
              </a:extLst>
            </p:cNvPr>
            <p:cNvSpPr/>
            <p:nvPr/>
          </p:nvSpPr>
          <p:spPr>
            <a:xfrm>
              <a:off x="6579794" y="4651425"/>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a:extLst>
                <a:ext uri="{FF2B5EF4-FFF2-40B4-BE49-F238E27FC236}">
                  <a16:creationId xmlns:a16="http://schemas.microsoft.com/office/drawing/2014/main" id="{1BC3E04E-47E0-4631-1CAB-7FE3D5388292}"/>
                </a:ext>
              </a:extLst>
            </p:cNvPr>
            <p:cNvSpPr/>
            <p:nvPr/>
          </p:nvSpPr>
          <p:spPr>
            <a:xfrm>
              <a:off x="7073088" y="4337882"/>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a:extLst>
                <a:ext uri="{FF2B5EF4-FFF2-40B4-BE49-F238E27FC236}">
                  <a16:creationId xmlns:a16="http://schemas.microsoft.com/office/drawing/2014/main" id="{CB43D394-221E-BED0-13A6-074F8C217571}"/>
                </a:ext>
              </a:extLst>
            </p:cNvPr>
            <p:cNvSpPr/>
            <p:nvPr/>
          </p:nvSpPr>
          <p:spPr>
            <a:xfrm>
              <a:off x="6579794" y="4337883"/>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7" name="Straight Connector 66">
              <a:extLst>
                <a:ext uri="{FF2B5EF4-FFF2-40B4-BE49-F238E27FC236}">
                  <a16:creationId xmlns:a16="http://schemas.microsoft.com/office/drawing/2014/main" id="{ADAF3C91-ED07-4737-11D3-6F50C4FA4C2D}"/>
                </a:ext>
              </a:extLst>
            </p:cNvPr>
            <p:cNvCxnSpPr>
              <a:cxnSpLocks/>
              <a:stCxn id="62" idx="7"/>
              <a:endCxn id="66" idx="4"/>
            </p:cNvCxnSpPr>
            <p:nvPr/>
          </p:nvCxnSpPr>
          <p:spPr>
            <a:xfrm flipV="1">
              <a:off x="6297026" y="4584530"/>
              <a:ext cx="406092" cy="103016"/>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E629F43C-9A64-B76E-59C5-E09DC37E51DC}"/>
                </a:ext>
              </a:extLst>
            </p:cNvPr>
            <p:cNvCxnSpPr>
              <a:cxnSpLocks/>
              <a:stCxn id="62" idx="7"/>
              <a:endCxn id="65" idx="4"/>
            </p:cNvCxnSpPr>
            <p:nvPr/>
          </p:nvCxnSpPr>
          <p:spPr>
            <a:xfrm flipV="1">
              <a:off x="6297026" y="4584529"/>
              <a:ext cx="899386" cy="10301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712DB3D9-2F8C-209A-7DAB-3503B4173CF4}"/>
                </a:ext>
              </a:extLst>
            </p:cNvPr>
            <p:cNvCxnSpPr>
              <a:cxnSpLocks/>
              <a:stCxn id="63" idx="1"/>
              <a:endCxn id="66" idx="4"/>
            </p:cNvCxnSpPr>
            <p:nvPr/>
          </p:nvCxnSpPr>
          <p:spPr>
            <a:xfrm flipH="1" flipV="1">
              <a:off x="6703118" y="4584530"/>
              <a:ext cx="406091" cy="10301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2B1E05A8-56BE-766E-883B-B04D3A9A12DF}"/>
                </a:ext>
              </a:extLst>
            </p:cNvPr>
            <p:cNvCxnSpPr>
              <a:cxnSpLocks/>
              <a:stCxn id="63" idx="0"/>
              <a:endCxn id="65" idx="4"/>
            </p:cNvCxnSpPr>
            <p:nvPr/>
          </p:nvCxnSpPr>
          <p:spPr>
            <a:xfrm flipV="1">
              <a:off x="7196412" y="4584529"/>
              <a:ext cx="0" cy="6689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79DF21F0-520B-B30C-267B-1060CDD6DC79}"/>
                </a:ext>
              </a:extLst>
            </p:cNvPr>
            <p:cNvCxnSpPr>
              <a:cxnSpLocks/>
              <a:stCxn id="66" idx="4"/>
              <a:endCxn id="64" idx="0"/>
            </p:cNvCxnSpPr>
            <p:nvPr/>
          </p:nvCxnSpPr>
          <p:spPr>
            <a:xfrm>
              <a:off x="6703118" y="4584530"/>
              <a:ext cx="0" cy="6689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9E99DEAF-AC0D-099E-A730-BDF16FA4983A}"/>
                </a:ext>
              </a:extLst>
            </p:cNvPr>
            <p:cNvCxnSpPr>
              <a:cxnSpLocks/>
              <a:stCxn id="64" idx="7"/>
              <a:endCxn id="65" idx="4"/>
            </p:cNvCxnSpPr>
            <p:nvPr/>
          </p:nvCxnSpPr>
          <p:spPr>
            <a:xfrm flipV="1">
              <a:off x="6790320" y="4584529"/>
              <a:ext cx="406092" cy="10301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01" name="Oval 100">
              <a:extLst>
                <a:ext uri="{FF2B5EF4-FFF2-40B4-BE49-F238E27FC236}">
                  <a16:creationId xmlns:a16="http://schemas.microsoft.com/office/drawing/2014/main" id="{42DAB9C4-48B3-5811-2B3C-96EB5A08C6F3}"/>
                </a:ext>
              </a:extLst>
            </p:cNvPr>
            <p:cNvSpPr/>
            <p:nvPr/>
          </p:nvSpPr>
          <p:spPr>
            <a:xfrm>
              <a:off x="7566382" y="4651423"/>
              <a:ext cx="246647" cy="246647"/>
            </a:xfrm>
            <a:prstGeom prst="ellipse">
              <a:avLst/>
            </a:prstGeom>
            <a:solidFill>
              <a:srgbClr val="4472C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2" name="Straight Connector 101">
              <a:extLst>
                <a:ext uri="{FF2B5EF4-FFF2-40B4-BE49-F238E27FC236}">
                  <a16:creationId xmlns:a16="http://schemas.microsoft.com/office/drawing/2014/main" id="{572A5A83-C842-FD91-8D15-6FB75628D8DC}"/>
                </a:ext>
              </a:extLst>
            </p:cNvPr>
            <p:cNvCxnSpPr>
              <a:cxnSpLocks/>
              <a:stCxn id="101" idx="1"/>
              <a:endCxn id="65" idx="4"/>
            </p:cNvCxnSpPr>
            <p:nvPr/>
          </p:nvCxnSpPr>
          <p:spPr>
            <a:xfrm flipH="1" flipV="1">
              <a:off x="7196412" y="4584529"/>
              <a:ext cx="406091" cy="10301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617CF3FC-F670-6F66-A41B-8ED4704B32F9}"/>
                </a:ext>
              </a:extLst>
            </p:cNvPr>
            <p:cNvCxnSpPr>
              <a:cxnSpLocks/>
              <a:stCxn id="101" idx="1"/>
              <a:endCxn id="66" idx="4"/>
            </p:cNvCxnSpPr>
            <p:nvPr/>
          </p:nvCxnSpPr>
          <p:spPr>
            <a:xfrm flipH="1" flipV="1">
              <a:off x="6703118" y="4584530"/>
              <a:ext cx="899385" cy="103014"/>
            </a:xfrm>
            <a:prstGeom prst="line">
              <a:avLst/>
            </a:prstGeom>
            <a:ln w="19050"/>
          </p:spPr>
          <p:style>
            <a:lnRef idx="1">
              <a:schemeClr val="accent1"/>
            </a:lnRef>
            <a:fillRef idx="0">
              <a:schemeClr val="accent1"/>
            </a:fillRef>
            <a:effectRef idx="0">
              <a:schemeClr val="accent1"/>
            </a:effectRef>
            <a:fontRef idx="minor">
              <a:schemeClr val="tx1"/>
            </a:fontRef>
          </p:style>
        </p:cxnSp>
      </p:grpSp>
      <p:graphicFrame>
        <p:nvGraphicFramePr>
          <p:cNvPr id="111" name="Table 110">
            <a:extLst>
              <a:ext uri="{FF2B5EF4-FFF2-40B4-BE49-F238E27FC236}">
                <a16:creationId xmlns:a16="http://schemas.microsoft.com/office/drawing/2014/main" id="{082E7375-820D-C2A6-A878-A4ABC88022E7}"/>
              </a:ext>
            </a:extLst>
          </p:cNvPr>
          <p:cNvGraphicFramePr>
            <a:graphicFrameLocks noGrp="1"/>
          </p:cNvGraphicFramePr>
          <p:nvPr>
            <p:extLst>
              <p:ext uri="{D42A27DB-BD31-4B8C-83A1-F6EECF244321}">
                <p14:modId xmlns:p14="http://schemas.microsoft.com/office/powerpoint/2010/main" val="1498108102"/>
              </p:ext>
            </p:extLst>
          </p:nvPr>
        </p:nvGraphicFramePr>
        <p:xfrm>
          <a:off x="50064" y="5624707"/>
          <a:ext cx="739942" cy="469523"/>
        </p:xfrm>
        <a:graphic>
          <a:graphicData uri="http://schemas.openxmlformats.org/drawingml/2006/table">
            <a:tbl>
              <a:tblPr bandRow="1">
                <a:tableStyleId>{5C22544A-7EE6-4342-B048-85BDC9FD1C3A}</a:tableStyleId>
              </a:tblPr>
              <a:tblGrid>
                <a:gridCol w="369971">
                  <a:extLst>
                    <a:ext uri="{9D8B030D-6E8A-4147-A177-3AD203B41FA5}">
                      <a16:colId xmlns:a16="http://schemas.microsoft.com/office/drawing/2014/main" val="3718979855"/>
                    </a:ext>
                  </a:extLst>
                </a:gridCol>
                <a:gridCol w="369971">
                  <a:extLst>
                    <a:ext uri="{9D8B030D-6E8A-4147-A177-3AD203B41FA5}">
                      <a16:colId xmlns:a16="http://schemas.microsoft.com/office/drawing/2014/main" val="234887409"/>
                    </a:ext>
                  </a:extLst>
                </a:gridCol>
              </a:tblGrid>
              <a:tr h="469523">
                <a:tc>
                  <a:txBody>
                    <a:bodyPr/>
                    <a:lstStyle/>
                    <a:p>
                      <a:pPr algn="ctr"/>
                      <a:r>
                        <a:rPr lang="en-US" sz="1400" b="0" dirty="0"/>
                        <a:t>0</a:t>
                      </a:r>
                    </a:p>
                  </a:txBody>
                  <a:tcPr marL="45720" marR="45720" anchor="ctr">
                    <a:lnL w="28575" cap="flat" cmpd="sng" algn="ctr">
                      <a:solidFill>
                        <a:schemeClr val="accent5">
                          <a:lumMod val="50000"/>
                        </a:schemeClr>
                      </a:solidFill>
                      <a:prstDash val="solid"/>
                      <a:round/>
                      <a:headEnd type="none" w="med" len="med"/>
                      <a:tailEnd type="none" w="med" len="med"/>
                    </a:lnL>
                    <a:lnR w="28575" cap="flat" cmpd="sng" algn="ctr">
                      <a:solidFill>
                        <a:schemeClr val="accent5">
                          <a:lumMod val="50000"/>
                        </a:schemeClr>
                      </a:solidFill>
                      <a:prstDash val="solid"/>
                      <a:round/>
                      <a:headEnd type="none" w="med" len="med"/>
                      <a:tailEnd type="none" w="med" len="med"/>
                    </a:lnR>
                    <a:lnT w="28575" cap="flat" cmpd="sng" algn="ctr">
                      <a:solidFill>
                        <a:schemeClr val="accent5">
                          <a:lumMod val="50000"/>
                        </a:schemeClr>
                      </a:solidFill>
                      <a:prstDash val="solid"/>
                      <a:round/>
                      <a:headEnd type="none" w="med" len="med"/>
                      <a:tailEnd type="none" w="med" len="med"/>
                    </a:lnT>
                    <a:lnB w="28575" cap="flat" cmpd="sng" algn="ctr">
                      <a:solidFill>
                        <a:schemeClr val="accent5">
                          <a:lumMod val="50000"/>
                        </a:schemeClr>
                      </a:solidFill>
                      <a:prstDash val="solid"/>
                      <a:round/>
                      <a:headEnd type="none" w="med" len="med"/>
                      <a:tailEnd type="none" w="med" len="med"/>
                    </a:lnB>
                    <a:solidFill>
                      <a:srgbClr val="8FAADC"/>
                    </a:solidFill>
                  </a:tcPr>
                </a:tc>
                <a:tc>
                  <a:txBody>
                    <a:bodyPr/>
                    <a:lstStyle/>
                    <a:p>
                      <a:pPr algn="ctr"/>
                      <a:r>
                        <a:rPr lang="en-US" sz="1400" b="0" dirty="0"/>
                        <a:t>0</a:t>
                      </a:r>
                    </a:p>
                  </a:txBody>
                  <a:tcPr marL="45720" marR="45720" anchor="ctr">
                    <a:lnL w="28575" cap="flat" cmpd="sng" algn="ctr">
                      <a:solidFill>
                        <a:schemeClr val="accent5">
                          <a:lumMod val="50000"/>
                        </a:schemeClr>
                      </a:solidFill>
                      <a:prstDash val="solid"/>
                      <a:round/>
                      <a:headEnd type="none" w="med" len="med"/>
                      <a:tailEnd type="none" w="med" len="med"/>
                    </a:lnL>
                    <a:lnR w="28575" cap="flat" cmpd="sng" algn="ctr">
                      <a:solidFill>
                        <a:schemeClr val="accent5">
                          <a:lumMod val="50000"/>
                        </a:schemeClr>
                      </a:solidFill>
                      <a:prstDash val="solid"/>
                      <a:round/>
                      <a:headEnd type="none" w="med" len="med"/>
                      <a:tailEnd type="none" w="med" len="med"/>
                    </a:lnR>
                    <a:lnT w="28575" cap="flat" cmpd="sng" algn="ctr">
                      <a:solidFill>
                        <a:schemeClr val="accent5">
                          <a:lumMod val="50000"/>
                        </a:schemeClr>
                      </a:solidFill>
                      <a:prstDash val="solid"/>
                      <a:round/>
                      <a:headEnd type="none" w="med" len="med"/>
                      <a:tailEnd type="none" w="med" len="med"/>
                    </a:lnT>
                    <a:lnB w="28575" cap="flat" cmpd="sng" algn="ctr">
                      <a:solidFill>
                        <a:schemeClr val="accent5">
                          <a:lumMod val="50000"/>
                        </a:schemeClr>
                      </a:solidFill>
                      <a:prstDash val="solid"/>
                      <a:round/>
                      <a:headEnd type="none" w="med" len="med"/>
                      <a:tailEnd type="none" w="med" len="med"/>
                    </a:lnB>
                    <a:solidFill>
                      <a:srgbClr val="8FAADC"/>
                    </a:solidFill>
                  </a:tcPr>
                </a:tc>
                <a:extLst>
                  <a:ext uri="{0D108BD9-81ED-4DB2-BD59-A6C34878D82A}">
                    <a16:rowId xmlns:a16="http://schemas.microsoft.com/office/drawing/2014/main" val="1545955903"/>
                  </a:ext>
                </a:extLst>
              </a:tr>
            </a:tbl>
          </a:graphicData>
        </a:graphic>
      </p:graphicFrame>
      <p:sp>
        <p:nvSpPr>
          <p:cNvPr id="112" name="Rectangle 111">
            <a:extLst>
              <a:ext uri="{FF2B5EF4-FFF2-40B4-BE49-F238E27FC236}">
                <a16:creationId xmlns:a16="http://schemas.microsoft.com/office/drawing/2014/main" id="{D71DDA4C-EAF3-4B55-72F0-CC1C558609A3}"/>
              </a:ext>
            </a:extLst>
          </p:cNvPr>
          <p:cNvSpPr/>
          <p:nvPr/>
        </p:nvSpPr>
        <p:spPr>
          <a:xfrm>
            <a:off x="3632121" y="5624707"/>
            <a:ext cx="735049" cy="469523"/>
          </a:xfrm>
          <a:prstGeom prst="rect">
            <a:avLst/>
          </a:prstGeom>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b="0" i="0" dirty="0">
                <a:latin typeface="+mj-lt"/>
              </a:rPr>
              <a:t>product</a:t>
            </a:r>
            <a:endParaRPr lang="en-US" sz="1200" dirty="0"/>
          </a:p>
        </p:txBody>
      </p:sp>
      <p:graphicFrame>
        <p:nvGraphicFramePr>
          <p:cNvPr id="113" name="Table 112">
            <a:extLst>
              <a:ext uri="{FF2B5EF4-FFF2-40B4-BE49-F238E27FC236}">
                <a16:creationId xmlns:a16="http://schemas.microsoft.com/office/drawing/2014/main" id="{901BC66A-D394-CC1C-D614-06E013B2AADB}"/>
              </a:ext>
            </a:extLst>
          </p:cNvPr>
          <p:cNvGraphicFramePr>
            <a:graphicFrameLocks noGrp="1"/>
          </p:cNvGraphicFramePr>
          <p:nvPr>
            <p:extLst>
              <p:ext uri="{D42A27DB-BD31-4B8C-83A1-F6EECF244321}">
                <p14:modId xmlns:p14="http://schemas.microsoft.com/office/powerpoint/2010/main" val="4040187369"/>
              </p:ext>
            </p:extLst>
          </p:nvPr>
        </p:nvGraphicFramePr>
        <p:xfrm>
          <a:off x="3133935" y="4097178"/>
          <a:ext cx="739942" cy="469523"/>
        </p:xfrm>
        <a:graphic>
          <a:graphicData uri="http://schemas.openxmlformats.org/drawingml/2006/table">
            <a:tbl>
              <a:tblPr bandRow="1">
                <a:tableStyleId>{5C22544A-7EE6-4342-B048-85BDC9FD1C3A}</a:tableStyleId>
              </a:tblPr>
              <a:tblGrid>
                <a:gridCol w="369971">
                  <a:extLst>
                    <a:ext uri="{9D8B030D-6E8A-4147-A177-3AD203B41FA5}">
                      <a16:colId xmlns:a16="http://schemas.microsoft.com/office/drawing/2014/main" val="3718979855"/>
                    </a:ext>
                  </a:extLst>
                </a:gridCol>
                <a:gridCol w="369971">
                  <a:extLst>
                    <a:ext uri="{9D8B030D-6E8A-4147-A177-3AD203B41FA5}">
                      <a16:colId xmlns:a16="http://schemas.microsoft.com/office/drawing/2014/main" val="234887409"/>
                    </a:ext>
                  </a:extLst>
                </a:gridCol>
              </a:tblGrid>
              <a:tr h="469523">
                <a:tc>
                  <a:txBody>
                    <a:bodyPr/>
                    <a:lstStyle/>
                    <a:p>
                      <a:pPr algn="ctr"/>
                      <a:r>
                        <a:rPr lang="en-US" sz="1400" b="0" dirty="0"/>
                        <a:t>0.1</a:t>
                      </a:r>
                    </a:p>
                  </a:txBody>
                  <a:tcPr marL="45720" marR="45720" anchor="ctr">
                    <a:lnL w="28575" cap="flat" cmpd="sng" algn="ctr">
                      <a:solidFill>
                        <a:schemeClr val="accent5">
                          <a:lumMod val="50000"/>
                        </a:schemeClr>
                      </a:solidFill>
                      <a:prstDash val="solid"/>
                      <a:round/>
                      <a:headEnd type="none" w="med" len="med"/>
                      <a:tailEnd type="none" w="med" len="med"/>
                    </a:lnL>
                    <a:lnR w="28575" cap="flat" cmpd="sng" algn="ctr">
                      <a:solidFill>
                        <a:schemeClr val="accent5">
                          <a:lumMod val="50000"/>
                        </a:schemeClr>
                      </a:solidFill>
                      <a:prstDash val="solid"/>
                      <a:round/>
                      <a:headEnd type="none" w="med" len="med"/>
                      <a:tailEnd type="none" w="med" len="med"/>
                    </a:lnR>
                    <a:lnT w="28575" cap="flat" cmpd="sng" algn="ctr">
                      <a:solidFill>
                        <a:schemeClr val="accent5">
                          <a:lumMod val="50000"/>
                        </a:schemeClr>
                      </a:solidFill>
                      <a:prstDash val="solid"/>
                      <a:round/>
                      <a:headEnd type="none" w="med" len="med"/>
                      <a:tailEnd type="none" w="med" len="med"/>
                    </a:lnT>
                    <a:lnB w="28575" cap="flat" cmpd="sng" algn="ctr">
                      <a:solidFill>
                        <a:schemeClr val="accent5">
                          <a:lumMod val="50000"/>
                        </a:schemeClr>
                      </a:solidFill>
                      <a:prstDash val="solid"/>
                      <a:round/>
                      <a:headEnd type="none" w="med" len="med"/>
                      <a:tailEnd type="none" w="med" len="med"/>
                    </a:lnB>
                    <a:solidFill>
                      <a:srgbClr val="8FAADC"/>
                    </a:solidFill>
                  </a:tcPr>
                </a:tc>
                <a:tc>
                  <a:txBody>
                    <a:bodyPr/>
                    <a:lstStyle/>
                    <a:p>
                      <a:pPr algn="ctr"/>
                      <a:r>
                        <a:rPr lang="en-US" sz="1400" b="0" dirty="0"/>
                        <a:t>0.4</a:t>
                      </a:r>
                    </a:p>
                  </a:txBody>
                  <a:tcPr marL="45720" marR="45720" anchor="ctr">
                    <a:lnL w="28575" cap="flat" cmpd="sng" algn="ctr">
                      <a:solidFill>
                        <a:schemeClr val="accent5">
                          <a:lumMod val="50000"/>
                        </a:schemeClr>
                      </a:solidFill>
                      <a:prstDash val="solid"/>
                      <a:round/>
                      <a:headEnd type="none" w="med" len="med"/>
                      <a:tailEnd type="none" w="med" len="med"/>
                    </a:lnL>
                    <a:lnR w="28575" cap="flat" cmpd="sng" algn="ctr">
                      <a:solidFill>
                        <a:schemeClr val="accent5">
                          <a:lumMod val="50000"/>
                        </a:schemeClr>
                      </a:solidFill>
                      <a:prstDash val="solid"/>
                      <a:round/>
                      <a:headEnd type="none" w="med" len="med"/>
                      <a:tailEnd type="none" w="med" len="med"/>
                    </a:lnR>
                    <a:lnT w="28575" cap="flat" cmpd="sng" algn="ctr">
                      <a:solidFill>
                        <a:schemeClr val="accent5">
                          <a:lumMod val="50000"/>
                        </a:schemeClr>
                      </a:solidFill>
                      <a:prstDash val="solid"/>
                      <a:round/>
                      <a:headEnd type="none" w="med" len="med"/>
                      <a:tailEnd type="none" w="med" len="med"/>
                    </a:lnT>
                    <a:lnB w="28575" cap="flat" cmpd="sng" algn="ctr">
                      <a:solidFill>
                        <a:schemeClr val="accent5">
                          <a:lumMod val="50000"/>
                        </a:schemeClr>
                      </a:solidFill>
                      <a:prstDash val="solid"/>
                      <a:round/>
                      <a:headEnd type="none" w="med" len="med"/>
                      <a:tailEnd type="none" w="med" len="med"/>
                    </a:lnB>
                    <a:solidFill>
                      <a:srgbClr val="8FAADC"/>
                    </a:solidFill>
                  </a:tcPr>
                </a:tc>
                <a:extLst>
                  <a:ext uri="{0D108BD9-81ED-4DB2-BD59-A6C34878D82A}">
                    <a16:rowId xmlns:a16="http://schemas.microsoft.com/office/drawing/2014/main" val="1545955903"/>
                  </a:ext>
                </a:extLst>
              </a:tr>
            </a:tbl>
          </a:graphicData>
        </a:graphic>
      </p:graphicFrame>
      <p:grpSp>
        <p:nvGrpSpPr>
          <p:cNvPr id="114" name="Group 113">
            <a:extLst>
              <a:ext uri="{FF2B5EF4-FFF2-40B4-BE49-F238E27FC236}">
                <a16:creationId xmlns:a16="http://schemas.microsoft.com/office/drawing/2014/main" id="{3B43228B-4A2A-67A8-41A6-B4F1BB051FD5}"/>
              </a:ext>
            </a:extLst>
          </p:cNvPr>
          <p:cNvGrpSpPr/>
          <p:nvPr/>
        </p:nvGrpSpPr>
        <p:grpSpPr>
          <a:xfrm>
            <a:off x="2640641" y="4815569"/>
            <a:ext cx="1726529" cy="560190"/>
            <a:chOff x="6086500" y="4337882"/>
            <a:chExt cx="1726529" cy="560190"/>
          </a:xfrm>
        </p:grpSpPr>
        <p:sp>
          <p:nvSpPr>
            <p:cNvPr id="115" name="Oval 114">
              <a:extLst>
                <a:ext uri="{FF2B5EF4-FFF2-40B4-BE49-F238E27FC236}">
                  <a16:creationId xmlns:a16="http://schemas.microsoft.com/office/drawing/2014/main" id="{FD775B15-89F9-F2B5-8C51-EA1A6BAACBC6}"/>
                </a:ext>
              </a:extLst>
            </p:cNvPr>
            <p:cNvSpPr/>
            <p:nvPr/>
          </p:nvSpPr>
          <p:spPr>
            <a:xfrm>
              <a:off x="6086500" y="4651425"/>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Oval 115">
              <a:extLst>
                <a:ext uri="{FF2B5EF4-FFF2-40B4-BE49-F238E27FC236}">
                  <a16:creationId xmlns:a16="http://schemas.microsoft.com/office/drawing/2014/main" id="{C081E89F-6DF4-760B-6FA1-722BB7C655EF}"/>
                </a:ext>
              </a:extLst>
            </p:cNvPr>
            <p:cNvSpPr/>
            <p:nvPr/>
          </p:nvSpPr>
          <p:spPr>
            <a:xfrm>
              <a:off x="7073088" y="4651424"/>
              <a:ext cx="246647" cy="246647"/>
            </a:xfrm>
            <a:prstGeom prst="ellipse">
              <a:avLst/>
            </a:prstGeom>
            <a:solidFill>
              <a:srgbClr val="4472C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Oval 116">
              <a:extLst>
                <a:ext uri="{FF2B5EF4-FFF2-40B4-BE49-F238E27FC236}">
                  <a16:creationId xmlns:a16="http://schemas.microsoft.com/office/drawing/2014/main" id="{A38A8EF3-BE62-2881-A64F-2658A397C77C}"/>
                </a:ext>
              </a:extLst>
            </p:cNvPr>
            <p:cNvSpPr/>
            <p:nvPr/>
          </p:nvSpPr>
          <p:spPr>
            <a:xfrm>
              <a:off x="6579794" y="4651425"/>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Oval 117">
              <a:extLst>
                <a:ext uri="{FF2B5EF4-FFF2-40B4-BE49-F238E27FC236}">
                  <a16:creationId xmlns:a16="http://schemas.microsoft.com/office/drawing/2014/main" id="{E7FDB62D-773D-8A85-1299-A045C0BA0F08}"/>
                </a:ext>
              </a:extLst>
            </p:cNvPr>
            <p:cNvSpPr/>
            <p:nvPr/>
          </p:nvSpPr>
          <p:spPr>
            <a:xfrm>
              <a:off x="7073088" y="4337882"/>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Oval 118">
              <a:extLst>
                <a:ext uri="{FF2B5EF4-FFF2-40B4-BE49-F238E27FC236}">
                  <a16:creationId xmlns:a16="http://schemas.microsoft.com/office/drawing/2014/main" id="{5AFF2981-36B2-010B-E7F8-D38221B2D633}"/>
                </a:ext>
              </a:extLst>
            </p:cNvPr>
            <p:cNvSpPr/>
            <p:nvPr/>
          </p:nvSpPr>
          <p:spPr>
            <a:xfrm>
              <a:off x="6579794" y="4337883"/>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0" name="Straight Connector 119">
              <a:extLst>
                <a:ext uri="{FF2B5EF4-FFF2-40B4-BE49-F238E27FC236}">
                  <a16:creationId xmlns:a16="http://schemas.microsoft.com/office/drawing/2014/main" id="{24B519F2-DBE7-2829-932B-578C4958CB53}"/>
                </a:ext>
              </a:extLst>
            </p:cNvPr>
            <p:cNvCxnSpPr>
              <a:cxnSpLocks/>
              <a:stCxn id="115" idx="7"/>
              <a:endCxn id="119" idx="4"/>
            </p:cNvCxnSpPr>
            <p:nvPr/>
          </p:nvCxnSpPr>
          <p:spPr>
            <a:xfrm flipV="1">
              <a:off x="6297026" y="4584530"/>
              <a:ext cx="406092" cy="103016"/>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B4EFDF6E-135D-4E85-8684-E7B3533099E3}"/>
                </a:ext>
              </a:extLst>
            </p:cNvPr>
            <p:cNvCxnSpPr>
              <a:cxnSpLocks/>
              <a:stCxn id="115" idx="7"/>
              <a:endCxn id="118" idx="4"/>
            </p:cNvCxnSpPr>
            <p:nvPr/>
          </p:nvCxnSpPr>
          <p:spPr>
            <a:xfrm flipV="1">
              <a:off x="6297026" y="4584529"/>
              <a:ext cx="899386" cy="10301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6716E573-1E83-09ED-3CA4-B4C1362C3E8D}"/>
                </a:ext>
              </a:extLst>
            </p:cNvPr>
            <p:cNvCxnSpPr>
              <a:cxnSpLocks/>
              <a:stCxn id="116" idx="1"/>
              <a:endCxn id="119" idx="4"/>
            </p:cNvCxnSpPr>
            <p:nvPr/>
          </p:nvCxnSpPr>
          <p:spPr>
            <a:xfrm flipH="1" flipV="1">
              <a:off x="6703118" y="4584530"/>
              <a:ext cx="406091" cy="10301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CB9AA625-23AE-F8A5-493F-A9BA7C8F50C2}"/>
                </a:ext>
              </a:extLst>
            </p:cNvPr>
            <p:cNvCxnSpPr>
              <a:cxnSpLocks/>
              <a:stCxn id="116" idx="0"/>
              <a:endCxn id="118" idx="4"/>
            </p:cNvCxnSpPr>
            <p:nvPr/>
          </p:nvCxnSpPr>
          <p:spPr>
            <a:xfrm flipV="1">
              <a:off x="7196412" y="4584529"/>
              <a:ext cx="0" cy="6689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942DDA80-033F-E4D4-5788-6FC68E9697BC}"/>
                </a:ext>
              </a:extLst>
            </p:cNvPr>
            <p:cNvCxnSpPr>
              <a:cxnSpLocks/>
              <a:stCxn id="119" idx="4"/>
              <a:endCxn id="117" idx="0"/>
            </p:cNvCxnSpPr>
            <p:nvPr/>
          </p:nvCxnSpPr>
          <p:spPr>
            <a:xfrm>
              <a:off x="6703118" y="4584530"/>
              <a:ext cx="0" cy="6689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6E44676D-5D28-BC13-7D4B-23AEEF2E13B1}"/>
                </a:ext>
              </a:extLst>
            </p:cNvPr>
            <p:cNvCxnSpPr>
              <a:cxnSpLocks/>
              <a:stCxn id="117" idx="7"/>
              <a:endCxn id="118" idx="4"/>
            </p:cNvCxnSpPr>
            <p:nvPr/>
          </p:nvCxnSpPr>
          <p:spPr>
            <a:xfrm flipV="1">
              <a:off x="6790320" y="4584529"/>
              <a:ext cx="406092" cy="10301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26" name="Oval 125">
              <a:extLst>
                <a:ext uri="{FF2B5EF4-FFF2-40B4-BE49-F238E27FC236}">
                  <a16:creationId xmlns:a16="http://schemas.microsoft.com/office/drawing/2014/main" id="{B904FF18-78C3-C9D7-F53A-0841456D247B}"/>
                </a:ext>
              </a:extLst>
            </p:cNvPr>
            <p:cNvSpPr/>
            <p:nvPr/>
          </p:nvSpPr>
          <p:spPr>
            <a:xfrm>
              <a:off x="7566382" y="4651423"/>
              <a:ext cx="246647" cy="246647"/>
            </a:xfrm>
            <a:prstGeom prst="ellipse">
              <a:avLst/>
            </a:prstGeom>
            <a:solidFill>
              <a:srgbClr val="4472C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27" name="Straight Connector 126">
              <a:extLst>
                <a:ext uri="{FF2B5EF4-FFF2-40B4-BE49-F238E27FC236}">
                  <a16:creationId xmlns:a16="http://schemas.microsoft.com/office/drawing/2014/main" id="{8B6AF16C-7B78-7467-B0C3-307A9868C3D2}"/>
                </a:ext>
              </a:extLst>
            </p:cNvPr>
            <p:cNvCxnSpPr>
              <a:cxnSpLocks/>
              <a:stCxn id="126" idx="1"/>
              <a:endCxn id="118" idx="4"/>
            </p:cNvCxnSpPr>
            <p:nvPr/>
          </p:nvCxnSpPr>
          <p:spPr>
            <a:xfrm flipH="1" flipV="1">
              <a:off x="7196412" y="4584529"/>
              <a:ext cx="406091" cy="10301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22B06D10-B867-A9E2-2244-1E4E1F229D78}"/>
                </a:ext>
              </a:extLst>
            </p:cNvPr>
            <p:cNvCxnSpPr>
              <a:cxnSpLocks/>
              <a:stCxn id="126" idx="1"/>
              <a:endCxn id="119" idx="4"/>
            </p:cNvCxnSpPr>
            <p:nvPr/>
          </p:nvCxnSpPr>
          <p:spPr>
            <a:xfrm flipH="1" flipV="1">
              <a:off x="6703118" y="4584530"/>
              <a:ext cx="899385" cy="103014"/>
            </a:xfrm>
            <a:prstGeom prst="line">
              <a:avLst/>
            </a:prstGeom>
            <a:ln w="19050"/>
          </p:spPr>
          <p:style>
            <a:lnRef idx="1">
              <a:schemeClr val="accent1"/>
            </a:lnRef>
            <a:fillRef idx="0">
              <a:schemeClr val="accent1"/>
            </a:fillRef>
            <a:effectRef idx="0">
              <a:schemeClr val="accent1"/>
            </a:effectRef>
            <a:fontRef idx="minor">
              <a:schemeClr val="tx1"/>
            </a:fontRef>
          </p:style>
        </p:cxnSp>
      </p:grpSp>
      <p:graphicFrame>
        <p:nvGraphicFramePr>
          <p:cNvPr id="129" name="Table 128">
            <a:extLst>
              <a:ext uri="{FF2B5EF4-FFF2-40B4-BE49-F238E27FC236}">
                <a16:creationId xmlns:a16="http://schemas.microsoft.com/office/drawing/2014/main" id="{5237A567-D040-EC59-DA90-3C8452F4A0B8}"/>
              </a:ext>
            </a:extLst>
          </p:cNvPr>
          <p:cNvGraphicFramePr>
            <a:graphicFrameLocks noGrp="1"/>
          </p:cNvGraphicFramePr>
          <p:nvPr>
            <p:extLst>
              <p:ext uri="{D42A27DB-BD31-4B8C-83A1-F6EECF244321}">
                <p14:modId xmlns:p14="http://schemas.microsoft.com/office/powerpoint/2010/main" val="2215595363"/>
              </p:ext>
            </p:extLst>
          </p:nvPr>
        </p:nvGraphicFramePr>
        <p:xfrm>
          <a:off x="2640640" y="5624708"/>
          <a:ext cx="739942" cy="469523"/>
        </p:xfrm>
        <a:graphic>
          <a:graphicData uri="http://schemas.openxmlformats.org/drawingml/2006/table">
            <a:tbl>
              <a:tblPr bandRow="1">
                <a:tableStyleId>{5C22544A-7EE6-4342-B048-85BDC9FD1C3A}</a:tableStyleId>
              </a:tblPr>
              <a:tblGrid>
                <a:gridCol w="369971">
                  <a:extLst>
                    <a:ext uri="{9D8B030D-6E8A-4147-A177-3AD203B41FA5}">
                      <a16:colId xmlns:a16="http://schemas.microsoft.com/office/drawing/2014/main" val="3718979855"/>
                    </a:ext>
                  </a:extLst>
                </a:gridCol>
                <a:gridCol w="369971">
                  <a:extLst>
                    <a:ext uri="{9D8B030D-6E8A-4147-A177-3AD203B41FA5}">
                      <a16:colId xmlns:a16="http://schemas.microsoft.com/office/drawing/2014/main" val="234887409"/>
                    </a:ext>
                  </a:extLst>
                </a:gridCol>
              </a:tblGrid>
              <a:tr h="469523">
                <a:tc>
                  <a:txBody>
                    <a:bodyPr/>
                    <a:lstStyle/>
                    <a:p>
                      <a:pPr algn="ctr"/>
                      <a:r>
                        <a:rPr lang="en-US" sz="1400" b="0" dirty="0"/>
                        <a:t>0.9</a:t>
                      </a:r>
                    </a:p>
                  </a:txBody>
                  <a:tcPr marL="45720" marR="45720" anchor="ctr">
                    <a:lnL w="28575" cap="flat" cmpd="sng" algn="ctr">
                      <a:solidFill>
                        <a:schemeClr val="accent5">
                          <a:lumMod val="50000"/>
                        </a:schemeClr>
                      </a:solidFill>
                      <a:prstDash val="solid"/>
                      <a:round/>
                      <a:headEnd type="none" w="med" len="med"/>
                      <a:tailEnd type="none" w="med" len="med"/>
                    </a:lnL>
                    <a:lnR w="28575" cap="flat" cmpd="sng" algn="ctr">
                      <a:solidFill>
                        <a:schemeClr val="accent5">
                          <a:lumMod val="50000"/>
                        </a:schemeClr>
                      </a:solidFill>
                      <a:prstDash val="solid"/>
                      <a:round/>
                      <a:headEnd type="none" w="med" len="med"/>
                      <a:tailEnd type="none" w="med" len="med"/>
                    </a:lnR>
                    <a:lnT w="28575" cap="flat" cmpd="sng" algn="ctr">
                      <a:solidFill>
                        <a:schemeClr val="accent5">
                          <a:lumMod val="50000"/>
                        </a:schemeClr>
                      </a:solidFill>
                      <a:prstDash val="solid"/>
                      <a:round/>
                      <a:headEnd type="none" w="med" len="med"/>
                      <a:tailEnd type="none" w="med" len="med"/>
                    </a:lnT>
                    <a:lnB w="28575" cap="flat" cmpd="sng" algn="ctr">
                      <a:solidFill>
                        <a:schemeClr val="accent5">
                          <a:lumMod val="50000"/>
                        </a:schemeClr>
                      </a:solidFill>
                      <a:prstDash val="solid"/>
                      <a:round/>
                      <a:headEnd type="none" w="med" len="med"/>
                      <a:tailEnd type="none" w="med" len="med"/>
                    </a:lnB>
                    <a:solidFill>
                      <a:srgbClr val="8FAADC"/>
                    </a:solidFill>
                  </a:tcPr>
                </a:tc>
                <a:tc>
                  <a:txBody>
                    <a:bodyPr/>
                    <a:lstStyle/>
                    <a:p>
                      <a:pPr algn="ctr"/>
                      <a:r>
                        <a:rPr lang="en-US" sz="1400" b="0" dirty="0"/>
                        <a:t>0.2</a:t>
                      </a:r>
                    </a:p>
                  </a:txBody>
                  <a:tcPr marL="45720" marR="45720" anchor="ctr">
                    <a:lnL w="28575" cap="flat" cmpd="sng" algn="ctr">
                      <a:solidFill>
                        <a:schemeClr val="accent5">
                          <a:lumMod val="50000"/>
                        </a:schemeClr>
                      </a:solidFill>
                      <a:prstDash val="solid"/>
                      <a:round/>
                      <a:headEnd type="none" w="med" len="med"/>
                      <a:tailEnd type="none" w="med" len="med"/>
                    </a:lnL>
                    <a:lnR w="28575" cap="flat" cmpd="sng" algn="ctr">
                      <a:solidFill>
                        <a:schemeClr val="accent5">
                          <a:lumMod val="50000"/>
                        </a:schemeClr>
                      </a:solidFill>
                      <a:prstDash val="solid"/>
                      <a:round/>
                      <a:headEnd type="none" w="med" len="med"/>
                      <a:tailEnd type="none" w="med" len="med"/>
                    </a:lnR>
                    <a:lnT w="28575" cap="flat" cmpd="sng" algn="ctr">
                      <a:solidFill>
                        <a:schemeClr val="accent5">
                          <a:lumMod val="50000"/>
                        </a:schemeClr>
                      </a:solidFill>
                      <a:prstDash val="solid"/>
                      <a:round/>
                      <a:headEnd type="none" w="med" len="med"/>
                      <a:tailEnd type="none" w="med" len="med"/>
                    </a:lnT>
                    <a:lnB w="28575" cap="flat" cmpd="sng" algn="ctr">
                      <a:solidFill>
                        <a:schemeClr val="accent5">
                          <a:lumMod val="50000"/>
                        </a:schemeClr>
                      </a:solidFill>
                      <a:prstDash val="solid"/>
                      <a:round/>
                      <a:headEnd type="none" w="med" len="med"/>
                      <a:tailEnd type="none" w="med" len="med"/>
                    </a:lnB>
                    <a:solidFill>
                      <a:srgbClr val="8FAADC"/>
                    </a:solidFill>
                  </a:tcPr>
                </a:tc>
                <a:extLst>
                  <a:ext uri="{0D108BD9-81ED-4DB2-BD59-A6C34878D82A}">
                    <a16:rowId xmlns:a16="http://schemas.microsoft.com/office/drawing/2014/main" val="1545955903"/>
                  </a:ext>
                </a:extLst>
              </a:tr>
            </a:tbl>
          </a:graphicData>
        </a:graphic>
      </p:graphicFrame>
      <p:sp>
        <p:nvSpPr>
          <p:cNvPr id="130" name="Rectangle 129">
            <a:extLst>
              <a:ext uri="{FF2B5EF4-FFF2-40B4-BE49-F238E27FC236}">
                <a16:creationId xmlns:a16="http://schemas.microsoft.com/office/drawing/2014/main" id="{5831F474-5298-67EB-4BB9-10B00E352225}"/>
              </a:ext>
            </a:extLst>
          </p:cNvPr>
          <p:cNvSpPr/>
          <p:nvPr/>
        </p:nvSpPr>
        <p:spPr>
          <a:xfrm>
            <a:off x="6225155" y="5624708"/>
            <a:ext cx="735049" cy="469523"/>
          </a:xfrm>
          <a:prstGeom prst="rect">
            <a:avLst/>
          </a:prstGeom>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b="0" i="0" dirty="0">
                <a:latin typeface="+mj-lt"/>
              </a:rPr>
              <a:t>thank</a:t>
            </a:r>
            <a:endParaRPr lang="en-US" sz="1200" dirty="0"/>
          </a:p>
        </p:txBody>
      </p:sp>
      <p:graphicFrame>
        <p:nvGraphicFramePr>
          <p:cNvPr id="131" name="Table 130">
            <a:extLst>
              <a:ext uri="{FF2B5EF4-FFF2-40B4-BE49-F238E27FC236}">
                <a16:creationId xmlns:a16="http://schemas.microsoft.com/office/drawing/2014/main" id="{76B506B7-E804-76DE-9E5F-133039C548F8}"/>
              </a:ext>
            </a:extLst>
          </p:cNvPr>
          <p:cNvGraphicFramePr>
            <a:graphicFrameLocks noGrp="1"/>
          </p:cNvGraphicFramePr>
          <p:nvPr>
            <p:extLst>
              <p:ext uri="{D42A27DB-BD31-4B8C-83A1-F6EECF244321}">
                <p14:modId xmlns:p14="http://schemas.microsoft.com/office/powerpoint/2010/main" val="2957122547"/>
              </p:ext>
            </p:extLst>
          </p:nvPr>
        </p:nvGraphicFramePr>
        <p:xfrm>
          <a:off x="5726969" y="4097179"/>
          <a:ext cx="739942" cy="469523"/>
        </p:xfrm>
        <a:graphic>
          <a:graphicData uri="http://schemas.openxmlformats.org/drawingml/2006/table">
            <a:tbl>
              <a:tblPr bandRow="1">
                <a:tableStyleId>{5C22544A-7EE6-4342-B048-85BDC9FD1C3A}</a:tableStyleId>
              </a:tblPr>
              <a:tblGrid>
                <a:gridCol w="369971">
                  <a:extLst>
                    <a:ext uri="{9D8B030D-6E8A-4147-A177-3AD203B41FA5}">
                      <a16:colId xmlns:a16="http://schemas.microsoft.com/office/drawing/2014/main" val="3718979855"/>
                    </a:ext>
                  </a:extLst>
                </a:gridCol>
                <a:gridCol w="369971">
                  <a:extLst>
                    <a:ext uri="{9D8B030D-6E8A-4147-A177-3AD203B41FA5}">
                      <a16:colId xmlns:a16="http://schemas.microsoft.com/office/drawing/2014/main" val="234887409"/>
                    </a:ext>
                  </a:extLst>
                </a:gridCol>
              </a:tblGrid>
              <a:tr h="469523">
                <a:tc>
                  <a:txBody>
                    <a:bodyPr/>
                    <a:lstStyle/>
                    <a:p>
                      <a:pPr algn="ctr"/>
                      <a:r>
                        <a:rPr lang="en-US" sz="1400" b="0" dirty="0"/>
                        <a:t>0.5</a:t>
                      </a:r>
                    </a:p>
                  </a:txBody>
                  <a:tcPr marL="45720" marR="45720" anchor="ctr">
                    <a:lnL w="28575" cap="flat" cmpd="sng" algn="ctr">
                      <a:solidFill>
                        <a:schemeClr val="accent5">
                          <a:lumMod val="50000"/>
                        </a:schemeClr>
                      </a:solidFill>
                      <a:prstDash val="solid"/>
                      <a:round/>
                      <a:headEnd type="none" w="med" len="med"/>
                      <a:tailEnd type="none" w="med" len="med"/>
                    </a:lnL>
                    <a:lnR w="28575" cap="flat" cmpd="sng" algn="ctr">
                      <a:solidFill>
                        <a:schemeClr val="accent5">
                          <a:lumMod val="50000"/>
                        </a:schemeClr>
                      </a:solidFill>
                      <a:prstDash val="solid"/>
                      <a:round/>
                      <a:headEnd type="none" w="med" len="med"/>
                      <a:tailEnd type="none" w="med" len="med"/>
                    </a:lnR>
                    <a:lnT w="28575" cap="flat" cmpd="sng" algn="ctr">
                      <a:solidFill>
                        <a:schemeClr val="accent5">
                          <a:lumMod val="50000"/>
                        </a:schemeClr>
                      </a:solidFill>
                      <a:prstDash val="solid"/>
                      <a:round/>
                      <a:headEnd type="none" w="med" len="med"/>
                      <a:tailEnd type="none" w="med" len="med"/>
                    </a:lnT>
                    <a:lnB w="28575" cap="flat" cmpd="sng" algn="ctr">
                      <a:solidFill>
                        <a:schemeClr val="accent5">
                          <a:lumMod val="50000"/>
                        </a:schemeClr>
                      </a:solidFill>
                      <a:prstDash val="solid"/>
                      <a:round/>
                      <a:headEnd type="none" w="med" len="med"/>
                      <a:tailEnd type="none" w="med" len="med"/>
                    </a:lnB>
                    <a:solidFill>
                      <a:srgbClr val="8FAADC"/>
                    </a:solidFill>
                  </a:tcPr>
                </a:tc>
                <a:tc>
                  <a:txBody>
                    <a:bodyPr/>
                    <a:lstStyle/>
                    <a:p>
                      <a:pPr algn="ctr"/>
                      <a:r>
                        <a:rPr lang="en-US" sz="1400" b="0" dirty="0"/>
                        <a:t>0.7</a:t>
                      </a:r>
                    </a:p>
                  </a:txBody>
                  <a:tcPr marL="45720" marR="45720" anchor="ctr">
                    <a:lnL w="28575" cap="flat" cmpd="sng" algn="ctr">
                      <a:solidFill>
                        <a:schemeClr val="accent5">
                          <a:lumMod val="50000"/>
                        </a:schemeClr>
                      </a:solidFill>
                      <a:prstDash val="solid"/>
                      <a:round/>
                      <a:headEnd type="none" w="med" len="med"/>
                      <a:tailEnd type="none" w="med" len="med"/>
                    </a:lnL>
                    <a:lnR w="28575" cap="flat" cmpd="sng" algn="ctr">
                      <a:solidFill>
                        <a:schemeClr val="accent5">
                          <a:lumMod val="50000"/>
                        </a:schemeClr>
                      </a:solidFill>
                      <a:prstDash val="solid"/>
                      <a:round/>
                      <a:headEnd type="none" w="med" len="med"/>
                      <a:tailEnd type="none" w="med" len="med"/>
                    </a:lnR>
                    <a:lnT w="28575" cap="flat" cmpd="sng" algn="ctr">
                      <a:solidFill>
                        <a:schemeClr val="accent5">
                          <a:lumMod val="50000"/>
                        </a:schemeClr>
                      </a:solidFill>
                      <a:prstDash val="solid"/>
                      <a:round/>
                      <a:headEnd type="none" w="med" len="med"/>
                      <a:tailEnd type="none" w="med" len="med"/>
                    </a:lnT>
                    <a:lnB w="28575" cap="flat" cmpd="sng" algn="ctr">
                      <a:solidFill>
                        <a:schemeClr val="accent5">
                          <a:lumMod val="50000"/>
                        </a:schemeClr>
                      </a:solidFill>
                      <a:prstDash val="solid"/>
                      <a:round/>
                      <a:headEnd type="none" w="med" len="med"/>
                      <a:tailEnd type="none" w="med" len="med"/>
                    </a:lnB>
                    <a:solidFill>
                      <a:srgbClr val="8FAADC"/>
                    </a:solidFill>
                  </a:tcPr>
                </a:tc>
                <a:extLst>
                  <a:ext uri="{0D108BD9-81ED-4DB2-BD59-A6C34878D82A}">
                    <a16:rowId xmlns:a16="http://schemas.microsoft.com/office/drawing/2014/main" val="1545955903"/>
                  </a:ext>
                </a:extLst>
              </a:tr>
            </a:tbl>
          </a:graphicData>
        </a:graphic>
      </p:graphicFrame>
      <p:grpSp>
        <p:nvGrpSpPr>
          <p:cNvPr id="132" name="Group 131">
            <a:extLst>
              <a:ext uri="{FF2B5EF4-FFF2-40B4-BE49-F238E27FC236}">
                <a16:creationId xmlns:a16="http://schemas.microsoft.com/office/drawing/2014/main" id="{AB656D60-5641-DEF4-6652-80985F8727E9}"/>
              </a:ext>
            </a:extLst>
          </p:cNvPr>
          <p:cNvGrpSpPr/>
          <p:nvPr/>
        </p:nvGrpSpPr>
        <p:grpSpPr>
          <a:xfrm>
            <a:off x="5233675" y="4815570"/>
            <a:ext cx="1726529" cy="560190"/>
            <a:chOff x="6086500" y="4337882"/>
            <a:chExt cx="1726529" cy="560190"/>
          </a:xfrm>
        </p:grpSpPr>
        <p:sp>
          <p:nvSpPr>
            <p:cNvPr id="133" name="Oval 132">
              <a:extLst>
                <a:ext uri="{FF2B5EF4-FFF2-40B4-BE49-F238E27FC236}">
                  <a16:creationId xmlns:a16="http://schemas.microsoft.com/office/drawing/2014/main" id="{B16B0F65-3117-5F5B-191D-399A4EA3D11B}"/>
                </a:ext>
              </a:extLst>
            </p:cNvPr>
            <p:cNvSpPr/>
            <p:nvPr/>
          </p:nvSpPr>
          <p:spPr>
            <a:xfrm>
              <a:off x="6086500" y="4651425"/>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Oval 133">
              <a:extLst>
                <a:ext uri="{FF2B5EF4-FFF2-40B4-BE49-F238E27FC236}">
                  <a16:creationId xmlns:a16="http://schemas.microsoft.com/office/drawing/2014/main" id="{5E999F48-8F4C-1812-34E5-02B6BAB03CD8}"/>
                </a:ext>
              </a:extLst>
            </p:cNvPr>
            <p:cNvSpPr/>
            <p:nvPr/>
          </p:nvSpPr>
          <p:spPr>
            <a:xfrm>
              <a:off x="7073088" y="4651424"/>
              <a:ext cx="246647" cy="246647"/>
            </a:xfrm>
            <a:prstGeom prst="ellipse">
              <a:avLst/>
            </a:prstGeom>
            <a:solidFill>
              <a:srgbClr val="4472C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5" name="Oval 134">
              <a:extLst>
                <a:ext uri="{FF2B5EF4-FFF2-40B4-BE49-F238E27FC236}">
                  <a16:creationId xmlns:a16="http://schemas.microsoft.com/office/drawing/2014/main" id="{A6533F9E-3D31-6C42-B9D6-7658C825E697}"/>
                </a:ext>
              </a:extLst>
            </p:cNvPr>
            <p:cNvSpPr/>
            <p:nvPr/>
          </p:nvSpPr>
          <p:spPr>
            <a:xfrm>
              <a:off x="6579794" y="4651425"/>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Oval 135">
              <a:extLst>
                <a:ext uri="{FF2B5EF4-FFF2-40B4-BE49-F238E27FC236}">
                  <a16:creationId xmlns:a16="http://schemas.microsoft.com/office/drawing/2014/main" id="{67D4EA2A-75EA-7D61-3529-72B9C2D58DE8}"/>
                </a:ext>
              </a:extLst>
            </p:cNvPr>
            <p:cNvSpPr/>
            <p:nvPr/>
          </p:nvSpPr>
          <p:spPr>
            <a:xfrm>
              <a:off x="7073088" y="4337882"/>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Oval 136">
              <a:extLst>
                <a:ext uri="{FF2B5EF4-FFF2-40B4-BE49-F238E27FC236}">
                  <a16:creationId xmlns:a16="http://schemas.microsoft.com/office/drawing/2014/main" id="{BFCC59F1-4A90-EE2F-1A94-23D5698CCC67}"/>
                </a:ext>
              </a:extLst>
            </p:cNvPr>
            <p:cNvSpPr/>
            <p:nvPr/>
          </p:nvSpPr>
          <p:spPr>
            <a:xfrm>
              <a:off x="6579794" y="4337883"/>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8" name="Straight Connector 137">
              <a:extLst>
                <a:ext uri="{FF2B5EF4-FFF2-40B4-BE49-F238E27FC236}">
                  <a16:creationId xmlns:a16="http://schemas.microsoft.com/office/drawing/2014/main" id="{7A26021F-9601-8B29-063B-E3AB29EB35F8}"/>
                </a:ext>
              </a:extLst>
            </p:cNvPr>
            <p:cNvCxnSpPr>
              <a:cxnSpLocks/>
              <a:stCxn id="133" idx="7"/>
              <a:endCxn id="137" idx="4"/>
            </p:cNvCxnSpPr>
            <p:nvPr/>
          </p:nvCxnSpPr>
          <p:spPr>
            <a:xfrm flipV="1">
              <a:off x="6297026" y="4584530"/>
              <a:ext cx="406092" cy="103016"/>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9D743FBA-59CA-0A9F-E959-A53430C113E9}"/>
                </a:ext>
              </a:extLst>
            </p:cNvPr>
            <p:cNvCxnSpPr>
              <a:cxnSpLocks/>
              <a:stCxn id="133" idx="7"/>
              <a:endCxn id="136" idx="4"/>
            </p:cNvCxnSpPr>
            <p:nvPr/>
          </p:nvCxnSpPr>
          <p:spPr>
            <a:xfrm flipV="1">
              <a:off x="6297026" y="4584529"/>
              <a:ext cx="899386" cy="10301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D2A8921C-1466-D2DE-7999-1D57BFEB2C9E}"/>
                </a:ext>
              </a:extLst>
            </p:cNvPr>
            <p:cNvCxnSpPr>
              <a:cxnSpLocks/>
              <a:stCxn id="134" idx="1"/>
              <a:endCxn id="137" idx="4"/>
            </p:cNvCxnSpPr>
            <p:nvPr/>
          </p:nvCxnSpPr>
          <p:spPr>
            <a:xfrm flipH="1" flipV="1">
              <a:off x="6703118" y="4584530"/>
              <a:ext cx="406091" cy="10301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CD20B597-C1D8-49AA-5878-8B8290AB4332}"/>
                </a:ext>
              </a:extLst>
            </p:cNvPr>
            <p:cNvCxnSpPr>
              <a:cxnSpLocks/>
              <a:stCxn id="134" idx="0"/>
              <a:endCxn id="136" idx="4"/>
            </p:cNvCxnSpPr>
            <p:nvPr/>
          </p:nvCxnSpPr>
          <p:spPr>
            <a:xfrm flipV="1">
              <a:off x="7196412" y="4584529"/>
              <a:ext cx="0" cy="6689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2CAEA604-DE61-CA03-BC25-625C1CA29F89}"/>
                </a:ext>
              </a:extLst>
            </p:cNvPr>
            <p:cNvCxnSpPr>
              <a:cxnSpLocks/>
              <a:stCxn id="137" idx="4"/>
              <a:endCxn id="135" idx="0"/>
            </p:cNvCxnSpPr>
            <p:nvPr/>
          </p:nvCxnSpPr>
          <p:spPr>
            <a:xfrm>
              <a:off x="6703118" y="4584530"/>
              <a:ext cx="0" cy="6689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6937EE51-E522-3E35-B6E7-F271A56A518A}"/>
                </a:ext>
              </a:extLst>
            </p:cNvPr>
            <p:cNvCxnSpPr>
              <a:cxnSpLocks/>
              <a:stCxn id="135" idx="7"/>
              <a:endCxn id="136" idx="4"/>
            </p:cNvCxnSpPr>
            <p:nvPr/>
          </p:nvCxnSpPr>
          <p:spPr>
            <a:xfrm flipV="1">
              <a:off x="6790320" y="4584529"/>
              <a:ext cx="406092" cy="10301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44" name="Oval 143">
              <a:extLst>
                <a:ext uri="{FF2B5EF4-FFF2-40B4-BE49-F238E27FC236}">
                  <a16:creationId xmlns:a16="http://schemas.microsoft.com/office/drawing/2014/main" id="{D7EE10C0-A1AA-0E42-64C3-198DB4D6BE99}"/>
                </a:ext>
              </a:extLst>
            </p:cNvPr>
            <p:cNvSpPr/>
            <p:nvPr/>
          </p:nvSpPr>
          <p:spPr>
            <a:xfrm>
              <a:off x="7566382" y="4651423"/>
              <a:ext cx="246647" cy="246647"/>
            </a:xfrm>
            <a:prstGeom prst="ellipse">
              <a:avLst/>
            </a:prstGeom>
            <a:solidFill>
              <a:srgbClr val="4472C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45" name="Straight Connector 144">
              <a:extLst>
                <a:ext uri="{FF2B5EF4-FFF2-40B4-BE49-F238E27FC236}">
                  <a16:creationId xmlns:a16="http://schemas.microsoft.com/office/drawing/2014/main" id="{C01B0FCE-DAED-DD19-1461-A7A73279EE12}"/>
                </a:ext>
              </a:extLst>
            </p:cNvPr>
            <p:cNvCxnSpPr>
              <a:cxnSpLocks/>
              <a:stCxn id="144" idx="1"/>
              <a:endCxn id="136" idx="4"/>
            </p:cNvCxnSpPr>
            <p:nvPr/>
          </p:nvCxnSpPr>
          <p:spPr>
            <a:xfrm flipH="1" flipV="1">
              <a:off x="7196412" y="4584529"/>
              <a:ext cx="406091" cy="10301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89915E65-14AA-0098-A891-C68E9B5DD76F}"/>
                </a:ext>
              </a:extLst>
            </p:cNvPr>
            <p:cNvCxnSpPr>
              <a:cxnSpLocks/>
              <a:stCxn id="144" idx="1"/>
              <a:endCxn id="137" idx="4"/>
            </p:cNvCxnSpPr>
            <p:nvPr/>
          </p:nvCxnSpPr>
          <p:spPr>
            <a:xfrm flipH="1" flipV="1">
              <a:off x="6703118" y="4584530"/>
              <a:ext cx="899385" cy="103014"/>
            </a:xfrm>
            <a:prstGeom prst="line">
              <a:avLst/>
            </a:prstGeom>
            <a:ln w="19050"/>
          </p:spPr>
          <p:style>
            <a:lnRef idx="1">
              <a:schemeClr val="accent1"/>
            </a:lnRef>
            <a:fillRef idx="0">
              <a:schemeClr val="accent1"/>
            </a:fillRef>
            <a:effectRef idx="0">
              <a:schemeClr val="accent1"/>
            </a:effectRef>
            <a:fontRef idx="minor">
              <a:schemeClr val="tx1"/>
            </a:fontRef>
          </p:style>
        </p:cxnSp>
      </p:grpSp>
      <p:graphicFrame>
        <p:nvGraphicFramePr>
          <p:cNvPr id="147" name="Table 146">
            <a:extLst>
              <a:ext uri="{FF2B5EF4-FFF2-40B4-BE49-F238E27FC236}">
                <a16:creationId xmlns:a16="http://schemas.microsoft.com/office/drawing/2014/main" id="{893375EB-C999-A94B-F114-0175979DAB32}"/>
              </a:ext>
            </a:extLst>
          </p:cNvPr>
          <p:cNvGraphicFramePr>
            <a:graphicFrameLocks noGrp="1"/>
          </p:cNvGraphicFramePr>
          <p:nvPr>
            <p:extLst>
              <p:ext uri="{D42A27DB-BD31-4B8C-83A1-F6EECF244321}">
                <p14:modId xmlns:p14="http://schemas.microsoft.com/office/powerpoint/2010/main" val="2597206910"/>
              </p:ext>
            </p:extLst>
          </p:nvPr>
        </p:nvGraphicFramePr>
        <p:xfrm>
          <a:off x="5233674" y="5624709"/>
          <a:ext cx="739942" cy="469523"/>
        </p:xfrm>
        <a:graphic>
          <a:graphicData uri="http://schemas.openxmlformats.org/drawingml/2006/table">
            <a:tbl>
              <a:tblPr bandRow="1">
                <a:tableStyleId>{5C22544A-7EE6-4342-B048-85BDC9FD1C3A}</a:tableStyleId>
              </a:tblPr>
              <a:tblGrid>
                <a:gridCol w="369971">
                  <a:extLst>
                    <a:ext uri="{9D8B030D-6E8A-4147-A177-3AD203B41FA5}">
                      <a16:colId xmlns:a16="http://schemas.microsoft.com/office/drawing/2014/main" val="3718979855"/>
                    </a:ext>
                  </a:extLst>
                </a:gridCol>
                <a:gridCol w="369971">
                  <a:extLst>
                    <a:ext uri="{9D8B030D-6E8A-4147-A177-3AD203B41FA5}">
                      <a16:colId xmlns:a16="http://schemas.microsoft.com/office/drawing/2014/main" val="234887409"/>
                    </a:ext>
                  </a:extLst>
                </a:gridCol>
              </a:tblGrid>
              <a:tr h="469523">
                <a:tc>
                  <a:txBody>
                    <a:bodyPr/>
                    <a:lstStyle/>
                    <a:p>
                      <a:pPr algn="ctr"/>
                      <a:r>
                        <a:rPr lang="en-US" sz="1400" b="0" dirty="0"/>
                        <a:t>0.1</a:t>
                      </a:r>
                    </a:p>
                  </a:txBody>
                  <a:tcPr marL="45720" marR="45720" anchor="ctr">
                    <a:lnL w="28575" cap="flat" cmpd="sng" algn="ctr">
                      <a:solidFill>
                        <a:schemeClr val="accent5">
                          <a:lumMod val="50000"/>
                        </a:schemeClr>
                      </a:solidFill>
                      <a:prstDash val="solid"/>
                      <a:round/>
                      <a:headEnd type="none" w="med" len="med"/>
                      <a:tailEnd type="none" w="med" len="med"/>
                    </a:lnL>
                    <a:lnR w="28575" cap="flat" cmpd="sng" algn="ctr">
                      <a:solidFill>
                        <a:schemeClr val="accent5">
                          <a:lumMod val="50000"/>
                        </a:schemeClr>
                      </a:solidFill>
                      <a:prstDash val="solid"/>
                      <a:round/>
                      <a:headEnd type="none" w="med" len="med"/>
                      <a:tailEnd type="none" w="med" len="med"/>
                    </a:lnR>
                    <a:lnT w="28575" cap="flat" cmpd="sng" algn="ctr">
                      <a:solidFill>
                        <a:schemeClr val="accent5">
                          <a:lumMod val="50000"/>
                        </a:schemeClr>
                      </a:solidFill>
                      <a:prstDash val="solid"/>
                      <a:round/>
                      <a:headEnd type="none" w="med" len="med"/>
                      <a:tailEnd type="none" w="med" len="med"/>
                    </a:lnT>
                    <a:lnB w="28575" cap="flat" cmpd="sng" algn="ctr">
                      <a:solidFill>
                        <a:schemeClr val="accent5">
                          <a:lumMod val="50000"/>
                        </a:schemeClr>
                      </a:solidFill>
                      <a:prstDash val="solid"/>
                      <a:round/>
                      <a:headEnd type="none" w="med" len="med"/>
                      <a:tailEnd type="none" w="med" len="med"/>
                    </a:lnB>
                    <a:solidFill>
                      <a:srgbClr val="8FAADC"/>
                    </a:solidFill>
                  </a:tcPr>
                </a:tc>
                <a:tc>
                  <a:txBody>
                    <a:bodyPr/>
                    <a:lstStyle/>
                    <a:p>
                      <a:pPr algn="ctr"/>
                      <a:r>
                        <a:rPr lang="en-US" sz="1400" b="0" dirty="0"/>
                        <a:t>0.4</a:t>
                      </a:r>
                    </a:p>
                  </a:txBody>
                  <a:tcPr marL="45720" marR="45720" anchor="ctr">
                    <a:lnL w="28575" cap="flat" cmpd="sng" algn="ctr">
                      <a:solidFill>
                        <a:schemeClr val="accent5">
                          <a:lumMod val="50000"/>
                        </a:schemeClr>
                      </a:solidFill>
                      <a:prstDash val="solid"/>
                      <a:round/>
                      <a:headEnd type="none" w="med" len="med"/>
                      <a:tailEnd type="none" w="med" len="med"/>
                    </a:lnL>
                    <a:lnR w="28575" cap="flat" cmpd="sng" algn="ctr">
                      <a:solidFill>
                        <a:schemeClr val="accent5">
                          <a:lumMod val="50000"/>
                        </a:schemeClr>
                      </a:solidFill>
                      <a:prstDash val="solid"/>
                      <a:round/>
                      <a:headEnd type="none" w="med" len="med"/>
                      <a:tailEnd type="none" w="med" len="med"/>
                    </a:lnR>
                    <a:lnT w="28575" cap="flat" cmpd="sng" algn="ctr">
                      <a:solidFill>
                        <a:schemeClr val="accent5">
                          <a:lumMod val="50000"/>
                        </a:schemeClr>
                      </a:solidFill>
                      <a:prstDash val="solid"/>
                      <a:round/>
                      <a:headEnd type="none" w="med" len="med"/>
                      <a:tailEnd type="none" w="med" len="med"/>
                    </a:lnT>
                    <a:lnB w="28575" cap="flat" cmpd="sng" algn="ctr">
                      <a:solidFill>
                        <a:schemeClr val="accent5">
                          <a:lumMod val="50000"/>
                        </a:schemeClr>
                      </a:solidFill>
                      <a:prstDash val="solid"/>
                      <a:round/>
                      <a:headEnd type="none" w="med" len="med"/>
                      <a:tailEnd type="none" w="med" len="med"/>
                    </a:lnB>
                    <a:solidFill>
                      <a:srgbClr val="8FAADC"/>
                    </a:solidFill>
                  </a:tcPr>
                </a:tc>
                <a:extLst>
                  <a:ext uri="{0D108BD9-81ED-4DB2-BD59-A6C34878D82A}">
                    <a16:rowId xmlns:a16="http://schemas.microsoft.com/office/drawing/2014/main" val="1545955903"/>
                  </a:ext>
                </a:extLst>
              </a:tr>
            </a:tbl>
          </a:graphicData>
        </a:graphic>
      </p:graphicFrame>
      <p:sp>
        <p:nvSpPr>
          <p:cNvPr id="148" name="Rectangle 147">
            <a:extLst>
              <a:ext uri="{FF2B5EF4-FFF2-40B4-BE49-F238E27FC236}">
                <a16:creationId xmlns:a16="http://schemas.microsoft.com/office/drawing/2014/main" id="{537B1E71-82D6-A8E7-8AE7-B79CA2D9633A}"/>
              </a:ext>
            </a:extLst>
          </p:cNvPr>
          <p:cNvSpPr/>
          <p:nvPr/>
        </p:nvSpPr>
        <p:spPr>
          <a:xfrm>
            <a:off x="8810838" y="5626945"/>
            <a:ext cx="735049" cy="469523"/>
          </a:xfrm>
          <a:prstGeom prst="rect">
            <a:avLst/>
          </a:prstGeom>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b="0" i="0" dirty="0">
                <a:latin typeface="+mj-lt"/>
              </a:rPr>
              <a:t>you</a:t>
            </a:r>
            <a:endParaRPr lang="en-US" sz="1200" dirty="0"/>
          </a:p>
        </p:txBody>
      </p:sp>
      <p:graphicFrame>
        <p:nvGraphicFramePr>
          <p:cNvPr id="149" name="Table 148">
            <a:extLst>
              <a:ext uri="{FF2B5EF4-FFF2-40B4-BE49-F238E27FC236}">
                <a16:creationId xmlns:a16="http://schemas.microsoft.com/office/drawing/2014/main" id="{1EBE71C4-CA21-C767-872B-ECC94B783ACC}"/>
              </a:ext>
            </a:extLst>
          </p:cNvPr>
          <p:cNvGraphicFramePr>
            <a:graphicFrameLocks noGrp="1"/>
          </p:cNvGraphicFramePr>
          <p:nvPr>
            <p:extLst>
              <p:ext uri="{D42A27DB-BD31-4B8C-83A1-F6EECF244321}">
                <p14:modId xmlns:p14="http://schemas.microsoft.com/office/powerpoint/2010/main" val="1675185208"/>
              </p:ext>
            </p:extLst>
          </p:nvPr>
        </p:nvGraphicFramePr>
        <p:xfrm>
          <a:off x="8312652" y="4099416"/>
          <a:ext cx="739942" cy="469523"/>
        </p:xfrm>
        <a:graphic>
          <a:graphicData uri="http://schemas.openxmlformats.org/drawingml/2006/table">
            <a:tbl>
              <a:tblPr bandRow="1">
                <a:tableStyleId>{5C22544A-7EE6-4342-B048-85BDC9FD1C3A}</a:tableStyleId>
              </a:tblPr>
              <a:tblGrid>
                <a:gridCol w="369971">
                  <a:extLst>
                    <a:ext uri="{9D8B030D-6E8A-4147-A177-3AD203B41FA5}">
                      <a16:colId xmlns:a16="http://schemas.microsoft.com/office/drawing/2014/main" val="3718979855"/>
                    </a:ext>
                  </a:extLst>
                </a:gridCol>
                <a:gridCol w="369971">
                  <a:extLst>
                    <a:ext uri="{9D8B030D-6E8A-4147-A177-3AD203B41FA5}">
                      <a16:colId xmlns:a16="http://schemas.microsoft.com/office/drawing/2014/main" val="234887409"/>
                    </a:ext>
                  </a:extLst>
                </a:gridCol>
              </a:tblGrid>
              <a:tr h="469523">
                <a:tc>
                  <a:txBody>
                    <a:bodyPr/>
                    <a:lstStyle/>
                    <a:p>
                      <a:pPr algn="ctr"/>
                      <a:r>
                        <a:rPr lang="en-US" sz="1400" b="0" dirty="0"/>
                        <a:t>0.2</a:t>
                      </a:r>
                    </a:p>
                  </a:txBody>
                  <a:tcPr marL="45720" marR="45720" anchor="ctr">
                    <a:lnL w="28575" cap="flat" cmpd="sng" algn="ctr">
                      <a:solidFill>
                        <a:schemeClr val="accent5">
                          <a:lumMod val="50000"/>
                        </a:schemeClr>
                      </a:solidFill>
                      <a:prstDash val="solid"/>
                      <a:round/>
                      <a:headEnd type="none" w="med" len="med"/>
                      <a:tailEnd type="none" w="med" len="med"/>
                    </a:lnL>
                    <a:lnR w="28575" cap="flat" cmpd="sng" algn="ctr">
                      <a:solidFill>
                        <a:schemeClr val="accent5">
                          <a:lumMod val="50000"/>
                        </a:schemeClr>
                      </a:solidFill>
                      <a:prstDash val="solid"/>
                      <a:round/>
                      <a:headEnd type="none" w="med" len="med"/>
                      <a:tailEnd type="none" w="med" len="med"/>
                    </a:lnR>
                    <a:lnT w="28575" cap="flat" cmpd="sng" algn="ctr">
                      <a:solidFill>
                        <a:schemeClr val="accent5">
                          <a:lumMod val="50000"/>
                        </a:schemeClr>
                      </a:solidFill>
                      <a:prstDash val="solid"/>
                      <a:round/>
                      <a:headEnd type="none" w="med" len="med"/>
                      <a:tailEnd type="none" w="med" len="med"/>
                    </a:lnT>
                    <a:lnB w="28575" cap="flat" cmpd="sng" algn="ctr">
                      <a:solidFill>
                        <a:schemeClr val="accent5">
                          <a:lumMod val="50000"/>
                        </a:schemeClr>
                      </a:solidFill>
                      <a:prstDash val="solid"/>
                      <a:round/>
                      <a:headEnd type="none" w="med" len="med"/>
                      <a:tailEnd type="none" w="med" len="med"/>
                    </a:lnB>
                    <a:solidFill>
                      <a:srgbClr val="8FAADC"/>
                    </a:solidFill>
                  </a:tcPr>
                </a:tc>
                <a:tc>
                  <a:txBody>
                    <a:bodyPr/>
                    <a:lstStyle/>
                    <a:p>
                      <a:pPr algn="ctr"/>
                      <a:r>
                        <a:rPr lang="en-US" sz="1400" b="0" dirty="0"/>
                        <a:t>0.8</a:t>
                      </a:r>
                    </a:p>
                  </a:txBody>
                  <a:tcPr marL="45720" marR="45720" anchor="ctr">
                    <a:lnL w="28575" cap="flat" cmpd="sng" algn="ctr">
                      <a:solidFill>
                        <a:schemeClr val="accent5">
                          <a:lumMod val="50000"/>
                        </a:schemeClr>
                      </a:solidFill>
                      <a:prstDash val="solid"/>
                      <a:round/>
                      <a:headEnd type="none" w="med" len="med"/>
                      <a:tailEnd type="none" w="med" len="med"/>
                    </a:lnL>
                    <a:lnR w="28575" cap="flat" cmpd="sng" algn="ctr">
                      <a:solidFill>
                        <a:schemeClr val="accent5">
                          <a:lumMod val="50000"/>
                        </a:schemeClr>
                      </a:solidFill>
                      <a:prstDash val="solid"/>
                      <a:round/>
                      <a:headEnd type="none" w="med" len="med"/>
                      <a:tailEnd type="none" w="med" len="med"/>
                    </a:lnR>
                    <a:lnT w="28575" cap="flat" cmpd="sng" algn="ctr">
                      <a:solidFill>
                        <a:schemeClr val="accent5">
                          <a:lumMod val="50000"/>
                        </a:schemeClr>
                      </a:solidFill>
                      <a:prstDash val="solid"/>
                      <a:round/>
                      <a:headEnd type="none" w="med" len="med"/>
                      <a:tailEnd type="none" w="med" len="med"/>
                    </a:lnT>
                    <a:lnB w="28575" cap="flat" cmpd="sng" algn="ctr">
                      <a:solidFill>
                        <a:schemeClr val="accent5">
                          <a:lumMod val="50000"/>
                        </a:schemeClr>
                      </a:solidFill>
                      <a:prstDash val="solid"/>
                      <a:round/>
                      <a:headEnd type="none" w="med" len="med"/>
                      <a:tailEnd type="none" w="med" len="med"/>
                    </a:lnB>
                    <a:solidFill>
                      <a:srgbClr val="8FAADC"/>
                    </a:solidFill>
                  </a:tcPr>
                </a:tc>
                <a:extLst>
                  <a:ext uri="{0D108BD9-81ED-4DB2-BD59-A6C34878D82A}">
                    <a16:rowId xmlns:a16="http://schemas.microsoft.com/office/drawing/2014/main" val="1545955903"/>
                  </a:ext>
                </a:extLst>
              </a:tr>
            </a:tbl>
          </a:graphicData>
        </a:graphic>
      </p:graphicFrame>
      <p:grpSp>
        <p:nvGrpSpPr>
          <p:cNvPr id="150" name="Group 149">
            <a:extLst>
              <a:ext uri="{FF2B5EF4-FFF2-40B4-BE49-F238E27FC236}">
                <a16:creationId xmlns:a16="http://schemas.microsoft.com/office/drawing/2014/main" id="{5677B00E-CD36-FF2E-C85E-3E37412CDC91}"/>
              </a:ext>
            </a:extLst>
          </p:cNvPr>
          <p:cNvGrpSpPr/>
          <p:nvPr/>
        </p:nvGrpSpPr>
        <p:grpSpPr>
          <a:xfrm>
            <a:off x="7819358" y="4817807"/>
            <a:ext cx="1726529" cy="560190"/>
            <a:chOff x="6086500" y="4337882"/>
            <a:chExt cx="1726529" cy="560190"/>
          </a:xfrm>
        </p:grpSpPr>
        <p:sp>
          <p:nvSpPr>
            <p:cNvPr id="151" name="Oval 150">
              <a:extLst>
                <a:ext uri="{FF2B5EF4-FFF2-40B4-BE49-F238E27FC236}">
                  <a16:creationId xmlns:a16="http://schemas.microsoft.com/office/drawing/2014/main" id="{D63B47E2-6705-622E-52B8-802CB7C41C9C}"/>
                </a:ext>
              </a:extLst>
            </p:cNvPr>
            <p:cNvSpPr/>
            <p:nvPr/>
          </p:nvSpPr>
          <p:spPr>
            <a:xfrm>
              <a:off x="6086500" y="4651425"/>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2" name="Oval 151">
              <a:extLst>
                <a:ext uri="{FF2B5EF4-FFF2-40B4-BE49-F238E27FC236}">
                  <a16:creationId xmlns:a16="http://schemas.microsoft.com/office/drawing/2014/main" id="{F01AFC6F-2940-05CC-2E72-9D7CE62268FE}"/>
                </a:ext>
              </a:extLst>
            </p:cNvPr>
            <p:cNvSpPr/>
            <p:nvPr/>
          </p:nvSpPr>
          <p:spPr>
            <a:xfrm>
              <a:off x="7073088" y="4651424"/>
              <a:ext cx="246647" cy="246647"/>
            </a:xfrm>
            <a:prstGeom prst="ellipse">
              <a:avLst/>
            </a:prstGeom>
            <a:solidFill>
              <a:srgbClr val="4472C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Oval 152">
              <a:extLst>
                <a:ext uri="{FF2B5EF4-FFF2-40B4-BE49-F238E27FC236}">
                  <a16:creationId xmlns:a16="http://schemas.microsoft.com/office/drawing/2014/main" id="{270C81D4-13B5-B76C-0A6A-0FF583451337}"/>
                </a:ext>
              </a:extLst>
            </p:cNvPr>
            <p:cNvSpPr/>
            <p:nvPr/>
          </p:nvSpPr>
          <p:spPr>
            <a:xfrm>
              <a:off x="6579794" y="4651425"/>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Oval 153">
              <a:extLst>
                <a:ext uri="{FF2B5EF4-FFF2-40B4-BE49-F238E27FC236}">
                  <a16:creationId xmlns:a16="http://schemas.microsoft.com/office/drawing/2014/main" id="{9D6CE6C5-9F7C-04FA-7524-DC1F1B10B27C}"/>
                </a:ext>
              </a:extLst>
            </p:cNvPr>
            <p:cNvSpPr/>
            <p:nvPr/>
          </p:nvSpPr>
          <p:spPr>
            <a:xfrm>
              <a:off x="7073088" y="4337882"/>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Oval 154">
              <a:extLst>
                <a:ext uri="{FF2B5EF4-FFF2-40B4-BE49-F238E27FC236}">
                  <a16:creationId xmlns:a16="http://schemas.microsoft.com/office/drawing/2014/main" id="{2A8234E6-7486-327D-0927-73272026395F}"/>
                </a:ext>
              </a:extLst>
            </p:cNvPr>
            <p:cNvSpPr/>
            <p:nvPr/>
          </p:nvSpPr>
          <p:spPr>
            <a:xfrm>
              <a:off x="6579794" y="4337883"/>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6" name="Straight Connector 155">
              <a:extLst>
                <a:ext uri="{FF2B5EF4-FFF2-40B4-BE49-F238E27FC236}">
                  <a16:creationId xmlns:a16="http://schemas.microsoft.com/office/drawing/2014/main" id="{4C148F99-3F93-5EBE-6F05-46B4B5BA4D1E}"/>
                </a:ext>
              </a:extLst>
            </p:cNvPr>
            <p:cNvCxnSpPr>
              <a:cxnSpLocks/>
              <a:stCxn id="151" idx="7"/>
              <a:endCxn id="155" idx="4"/>
            </p:cNvCxnSpPr>
            <p:nvPr/>
          </p:nvCxnSpPr>
          <p:spPr>
            <a:xfrm flipV="1">
              <a:off x="6297026" y="4584530"/>
              <a:ext cx="406092" cy="103016"/>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CAA904F8-3659-247D-EA16-FF5628EDC400}"/>
                </a:ext>
              </a:extLst>
            </p:cNvPr>
            <p:cNvCxnSpPr>
              <a:cxnSpLocks/>
              <a:stCxn id="151" idx="7"/>
              <a:endCxn id="154" idx="4"/>
            </p:cNvCxnSpPr>
            <p:nvPr/>
          </p:nvCxnSpPr>
          <p:spPr>
            <a:xfrm flipV="1">
              <a:off x="6297026" y="4584529"/>
              <a:ext cx="899386" cy="10301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58" name="Straight Connector 157">
              <a:extLst>
                <a:ext uri="{FF2B5EF4-FFF2-40B4-BE49-F238E27FC236}">
                  <a16:creationId xmlns:a16="http://schemas.microsoft.com/office/drawing/2014/main" id="{AF4929E2-9FBF-04BD-E7CA-2249D2CCC945}"/>
                </a:ext>
              </a:extLst>
            </p:cNvPr>
            <p:cNvCxnSpPr>
              <a:cxnSpLocks/>
              <a:stCxn id="152" idx="1"/>
              <a:endCxn id="155" idx="4"/>
            </p:cNvCxnSpPr>
            <p:nvPr/>
          </p:nvCxnSpPr>
          <p:spPr>
            <a:xfrm flipH="1" flipV="1">
              <a:off x="6703118" y="4584530"/>
              <a:ext cx="406091" cy="10301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FC489713-8B55-99C1-BFF1-CEC335F840F0}"/>
                </a:ext>
              </a:extLst>
            </p:cNvPr>
            <p:cNvCxnSpPr>
              <a:cxnSpLocks/>
              <a:stCxn id="152" idx="0"/>
              <a:endCxn id="154" idx="4"/>
            </p:cNvCxnSpPr>
            <p:nvPr/>
          </p:nvCxnSpPr>
          <p:spPr>
            <a:xfrm flipV="1">
              <a:off x="7196412" y="4584529"/>
              <a:ext cx="0" cy="6689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60" name="Straight Connector 159">
              <a:extLst>
                <a:ext uri="{FF2B5EF4-FFF2-40B4-BE49-F238E27FC236}">
                  <a16:creationId xmlns:a16="http://schemas.microsoft.com/office/drawing/2014/main" id="{91714B64-91B8-0CCC-03A3-928A1D84E061}"/>
                </a:ext>
              </a:extLst>
            </p:cNvPr>
            <p:cNvCxnSpPr>
              <a:cxnSpLocks/>
              <a:stCxn id="155" idx="4"/>
              <a:endCxn id="153" idx="0"/>
            </p:cNvCxnSpPr>
            <p:nvPr/>
          </p:nvCxnSpPr>
          <p:spPr>
            <a:xfrm>
              <a:off x="6703118" y="4584530"/>
              <a:ext cx="0" cy="6689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84D80C3E-CCB1-88FE-659C-CB4C127ACC17}"/>
                </a:ext>
              </a:extLst>
            </p:cNvPr>
            <p:cNvCxnSpPr>
              <a:cxnSpLocks/>
              <a:stCxn id="153" idx="7"/>
              <a:endCxn id="154" idx="4"/>
            </p:cNvCxnSpPr>
            <p:nvPr/>
          </p:nvCxnSpPr>
          <p:spPr>
            <a:xfrm flipV="1">
              <a:off x="6790320" y="4584529"/>
              <a:ext cx="406092" cy="10301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62" name="Oval 161">
              <a:extLst>
                <a:ext uri="{FF2B5EF4-FFF2-40B4-BE49-F238E27FC236}">
                  <a16:creationId xmlns:a16="http://schemas.microsoft.com/office/drawing/2014/main" id="{5D181CAC-8EDF-08A2-040B-86227D8AB8FF}"/>
                </a:ext>
              </a:extLst>
            </p:cNvPr>
            <p:cNvSpPr/>
            <p:nvPr/>
          </p:nvSpPr>
          <p:spPr>
            <a:xfrm>
              <a:off x="7566382" y="4651423"/>
              <a:ext cx="246647" cy="246647"/>
            </a:xfrm>
            <a:prstGeom prst="ellipse">
              <a:avLst/>
            </a:prstGeom>
            <a:solidFill>
              <a:srgbClr val="4472C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63" name="Straight Connector 162">
              <a:extLst>
                <a:ext uri="{FF2B5EF4-FFF2-40B4-BE49-F238E27FC236}">
                  <a16:creationId xmlns:a16="http://schemas.microsoft.com/office/drawing/2014/main" id="{6FFBCC80-03FF-9725-97AA-9C68EFE3E324}"/>
                </a:ext>
              </a:extLst>
            </p:cNvPr>
            <p:cNvCxnSpPr>
              <a:cxnSpLocks/>
              <a:stCxn id="162" idx="1"/>
              <a:endCxn id="154" idx="4"/>
            </p:cNvCxnSpPr>
            <p:nvPr/>
          </p:nvCxnSpPr>
          <p:spPr>
            <a:xfrm flipH="1" flipV="1">
              <a:off x="7196412" y="4584529"/>
              <a:ext cx="406091" cy="10301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64" name="Straight Connector 163">
              <a:extLst>
                <a:ext uri="{FF2B5EF4-FFF2-40B4-BE49-F238E27FC236}">
                  <a16:creationId xmlns:a16="http://schemas.microsoft.com/office/drawing/2014/main" id="{D59D6849-BC22-B875-EB0D-97498ED43F4E}"/>
                </a:ext>
              </a:extLst>
            </p:cNvPr>
            <p:cNvCxnSpPr>
              <a:cxnSpLocks/>
              <a:stCxn id="162" idx="1"/>
              <a:endCxn id="155" idx="4"/>
            </p:cNvCxnSpPr>
            <p:nvPr/>
          </p:nvCxnSpPr>
          <p:spPr>
            <a:xfrm flipH="1" flipV="1">
              <a:off x="6703118" y="4584530"/>
              <a:ext cx="899385" cy="103014"/>
            </a:xfrm>
            <a:prstGeom prst="line">
              <a:avLst/>
            </a:prstGeom>
            <a:ln w="19050"/>
          </p:spPr>
          <p:style>
            <a:lnRef idx="1">
              <a:schemeClr val="accent1"/>
            </a:lnRef>
            <a:fillRef idx="0">
              <a:schemeClr val="accent1"/>
            </a:fillRef>
            <a:effectRef idx="0">
              <a:schemeClr val="accent1"/>
            </a:effectRef>
            <a:fontRef idx="minor">
              <a:schemeClr val="tx1"/>
            </a:fontRef>
          </p:style>
        </p:cxnSp>
      </p:grpSp>
      <p:graphicFrame>
        <p:nvGraphicFramePr>
          <p:cNvPr id="165" name="Table 164">
            <a:extLst>
              <a:ext uri="{FF2B5EF4-FFF2-40B4-BE49-F238E27FC236}">
                <a16:creationId xmlns:a16="http://schemas.microsoft.com/office/drawing/2014/main" id="{AE42908B-52EE-B2A5-94F1-91EEA26B9B6A}"/>
              </a:ext>
            </a:extLst>
          </p:cNvPr>
          <p:cNvGraphicFramePr>
            <a:graphicFrameLocks noGrp="1"/>
          </p:cNvGraphicFramePr>
          <p:nvPr>
            <p:extLst>
              <p:ext uri="{D42A27DB-BD31-4B8C-83A1-F6EECF244321}">
                <p14:modId xmlns:p14="http://schemas.microsoft.com/office/powerpoint/2010/main" val="3695883806"/>
              </p:ext>
            </p:extLst>
          </p:nvPr>
        </p:nvGraphicFramePr>
        <p:xfrm>
          <a:off x="7819357" y="5626946"/>
          <a:ext cx="739942" cy="469523"/>
        </p:xfrm>
        <a:graphic>
          <a:graphicData uri="http://schemas.openxmlformats.org/drawingml/2006/table">
            <a:tbl>
              <a:tblPr bandRow="1">
                <a:tableStyleId>{5C22544A-7EE6-4342-B048-85BDC9FD1C3A}</a:tableStyleId>
              </a:tblPr>
              <a:tblGrid>
                <a:gridCol w="369971">
                  <a:extLst>
                    <a:ext uri="{9D8B030D-6E8A-4147-A177-3AD203B41FA5}">
                      <a16:colId xmlns:a16="http://schemas.microsoft.com/office/drawing/2014/main" val="3718979855"/>
                    </a:ext>
                  </a:extLst>
                </a:gridCol>
                <a:gridCol w="369971">
                  <a:extLst>
                    <a:ext uri="{9D8B030D-6E8A-4147-A177-3AD203B41FA5}">
                      <a16:colId xmlns:a16="http://schemas.microsoft.com/office/drawing/2014/main" val="234887409"/>
                    </a:ext>
                  </a:extLst>
                </a:gridCol>
              </a:tblGrid>
              <a:tr h="469523">
                <a:tc>
                  <a:txBody>
                    <a:bodyPr/>
                    <a:lstStyle/>
                    <a:p>
                      <a:pPr algn="ctr"/>
                      <a:r>
                        <a:rPr lang="en-US" sz="1400" b="0" dirty="0"/>
                        <a:t>0.5</a:t>
                      </a:r>
                    </a:p>
                  </a:txBody>
                  <a:tcPr marL="45720" marR="45720" anchor="ctr">
                    <a:lnL w="28575" cap="flat" cmpd="sng" algn="ctr">
                      <a:solidFill>
                        <a:schemeClr val="accent5">
                          <a:lumMod val="50000"/>
                        </a:schemeClr>
                      </a:solidFill>
                      <a:prstDash val="solid"/>
                      <a:round/>
                      <a:headEnd type="none" w="med" len="med"/>
                      <a:tailEnd type="none" w="med" len="med"/>
                    </a:lnL>
                    <a:lnR w="28575" cap="flat" cmpd="sng" algn="ctr">
                      <a:solidFill>
                        <a:schemeClr val="accent5">
                          <a:lumMod val="50000"/>
                        </a:schemeClr>
                      </a:solidFill>
                      <a:prstDash val="solid"/>
                      <a:round/>
                      <a:headEnd type="none" w="med" len="med"/>
                      <a:tailEnd type="none" w="med" len="med"/>
                    </a:lnR>
                    <a:lnT w="28575" cap="flat" cmpd="sng" algn="ctr">
                      <a:solidFill>
                        <a:schemeClr val="accent5">
                          <a:lumMod val="50000"/>
                        </a:schemeClr>
                      </a:solidFill>
                      <a:prstDash val="solid"/>
                      <a:round/>
                      <a:headEnd type="none" w="med" len="med"/>
                      <a:tailEnd type="none" w="med" len="med"/>
                    </a:lnT>
                    <a:lnB w="28575" cap="flat" cmpd="sng" algn="ctr">
                      <a:solidFill>
                        <a:schemeClr val="accent5">
                          <a:lumMod val="50000"/>
                        </a:schemeClr>
                      </a:solidFill>
                      <a:prstDash val="solid"/>
                      <a:round/>
                      <a:headEnd type="none" w="med" len="med"/>
                      <a:tailEnd type="none" w="med" len="med"/>
                    </a:lnB>
                    <a:solidFill>
                      <a:srgbClr val="8FAADC"/>
                    </a:solidFill>
                  </a:tcPr>
                </a:tc>
                <a:tc>
                  <a:txBody>
                    <a:bodyPr/>
                    <a:lstStyle/>
                    <a:p>
                      <a:pPr algn="ctr"/>
                      <a:r>
                        <a:rPr lang="en-US" sz="1400" b="0" dirty="0"/>
                        <a:t>0.7</a:t>
                      </a:r>
                    </a:p>
                  </a:txBody>
                  <a:tcPr marL="45720" marR="45720" anchor="ctr">
                    <a:lnL w="28575" cap="flat" cmpd="sng" algn="ctr">
                      <a:solidFill>
                        <a:schemeClr val="accent5">
                          <a:lumMod val="50000"/>
                        </a:schemeClr>
                      </a:solidFill>
                      <a:prstDash val="solid"/>
                      <a:round/>
                      <a:headEnd type="none" w="med" len="med"/>
                      <a:tailEnd type="none" w="med" len="med"/>
                    </a:lnL>
                    <a:lnR w="28575" cap="flat" cmpd="sng" algn="ctr">
                      <a:solidFill>
                        <a:schemeClr val="accent5">
                          <a:lumMod val="50000"/>
                        </a:schemeClr>
                      </a:solidFill>
                      <a:prstDash val="solid"/>
                      <a:round/>
                      <a:headEnd type="none" w="med" len="med"/>
                      <a:tailEnd type="none" w="med" len="med"/>
                    </a:lnR>
                    <a:lnT w="28575" cap="flat" cmpd="sng" algn="ctr">
                      <a:solidFill>
                        <a:schemeClr val="accent5">
                          <a:lumMod val="50000"/>
                        </a:schemeClr>
                      </a:solidFill>
                      <a:prstDash val="solid"/>
                      <a:round/>
                      <a:headEnd type="none" w="med" len="med"/>
                      <a:tailEnd type="none" w="med" len="med"/>
                    </a:lnT>
                    <a:lnB w="28575" cap="flat" cmpd="sng" algn="ctr">
                      <a:solidFill>
                        <a:schemeClr val="accent5">
                          <a:lumMod val="50000"/>
                        </a:schemeClr>
                      </a:solidFill>
                      <a:prstDash val="solid"/>
                      <a:round/>
                      <a:headEnd type="none" w="med" len="med"/>
                      <a:tailEnd type="none" w="med" len="med"/>
                    </a:lnB>
                    <a:solidFill>
                      <a:srgbClr val="8FAADC"/>
                    </a:solidFill>
                  </a:tcPr>
                </a:tc>
                <a:extLst>
                  <a:ext uri="{0D108BD9-81ED-4DB2-BD59-A6C34878D82A}">
                    <a16:rowId xmlns:a16="http://schemas.microsoft.com/office/drawing/2014/main" val="1545955903"/>
                  </a:ext>
                </a:extLst>
              </a:tr>
            </a:tbl>
          </a:graphicData>
        </a:graphic>
      </p:graphicFrame>
      <p:sp>
        <p:nvSpPr>
          <p:cNvPr id="166" name="Rectangle 165">
            <a:extLst>
              <a:ext uri="{FF2B5EF4-FFF2-40B4-BE49-F238E27FC236}">
                <a16:creationId xmlns:a16="http://schemas.microsoft.com/office/drawing/2014/main" id="{68F0F680-0AEC-A9DF-8C64-A0EBABCCB64E}"/>
              </a:ext>
            </a:extLst>
          </p:cNvPr>
          <p:cNvSpPr/>
          <p:nvPr/>
        </p:nvSpPr>
        <p:spPr>
          <a:xfrm>
            <a:off x="11391629" y="5624706"/>
            <a:ext cx="735049" cy="469523"/>
          </a:xfrm>
          <a:prstGeom prst="rect">
            <a:avLst/>
          </a:prstGeom>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b="0" i="0" dirty="0">
                <a:latin typeface="+mj-lt"/>
              </a:rPr>
              <a:t>!!!</a:t>
            </a:r>
            <a:endParaRPr lang="en-US" sz="1200" dirty="0"/>
          </a:p>
        </p:txBody>
      </p:sp>
      <p:graphicFrame>
        <p:nvGraphicFramePr>
          <p:cNvPr id="167" name="Table 166">
            <a:extLst>
              <a:ext uri="{FF2B5EF4-FFF2-40B4-BE49-F238E27FC236}">
                <a16:creationId xmlns:a16="http://schemas.microsoft.com/office/drawing/2014/main" id="{71E3E398-8A8F-0D08-16EA-7B6C5843DD05}"/>
              </a:ext>
            </a:extLst>
          </p:cNvPr>
          <p:cNvGraphicFramePr>
            <a:graphicFrameLocks noGrp="1"/>
          </p:cNvGraphicFramePr>
          <p:nvPr>
            <p:extLst>
              <p:ext uri="{D42A27DB-BD31-4B8C-83A1-F6EECF244321}">
                <p14:modId xmlns:p14="http://schemas.microsoft.com/office/powerpoint/2010/main" val="2673192729"/>
              </p:ext>
            </p:extLst>
          </p:nvPr>
        </p:nvGraphicFramePr>
        <p:xfrm>
          <a:off x="10893443" y="4097177"/>
          <a:ext cx="739942" cy="469523"/>
        </p:xfrm>
        <a:graphic>
          <a:graphicData uri="http://schemas.openxmlformats.org/drawingml/2006/table">
            <a:tbl>
              <a:tblPr bandRow="1">
                <a:tableStyleId>{5C22544A-7EE6-4342-B048-85BDC9FD1C3A}</a:tableStyleId>
              </a:tblPr>
              <a:tblGrid>
                <a:gridCol w="369971">
                  <a:extLst>
                    <a:ext uri="{9D8B030D-6E8A-4147-A177-3AD203B41FA5}">
                      <a16:colId xmlns:a16="http://schemas.microsoft.com/office/drawing/2014/main" val="3718979855"/>
                    </a:ext>
                  </a:extLst>
                </a:gridCol>
                <a:gridCol w="369971">
                  <a:extLst>
                    <a:ext uri="{9D8B030D-6E8A-4147-A177-3AD203B41FA5}">
                      <a16:colId xmlns:a16="http://schemas.microsoft.com/office/drawing/2014/main" val="234887409"/>
                    </a:ext>
                  </a:extLst>
                </a:gridCol>
              </a:tblGrid>
              <a:tr h="469523">
                <a:tc>
                  <a:txBody>
                    <a:bodyPr/>
                    <a:lstStyle/>
                    <a:p>
                      <a:pPr algn="ctr"/>
                      <a:r>
                        <a:rPr lang="en-US" sz="1400" b="0" dirty="0"/>
                        <a:t>0.3</a:t>
                      </a:r>
                    </a:p>
                  </a:txBody>
                  <a:tcPr marL="45720" marR="45720" anchor="ctr">
                    <a:lnL w="28575" cap="flat" cmpd="sng" algn="ctr">
                      <a:solidFill>
                        <a:schemeClr val="accent5">
                          <a:lumMod val="50000"/>
                        </a:schemeClr>
                      </a:solidFill>
                      <a:prstDash val="solid"/>
                      <a:round/>
                      <a:headEnd type="none" w="med" len="med"/>
                      <a:tailEnd type="none" w="med" len="med"/>
                    </a:lnL>
                    <a:lnR w="28575" cap="flat" cmpd="sng" algn="ctr">
                      <a:solidFill>
                        <a:schemeClr val="accent5">
                          <a:lumMod val="50000"/>
                        </a:schemeClr>
                      </a:solidFill>
                      <a:prstDash val="solid"/>
                      <a:round/>
                      <a:headEnd type="none" w="med" len="med"/>
                      <a:tailEnd type="none" w="med" len="med"/>
                    </a:lnR>
                    <a:lnT w="28575" cap="flat" cmpd="sng" algn="ctr">
                      <a:solidFill>
                        <a:schemeClr val="accent5">
                          <a:lumMod val="50000"/>
                        </a:schemeClr>
                      </a:solidFill>
                      <a:prstDash val="solid"/>
                      <a:round/>
                      <a:headEnd type="none" w="med" len="med"/>
                      <a:tailEnd type="none" w="med" len="med"/>
                    </a:lnT>
                    <a:lnB w="28575" cap="flat" cmpd="sng" algn="ctr">
                      <a:solidFill>
                        <a:schemeClr val="accent5">
                          <a:lumMod val="50000"/>
                        </a:schemeClr>
                      </a:solidFill>
                      <a:prstDash val="solid"/>
                      <a:round/>
                      <a:headEnd type="none" w="med" len="med"/>
                      <a:tailEnd type="none" w="med" len="med"/>
                    </a:lnB>
                    <a:solidFill>
                      <a:srgbClr val="8FAADC"/>
                    </a:solidFill>
                  </a:tcPr>
                </a:tc>
                <a:tc>
                  <a:txBody>
                    <a:bodyPr/>
                    <a:lstStyle/>
                    <a:p>
                      <a:pPr algn="ctr"/>
                      <a:r>
                        <a:rPr lang="en-US" sz="1400" b="0" dirty="0"/>
                        <a:t>0.4</a:t>
                      </a:r>
                    </a:p>
                  </a:txBody>
                  <a:tcPr marL="45720" marR="45720" anchor="ctr">
                    <a:lnL w="28575" cap="flat" cmpd="sng" algn="ctr">
                      <a:solidFill>
                        <a:schemeClr val="accent5">
                          <a:lumMod val="50000"/>
                        </a:schemeClr>
                      </a:solidFill>
                      <a:prstDash val="solid"/>
                      <a:round/>
                      <a:headEnd type="none" w="med" len="med"/>
                      <a:tailEnd type="none" w="med" len="med"/>
                    </a:lnL>
                    <a:lnR w="28575" cap="flat" cmpd="sng" algn="ctr">
                      <a:solidFill>
                        <a:schemeClr val="accent5">
                          <a:lumMod val="50000"/>
                        </a:schemeClr>
                      </a:solidFill>
                      <a:prstDash val="solid"/>
                      <a:round/>
                      <a:headEnd type="none" w="med" len="med"/>
                      <a:tailEnd type="none" w="med" len="med"/>
                    </a:lnR>
                    <a:lnT w="28575" cap="flat" cmpd="sng" algn="ctr">
                      <a:solidFill>
                        <a:schemeClr val="accent5">
                          <a:lumMod val="50000"/>
                        </a:schemeClr>
                      </a:solidFill>
                      <a:prstDash val="solid"/>
                      <a:round/>
                      <a:headEnd type="none" w="med" len="med"/>
                      <a:tailEnd type="none" w="med" len="med"/>
                    </a:lnT>
                    <a:lnB w="28575" cap="flat" cmpd="sng" algn="ctr">
                      <a:solidFill>
                        <a:schemeClr val="accent5">
                          <a:lumMod val="50000"/>
                        </a:schemeClr>
                      </a:solidFill>
                      <a:prstDash val="solid"/>
                      <a:round/>
                      <a:headEnd type="none" w="med" len="med"/>
                      <a:tailEnd type="none" w="med" len="med"/>
                    </a:lnB>
                    <a:solidFill>
                      <a:srgbClr val="8FAADC"/>
                    </a:solidFill>
                  </a:tcPr>
                </a:tc>
                <a:extLst>
                  <a:ext uri="{0D108BD9-81ED-4DB2-BD59-A6C34878D82A}">
                    <a16:rowId xmlns:a16="http://schemas.microsoft.com/office/drawing/2014/main" val="1545955903"/>
                  </a:ext>
                </a:extLst>
              </a:tr>
            </a:tbl>
          </a:graphicData>
        </a:graphic>
      </p:graphicFrame>
      <p:grpSp>
        <p:nvGrpSpPr>
          <p:cNvPr id="168" name="Group 167">
            <a:extLst>
              <a:ext uri="{FF2B5EF4-FFF2-40B4-BE49-F238E27FC236}">
                <a16:creationId xmlns:a16="http://schemas.microsoft.com/office/drawing/2014/main" id="{175B0C2B-21B4-F7EF-8AEC-2E2CDF63891E}"/>
              </a:ext>
            </a:extLst>
          </p:cNvPr>
          <p:cNvGrpSpPr/>
          <p:nvPr/>
        </p:nvGrpSpPr>
        <p:grpSpPr>
          <a:xfrm>
            <a:off x="10400149" y="4815568"/>
            <a:ext cx="1726529" cy="560190"/>
            <a:chOff x="6086500" y="4337882"/>
            <a:chExt cx="1726529" cy="560190"/>
          </a:xfrm>
        </p:grpSpPr>
        <p:sp>
          <p:nvSpPr>
            <p:cNvPr id="169" name="Oval 168">
              <a:extLst>
                <a:ext uri="{FF2B5EF4-FFF2-40B4-BE49-F238E27FC236}">
                  <a16:creationId xmlns:a16="http://schemas.microsoft.com/office/drawing/2014/main" id="{60ABE183-9703-2BEA-3DD8-DFE8B452627E}"/>
                </a:ext>
              </a:extLst>
            </p:cNvPr>
            <p:cNvSpPr/>
            <p:nvPr/>
          </p:nvSpPr>
          <p:spPr>
            <a:xfrm>
              <a:off x="6086500" y="4651425"/>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0" name="Oval 169">
              <a:extLst>
                <a:ext uri="{FF2B5EF4-FFF2-40B4-BE49-F238E27FC236}">
                  <a16:creationId xmlns:a16="http://schemas.microsoft.com/office/drawing/2014/main" id="{0123AF5C-8D88-7EDC-59A0-41ABA8553133}"/>
                </a:ext>
              </a:extLst>
            </p:cNvPr>
            <p:cNvSpPr/>
            <p:nvPr/>
          </p:nvSpPr>
          <p:spPr>
            <a:xfrm>
              <a:off x="7073088" y="4651424"/>
              <a:ext cx="246647" cy="246647"/>
            </a:xfrm>
            <a:prstGeom prst="ellipse">
              <a:avLst/>
            </a:prstGeom>
            <a:solidFill>
              <a:srgbClr val="4472C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1" name="Oval 170">
              <a:extLst>
                <a:ext uri="{FF2B5EF4-FFF2-40B4-BE49-F238E27FC236}">
                  <a16:creationId xmlns:a16="http://schemas.microsoft.com/office/drawing/2014/main" id="{3AAA4C32-48DB-3670-A993-CD21BD80A233}"/>
                </a:ext>
              </a:extLst>
            </p:cNvPr>
            <p:cNvSpPr/>
            <p:nvPr/>
          </p:nvSpPr>
          <p:spPr>
            <a:xfrm>
              <a:off x="6579794" y="4651425"/>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Oval 171">
              <a:extLst>
                <a:ext uri="{FF2B5EF4-FFF2-40B4-BE49-F238E27FC236}">
                  <a16:creationId xmlns:a16="http://schemas.microsoft.com/office/drawing/2014/main" id="{306B99AA-FF79-6F38-4B2B-C5802C5C3C0D}"/>
                </a:ext>
              </a:extLst>
            </p:cNvPr>
            <p:cNvSpPr/>
            <p:nvPr/>
          </p:nvSpPr>
          <p:spPr>
            <a:xfrm>
              <a:off x="7073088" y="4337882"/>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3" name="Oval 172">
              <a:extLst>
                <a:ext uri="{FF2B5EF4-FFF2-40B4-BE49-F238E27FC236}">
                  <a16:creationId xmlns:a16="http://schemas.microsoft.com/office/drawing/2014/main" id="{843A2BDC-05EC-7198-3792-FA4C93A19904}"/>
                </a:ext>
              </a:extLst>
            </p:cNvPr>
            <p:cNvSpPr/>
            <p:nvPr/>
          </p:nvSpPr>
          <p:spPr>
            <a:xfrm>
              <a:off x="6579794" y="4337883"/>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4" name="Straight Connector 173">
              <a:extLst>
                <a:ext uri="{FF2B5EF4-FFF2-40B4-BE49-F238E27FC236}">
                  <a16:creationId xmlns:a16="http://schemas.microsoft.com/office/drawing/2014/main" id="{DB3691E4-3F07-13F6-80ED-3C75C7BC6433}"/>
                </a:ext>
              </a:extLst>
            </p:cNvPr>
            <p:cNvCxnSpPr>
              <a:cxnSpLocks/>
              <a:stCxn id="169" idx="7"/>
              <a:endCxn id="173" idx="4"/>
            </p:cNvCxnSpPr>
            <p:nvPr/>
          </p:nvCxnSpPr>
          <p:spPr>
            <a:xfrm flipV="1">
              <a:off x="6297026" y="4584530"/>
              <a:ext cx="406092" cy="103016"/>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75" name="Straight Connector 174">
              <a:extLst>
                <a:ext uri="{FF2B5EF4-FFF2-40B4-BE49-F238E27FC236}">
                  <a16:creationId xmlns:a16="http://schemas.microsoft.com/office/drawing/2014/main" id="{A378BD44-078E-DDDF-6F22-58A4DCE23FD1}"/>
                </a:ext>
              </a:extLst>
            </p:cNvPr>
            <p:cNvCxnSpPr>
              <a:cxnSpLocks/>
              <a:stCxn id="169" idx="7"/>
              <a:endCxn id="172" idx="4"/>
            </p:cNvCxnSpPr>
            <p:nvPr/>
          </p:nvCxnSpPr>
          <p:spPr>
            <a:xfrm flipV="1">
              <a:off x="6297026" y="4584529"/>
              <a:ext cx="899386" cy="10301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76" name="Straight Connector 175">
              <a:extLst>
                <a:ext uri="{FF2B5EF4-FFF2-40B4-BE49-F238E27FC236}">
                  <a16:creationId xmlns:a16="http://schemas.microsoft.com/office/drawing/2014/main" id="{B4C615F4-0CB1-68D7-BC26-76DD793EAC4C}"/>
                </a:ext>
              </a:extLst>
            </p:cNvPr>
            <p:cNvCxnSpPr>
              <a:cxnSpLocks/>
              <a:stCxn id="170" idx="1"/>
              <a:endCxn id="173" idx="4"/>
            </p:cNvCxnSpPr>
            <p:nvPr/>
          </p:nvCxnSpPr>
          <p:spPr>
            <a:xfrm flipH="1" flipV="1">
              <a:off x="6703118" y="4584530"/>
              <a:ext cx="406091" cy="10301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77" name="Straight Connector 176">
              <a:extLst>
                <a:ext uri="{FF2B5EF4-FFF2-40B4-BE49-F238E27FC236}">
                  <a16:creationId xmlns:a16="http://schemas.microsoft.com/office/drawing/2014/main" id="{7B3DD08E-4718-66A3-A83A-1390E3A59974}"/>
                </a:ext>
              </a:extLst>
            </p:cNvPr>
            <p:cNvCxnSpPr>
              <a:cxnSpLocks/>
              <a:stCxn id="170" idx="0"/>
              <a:endCxn id="172" idx="4"/>
            </p:cNvCxnSpPr>
            <p:nvPr/>
          </p:nvCxnSpPr>
          <p:spPr>
            <a:xfrm flipV="1">
              <a:off x="7196412" y="4584529"/>
              <a:ext cx="0" cy="6689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78" name="Straight Connector 177">
              <a:extLst>
                <a:ext uri="{FF2B5EF4-FFF2-40B4-BE49-F238E27FC236}">
                  <a16:creationId xmlns:a16="http://schemas.microsoft.com/office/drawing/2014/main" id="{86015D8C-42A2-331C-5C0E-DF0F1480A9EC}"/>
                </a:ext>
              </a:extLst>
            </p:cNvPr>
            <p:cNvCxnSpPr>
              <a:cxnSpLocks/>
              <a:stCxn id="173" idx="4"/>
              <a:endCxn id="171" idx="0"/>
            </p:cNvCxnSpPr>
            <p:nvPr/>
          </p:nvCxnSpPr>
          <p:spPr>
            <a:xfrm>
              <a:off x="6703118" y="4584530"/>
              <a:ext cx="0" cy="6689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79" name="Straight Connector 178">
              <a:extLst>
                <a:ext uri="{FF2B5EF4-FFF2-40B4-BE49-F238E27FC236}">
                  <a16:creationId xmlns:a16="http://schemas.microsoft.com/office/drawing/2014/main" id="{A1F5D510-7CDD-1FFF-39DC-D2246F713DAE}"/>
                </a:ext>
              </a:extLst>
            </p:cNvPr>
            <p:cNvCxnSpPr>
              <a:cxnSpLocks/>
              <a:stCxn id="171" idx="7"/>
              <a:endCxn id="172" idx="4"/>
            </p:cNvCxnSpPr>
            <p:nvPr/>
          </p:nvCxnSpPr>
          <p:spPr>
            <a:xfrm flipV="1">
              <a:off x="6790320" y="4584529"/>
              <a:ext cx="406092" cy="10301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80" name="Oval 179">
              <a:extLst>
                <a:ext uri="{FF2B5EF4-FFF2-40B4-BE49-F238E27FC236}">
                  <a16:creationId xmlns:a16="http://schemas.microsoft.com/office/drawing/2014/main" id="{17672901-26C7-8D0D-D1A8-EA806553ED7C}"/>
                </a:ext>
              </a:extLst>
            </p:cNvPr>
            <p:cNvSpPr/>
            <p:nvPr/>
          </p:nvSpPr>
          <p:spPr>
            <a:xfrm>
              <a:off x="7566382" y="4651423"/>
              <a:ext cx="246647" cy="246647"/>
            </a:xfrm>
            <a:prstGeom prst="ellipse">
              <a:avLst/>
            </a:prstGeom>
            <a:solidFill>
              <a:srgbClr val="4472C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81" name="Straight Connector 180">
              <a:extLst>
                <a:ext uri="{FF2B5EF4-FFF2-40B4-BE49-F238E27FC236}">
                  <a16:creationId xmlns:a16="http://schemas.microsoft.com/office/drawing/2014/main" id="{4D305277-3DE6-1172-C54E-2A198E1F9707}"/>
                </a:ext>
              </a:extLst>
            </p:cNvPr>
            <p:cNvCxnSpPr>
              <a:cxnSpLocks/>
              <a:stCxn id="180" idx="1"/>
              <a:endCxn id="172" idx="4"/>
            </p:cNvCxnSpPr>
            <p:nvPr/>
          </p:nvCxnSpPr>
          <p:spPr>
            <a:xfrm flipH="1" flipV="1">
              <a:off x="7196412" y="4584529"/>
              <a:ext cx="406091" cy="10301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82" name="Straight Connector 181">
              <a:extLst>
                <a:ext uri="{FF2B5EF4-FFF2-40B4-BE49-F238E27FC236}">
                  <a16:creationId xmlns:a16="http://schemas.microsoft.com/office/drawing/2014/main" id="{630E86F8-1703-2567-7C61-D55D4768999F}"/>
                </a:ext>
              </a:extLst>
            </p:cNvPr>
            <p:cNvCxnSpPr>
              <a:cxnSpLocks/>
              <a:stCxn id="180" idx="1"/>
              <a:endCxn id="173" idx="4"/>
            </p:cNvCxnSpPr>
            <p:nvPr/>
          </p:nvCxnSpPr>
          <p:spPr>
            <a:xfrm flipH="1" flipV="1">
              <a:off x="6703118" y="4584530"/>
              <a:ext cx="899385" cy="103014"/>
            </a:xfrm>
            <a:prstGeom prst="line">
              <a:avLst/>
            </a:prstGeom>
            <a:ln w="19050"/>
          </p:spPr>
          <p:style>
            <a:lnRef idx="1">
              <a:schemeClr val="accent1"/>
            </a:lnRef>
            <a:fillRef idx="0">
              <a:schemeClr val="accent1"/>
            </a:fillRef>
            <a:effectRef idx="0">
              <a:schemeClr val="accent1"/>
            </a:effectRef>
            <a:fontRef idx="minor">
              <a:schemeClr val="tx1"/>
            </a:fontRef>
          </p:style>
        </p:cxnSp>
      </p:grpSp>
      <p:graphicFrame>
        <p:nvGraphicFramePr>
          <p:cNvPr id="183" name="Table 182">
            <a:extLst>
              <a:ext uri="{FF2B5EF4-FFF2-40B4-BE49-F238E27FC236}">
                <a16:creationId xmlns:a16="http://schemas.microsoft.com/office/drawing/2014/main" id="{69BBDC8C-3E7F-DC5F-2B17-43453C2B8F75}"/>
              </a:ext>
            </a:extLst>
          </p:cNvPr>
          <p:cNvGraphicFramePr>
            <a:graphicFrameLocks noGrp="1"/>
          </p:cNvGraphicFramePr>
          <p:nvPr>
            <p:extLst>
              <p:ext uri="{D42A27DB-BD31-4B8C-83A1-F6EECF244321}">
                <p14:modId xmlns:p14="http://schemas.microsoft.com/office/powerpoint/2010/main" val="3204367105"/>
              </p:ext>
            </p:extLst>
          </p:nvPr>
        </p:nvGraphicFramePr>
        <p:xfrm>
          <a:off x="10400148" y="5624707"/>
          <a:ext cx="739942" cy="469523"/>
        </p:xfrm>
        <a:graphic>
          <a:graphicData uri="http://schemas.openxmlformats.org/drawingml/2006/table">
            <a:tbl>
              <a:tblPr bandRow="1">
                <a:tableStyleId>{5C22544A-7EE6-4342-B048-85BDC9FD1C3A}</a:tableStyleId>
              </a:tblPr>
              <a:tblGrid>
                <a:gridCol w="369971">
                  <a:extLst>
                    <a:ext uri="{9D8B030D-6E8A-4147-A177-3AD203B41FA5}">
                      <a16:colId xmlns:a16="http://schemas.microsoft.com/office/drawing/2014/main" val="3718979855"/>
                    </a:ext>
                  </a:extLst>
                </a:gridCol>
                <a:gridCol w="369971">
                  <a:extLst>
                    <a:ext uri="{9D8B030D-6E8A-4147-A177-3AD203B41FA5}">
                      <a16:colId xmlns:a16="http://schemas.microsoft.com/office/drawing/2014/main" val="234887409"/>
                    </a:ext>
                  </a:extLst>
                </a:gridCol>
              </a:tblGrid>
              <a:tr h="469523">
                <a:tc>
                  <a:txBody>
                    <a:bodyPr/>
                    <a:lstStyle/>
                    <a:p>
                      <a:pPr algn="ctr"/>
                      <a:r>
                        <a:rPr lang="en-US" sz="1400" b="0" dirty="0"/>
                        <a:t>0.2</a:t>
                      </a:r>
                    </a:p>
                  </a:txBody>
                  <a:tcPr marL="45720" marR="45720" anchor="ctr">
                    <a:lnL w="28575" cap="flat" cmpd="sng" algn="ctr">
                      <a:solidFill>
                        <a:schemeClr val="accent5">
                          <a:lumMod val="50000"/>
                        </a:schemeClr>
                      </a:solidFill>
                      <a:prstDash val="solid"/>
                      <a:round/>
                      <a:headEnd type="none" w="med" len="med"/>
                      <a:tailEnd type="none" w="med" len="med"/>
                    </a:lnL>
                    <a:lnR w="28575" cap="flat" cmpd="sng" algn="ctr">
                      <a:solidFill>
                        <a:schemeClr val="accent5">
                          <a:lumMod val="50000"/>
                        </a:schemeClr>
                      </a:solidFill>
                      <a:prstDash val="solid"/>
                      <a:round/>
                      <a:headEnd type="none" w="med" len="med"/>
                      <a:tailEnd type="none" w="med" len="med"/>
                    </a:lnR>
                    <a:lnT w="28575" cap="flat" cmpd="sng" algn="ctr">
                      <a:solidFill>
                        <a:schemeClr val="accent5">
                          <a:lumMod val="50000"/>
                        </a:schemeClr>
                      </a:solidFill>
                      <a:prstDash val="solid"/>
                      <a:round/>
                      <a:headEnd type="none" w="med" len="med"/>
                      <a:tailEnd type="none" w="med" len="med"/>
                    </a:lnT>
                    <a:lnB w="28575" cap="flat" cmpd="sng" algn="ctr">
                      <a:solidFill>
                        <a:schemeClr val="accent5">
                          <a:lumMod val="50000"/>
                        </a:schemeClr>
                      </a:solidFill>
                      <a:prstDash val="solid"/>
                      <a:round/>
                      <a:headEnd type="none" w="med" len="med"/>
                      <a:tailEnd type="none" w="med" len="med"/>
                    </a:lnB>
                    <a:solidFill>
                      <a:srgbClr val="8FAADC"/>
                    </a:solidFill>
                  </a:tcPr>
                </a:tc>
                <a:tc>
                  <a:txBody>
                    <a:bodyPr/>
                    <a:lstStyle/>
                    <a:p>
                      <a:pPr algn="ctr"/>
                      <a:r>
                        <a:rPr lang="en-US" sz="1400" b="0" dirty="0"/>
                        <a:t>0.8</a:t>
                      </a:r>
                    </a:p>
                  </a:txBody>
                  <a:tcPr marL="45720" marR="45720" anchor="ctr">
                    <a:lnL w="28575" cap="flat" cmpd="sng" algn="ctr">
                      <a:solidFill>
                        <a:schemeClr val="accent5">
                          <a:lumMod val="50000"/>
                        </a:schemeClr>
                      </a:solidFill>
                      <a:prstDash val="solid"/>
                      <a:round/>
                      <a:headEnd type="none" w="med" len="med"/>
                      <a:tailEnd type="none" w="med" len="med"/>
                    </a:lnL>
                    <a:lnR w="28575" cap="flat" cmpd="sng" algn="ctr">
                      <a:solidFill>
                        <a:schemeClr val="accent5">
                          <a:lumMod val="50000"/>
                        </a:schemeClr>
                      </a:solidFill>
                      <a:prstDash val="solid"/>
                      <a:round/>
                      <a:headEnd type="none" w="med" len="med"/>
                      <a:tailEnd type="none" w="med" len="med"/>
                    </a:lnR>
                    <a:lnT w="28575" cap="flat" cmpd="sng" algn="ctr">
                      <a:solidFill>
                        <a:schemeClr val="accent5">
                          <a:lumMod val="50000"/>
                        </a:schemeClr>
                      </a:solidFill>
                      <a:prstDash val="solid"/>
                      <a:round/>
                      <a:headEnd type="none" w="med" len="med"/>
                      <a:tailEnd type="none" w="med" len="med"/>
                    </a:lnT>
                    <a:lnB w="28575" cap="flat" cmpd="sng" algn="ctr">
                      <a:solidFill>
                        <a:schemeClr val="accent5">
                          <a:lumMod val="50000"/>
                        </a:schemeClr>
                      </a:solidFill>
                      <a:prstDash val="solid"/>
                      <a:round/>
                      <a:headEnd type="none" w="med" len="med"/>
                      <a:tailEnd type="none" w="med" len="med"/>
                    </a:lnB>
                    <a:solidFill>
                      <a:srgbClr val="8FAADC"/>
                    </a:solidFill>
                  </a:tcPr>
                </a:tc>
                <a:extLst>
                  <a:ext uri="{0D108BD9-81ED-4DB2-BD59-A6C34878D82A}">
                    <a16:rowId xmlns:a16="http://schemas.microsoft.com/office/drawing/2014/main" val="1545955903"/>
                  </a:ext>
                </a:extLst>
              </a:tr>
            </a:tbl>
          </a:graphicData>
        </a:graphic>
      </p:graphicFrame>
      <p:sp>
        <p:nvSpPr>
          <p:cNvPr id="184" name="Rectangle: Rounded Corners 183">
            <a:extLst>
              <a:ext uri="{FF2B5EF4-FFF2-40B4-BE49-F238E27FC236}">
                <a16:creationId xmlns:a16="http://schemas.microsoft.com/office/drawing/2014/main" id="{AB53E293-98AA-23E9-C7BB-B56CE29A8A03}"/>
              </a:ext>
            </a:extLst>
          </p:cNvPr>
          <p:cNvSpPr/>
          <p:nvPr/>
        </p:nvSpPr>
        <p:spPr>
          <a:xfrm>
            <a:off x="10898336" y="2561084"/>
            <a:ext cx="735049" cy="469523"/>
          </a:xfrm>
          <a:prstGeom prst="roundRect">
            <a:avLst>
              <a:gd name="adj" fmla="val 23429"/>
            </a:avLst>
          </a:prstGeom>
          <a:solidFill>
            <a:schemeClr val="accent6">
              <a:lumMod val="75000"/>
            </a:schemeClr>
          </a:solid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i="0" dirty="0">
                <a:latin typeface="+mj-lt"/>
              </a:rPr>
              <a:t>4</a:t>
            </a:r>
            <a:endParaRPr lang="en-US" sz="1400" b="1" dirty="0"/>
          </a:p>
        </p:txBody>
      </p:sp>
      <p:grpSp>
        <p:nvGrpSpPr>
          <p:cNvPr id="198" name="Group 197">
            <a:extLst>
              <a:ext uri="{FF2B5EF4-FFF2-40B4-BE49-F238E27FC236}">
                <a16:creationId xmlns:a16="http://schemas.microsoft.com/office/drawing/2014/main" id="{6A26E5F6-D24F-962A-6C54-56BDF8C8CA33}"/>
              </a:ext>
            </a:extLst>
          </p:cNvPr>
          <p:cNvGrpSpPr/>
          <p:nvPr/>
        </p:nvGrpSpPr>
        <p:grpSpPr>
          <a:xfrm>
            <a:off x="10893443" y="3283212"/>
            <a:ext cx="739941" cy="560189"/>
            <a:chOff x="9711658" y="3214324"/>
            <a:chExt cx="739941" cy="560189"/>
          </a:xfrm>
        </p:grpSpPr>
        <p:sp>
          <p:nvSpPr>
            <p:cNvPr id="190" name="Oval 189">
              <a:extLst>
                <a:ext uri="{FF2B5EF4-FFF2-40B4-BE49-F238E27FC236}">
                  <a16:creationId xmlns:a16="http://schemas.microsoft.com/office/drawing/2014/main" id="{D3D6640C-B85D-BFDD-B3B7-3B2B7D3D5726}"/>
                </a:ext>
              </a:extLst>
            </p:cNvPr>
            <p:cNvSpPr/>
            <p:nvPr/>
          </p:nvSpPr>
          <p:spPr>
            <a:xfrm>
              <a:off x="9711658" y="3527866"/>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1" name="Oval 190">
              <a:extLst>
                <a:ext uri="{FF2B5EF4-FFF2-40B4-BE49-F238E27FC236}">
                  <a16:creationId xmlns:a16="http://schemas.microsoft.com/office/drawing/2014/main" id="{2DD6A3B0-97CB-6BB1-2076-8F72F8BE1701}"/>
                </a:ext>
              </a:extLst>
            </p:cNvPr>
            <p:cNvSpPr/>
            <p:nvPr/>
          </p:nvSpPr>
          <p:spPr>
            <a:xfrm>
              <a:off x="10204952" y="3527866"/>
              <a:ext cx="246647" cy="246647"/>
            </a:xfrm>
            <a:prstGeom prst="ellipse">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2" name="Oval 191">
              <a:extLst>
                <a:ext uri="{FF2B5EF4-FFF2-40B4-BE49-F238E27FC236}">
                  <a16:creationId xmlns:a16="http://schemas.microsoft.com/office/drawing/2014/main" id="{F05E50EE-E1E4-4282-8CD5-244F8B351F27}"/>
                </a:ext>
              </a:extLst>
            </p:cNvPr>
            <p:cNvSpPr/>
            <p:nvPr/>
          </p:nvSpPr>
          <p:spPr>
            <a:xfrm>
              <a:off x="9958305" y="3214324"/>
              <a:ext cx="246647" cy="246647"/>
            </a:xfrm>
            <a:prstGeom prst="ellipse">
              <a:avLst/>
            </a:prstGeom>
            <a:solidFill>
              <a:srgbClr val="54823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3" name="Straight Connector 192">
              <a:extLst>
                <a:ext uri="{FF2B5EF4-FFF2-40B4-BE49-F238E27FC236}">
                  <a16:creationId xmlns:a16="http://schemas.microsoft.com/office/drawing/2014/main" id="{2572517B-E050-3941-E13D-F615506EFA09}"/>
                </a:ext>
              </a:extLst>
            </p:cNvPr>
            <p:cNvCxnSpPr>
              <a:cxnSpLocks/>
              <a:stCxn id="190" idx="7"/>
              <a:endCxn id="192" idx="4"/>
            </p:cNvCxnSpPr>
            <p:nvPr/>
          </p:nvCxnSpPr>
          <p:spPr>
            <a:xfrm flipV="1">
              <a:off x="9922184" y="3460971"/>
              <a:ext cx="159445" cy="103016"/>
            </a:xfrm>
            <a:prstGeom prst="line">
              <a:avLst/>
            </a:prstGeom>
            <a:ln w="19050">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94" name="Straight Connector 193">
              <a:extLst>
                <a:ext uri="{FF2B5EF4-FFF2-40B4-BE49-F238E27FC236}">
                  <a16:creationId xmlns:a16="http://schemas.microsoft.com/office/drawing/2014/main" id="{7042F777-9D89-D6F5-777D-DABA446D9EA3}"/>
                </a:ext>
              </a:extLst>
            </p:cNvPr>
            <p:cNvCxnSpPr>
              <a:cxnSpLocks/>
              <a:stCxn id="192" idx="4"/>
              <a:endCxn id="191" idx="1"/>
            </p:cNvCxnSpPr>
            <p:nvPr/>
          </p:nvCxnSpPr>
          <p:spPr>
            <a:xfrm>
              <a:off x="10081629" y="3460971"/>
              <a:ext cx="159444" cy="103016"/>
            </a:xfrm>
            <a:prstGeom prst="line">
              <a:avLst/>
            </a:prstGeom>
            <a:ln w="19050">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grpSp>
      <p:sp>
        <p:nvSpPr>
          <p:cNvPr id="199" name="Arrow: Right 198">
            <a:extLst>
              <a:ext uri="{FF2B5EF4-FFF2-40B4-BE49-F238E27FC236}">
                <a16:creationId xmlns:a16="http://schemas.microsoft.com/office/drawing/2014/main" id="{2A164F6F-F288-C136-5F45-E21C55BFD80E}"/>
              </a:ext>
            </a:extLst>
          </p:cNvPr>
          <p:cNvSpPr/>
          <p:nvPr/>
        </p:nvSpPr>
        <p:spPr>
          <a:xfrm rot="16200000">
            <a:off x="1355119" y="5370831"/>
            <a:ext cx="103015" cy="246648"/>
          </a:xfrm>
          <a:prstGeom prst="right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0" name="Arrow: Right 199">
            <a:extLst>
              <a:ext uri="{FF2B5EF4-FFF2-40B4-BE49-F238E27FC236}">
                <a16:creationId xmlns:a16="http://schemas.microsoft.com/office/drawing/2014/main" id="{81535FBB-FEA9-0CCD-D7CD-916C9AB737C6}"/>
              </a:ext>
            </a:extLst>
          </p:cNvPr>
          <p:cNvSpPr/>
          <p:nvPr/>
        </p:nvSpPr>
        <p:spPr>
          <a:xfrm rot="16200000">
            <a:off x="368531" y="5370831"/>
            <a:ext cx="103015" cy="246648"/>
          </a:xfrm>
          <a:prstGeom prst="rightArrow">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3" name="Arrow: Right 202">
            <a:extLst>
              <a:ext uri="{FF2B5EF4-FFF2-40B4-BE49-F238E27FC236}">
                <a16:creationId xmlns:a16="http://schemas.microsoft.com/office/drawing/2014/main" id="{C3D7ADCA-F50C-EAA9-F222-B89110FE37B7}"/>
              </a:ext>
            </a:extLst>
          </p:cNvPr>
          <p:cNvSpPr/>
          <p:nvPr/>
        </p:nvSpPr>
        <p:spPr>
          <a:xfrm rot="16200000">
            <a:off x="855909" y="4570097"/>
            <a:ext cx="103015" cy="246648"/>
          </a:xfrm>
          <a:prstGeom prst="rightArrow">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 name="Arrow: Right 203">
            <a:extLst>
              <a:ext uri="{FF2B5EF4-FFF2-40B4-BE49-F238E27FC236}">
                <a16:creationId xmlns:a16="http://schemas.microsoft.com/office/drawing/2014/main" id="{72A47995-8BF7-CE1A-C6F8-56FCD008DF96}"/>
              </a:ext>
            </a:extLst>
          </p:cNvPr>
          <p:cNvSpPr/>
          <p:nvPr/>
        </p:nvSpPr>
        <p:spPr>
          <a:xfrm rot="16200000">
            <a:off x="3940804" y="5370831"/>
            <a:ext cx="103015" cy="246648"/>
          </a:xfrm>
          <a:prstGeom prst="right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 name="Arrow: Right 204">
            <a:extLst>
              <a:ext uri="{FF2B5EF4-FFF2-40B4-BE49-F238E27FC236}">
                <a16:creationId xmlns:a16="http://schemas.microsoft.com/office/drawing/2014/main" id="{DBB719BC-7C69-159D-B885-91CB821A0C70}"/>
              </a:ext>
            </a:extLst>
          </p:cNvPr>
          <p:cNvSpPr/>
          <p:nvPr/>
        </p:nvSpPr>
        <p:spPr>
          <a:xfrm rot="16200000">
            <a:off x="2954216" y="5370831"/>
            <a:ext cx="103015" cy="246648"/>
          </a:xfrm>
          <a:prstGeom prst="rightArrow">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 name="Arrow: Right 205">
            <a:extLst>
              <a:ext uri="{FF2B5EF4-FFF2-40B4-BE49-F238E27FC236}">
                <a16:creationId xmlns:a16="http://schemas.microsoft.com/office/drawing/2014/main" id="{4E7AC900-E5F5-70EF-F703-9D96714A0366}"/>
              </a:ext>
            </a:extLst>
          </p:cNvPr>
          <p:cNvSpPr/>
          <p:nvPr/>
        </p:nvSpPr>
        <p:spPr>
          <a:xfrm rot="16200000">
            <a:off x="3441594" y="4570097"/>
            <a:ext cx="103015" cy="246648"/>
          </a:xfrm>
          <a:prstGeom prst="rightArrow">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7" name="Arrow: Right 206">
            <a:extLst>
              <a:ext uri="{FF2B5EF4-FFF2-40B4-BE49-F238E27FC236}">
                <a16:creationId xmlns:a16="http://schemas.microsoft.com/office/drawing/2014/main" id="{1DC30F4A-E4AB-E230-97A1-FA3E7396AEDA}"/>
              </a:ext>
            </a:extLst>
          </p:cNvPr>
          <p:cNvSpPr/>
          <p:nvPr/>
        </p:nvSpPr>
        <p:spPr>
          <a:xfrm rot="16200000">
            <a:off x="6533838" y="5370830"/>
            <a:ext cx="103015" cy="246648"/>
          </a:xfrm>
          <a:prstGeom prst="right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8" name="Arrow: Right 207">
            <a:extLst>
              <a:ext uri="{FF2B5EF4-FFF2-40B4-BE49-F238E27FC236}">
                <a16:creationId xmlns:a16="http://schemas.microsoft.com/office/drawing/2014/main" id="{23275E21-EE81-617B-4113-C41867CB52B0}"/>
              </a:ext>
            </a:extLst>
          </p:cNvPr>
          <p:cNvSpPr/>
          <p:nvPr/>
        </p:nvSpPr>
        <p:spPr>
          <a:xfrm rot="16200000">
            <a:off x="5547250" y="5370830"/>
            <a:ext cx="103015" cy="246648"/>
          </a:xfrm>
          <a:prstGeom prst="rightArrow">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9" name="Arrow: Right 208">
            <a:extLst>
              <a:ext uri="{FF2B5EF4-FFF2-40B4-BE49-F238E27FC236}">
                <a16:creationId xmlns:a16="http://schemas.microsoft.com/office/drawing/2014/main" id="{D805B388-FFF1-9F71-4BDC-817E5F99A3A4}"/>
              </a:ext>
            </a:extLst>
          </p:cNvPr>
          <p:cNvSpPr/>
          <p:nvPr/>
        </p:nvSpPr>
        <p:spPr>
          <a:xfrm rot="16200000">
            <a:off x="6034628" y="4570096"/>
            <a:ext cx="103015" cy="246648"/>
          </a:xfrm>
          <a:prstGeom prst="rightArrow">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0" name="Arrow: Right 209">
            <a:extLst>
              <a:ext uri="{FF2B5EF4-FFF2-40B4-BE49-F238E27FC236}">
                <a16:creationId xmlns:a16="http://schemas.microsoft.com/office/drawing/2014/main" id="{565C0764-B26B-E148-6AC0-ED3A7D6FEAED}"/>
              </a:ext>
            </a:extLst>
          </p:cNvPr>
          <p:cNvSpPr/>
          <p:nvPr/>
        </p:nvSpPr>
        <p:spPr>
          <a:xfrm rot="16200000">
            <a:off x="9121992" y="5370830"/>
            <a:ext cx="103015" cy="246648"/>
          </a:xfrm>
          <a:prstGeom prst="right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1" name="Arrow: Right 210">
            <a:extLst>
              <a:ext uri="{FF2B5EF4-FFF2-40B4-BE49-F238E27FC236}">
                <a16:creationId xmlns:a16="http://schemas.microsoft.com/office/drawing/2014/main" id="{641219C1-49FF-537D-2D23-597025B88B4B}"/>
              </a:ext>
            </a:extLst>
          </p:cNvPr>
          <p:cNvSpPr/>
          <p:nvPr/>
        </p:nvSpPr>
        <p:spPr>
          <a:xfrm rot="16200000">
            <a:off x="8135404" y="5370830"/>
            <a:ext cx="103015" cy="246648"/>
          </a:xfrm>
          <a:prstGeom prst="rightArrow">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2" name="Arrow: Right 211">
            <a:extLst>
              <a:ext uri="{FF2B5EF4-FFF2-40B4-BE49-F238E27FC236}">
                <a16:creationId xmlns:a16="http://schemas.microsoft.com/office/drawing/2014/main" id="{BDCBE870-A92B-C866-9B04-9B44EF94B901}"/>
              </a:ext>
            </a:extLst>
          </p:cNvPr>
          <p:cNvSpPr/>
          <p:nvPr/>
        </p:nvSpPr>
        <p:spPr>
          <a:xfrm rot="16200000">
            <a:off x="8622782" y="4570096"/>
            <a:ext cx="103015" cy="246648"/>
          </a:xfrm>
          <a:prstGeom prst="rightArrow">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3" name="Arrow: Right 212">
            <a:extLst>
              <a:ext uri="{FF2B5EF4-FFF2-40B4-BE49-F238E27FC236}">
                <a16:creationId xmlns:a16="http://schemas.microsoft.com/office/drawing/2014/main" id="{3339582D-AD80-C973-FAB7-27C661B6A98D}"/>
              </a:ext>
            </a:extLst>
          </p:cNvPr>
          <p:cNvSpPr/>
          <p:nvPr/>
        </p:nvSpPr>
        <p:spPr>
          <a:xfrm rot="16200000">
            <a:off x="11701434" y="5370829"/>
            <a:ext cx="103015" cy="246648"/>
          </a:xfrm>
          <a:prstGeom prst="right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4" name="Arrow: Right 213">
            <a:extLst>
              <a:ext uri="{FF2B5EF4-FFF2-40B4-BE49-F238E27FC236}">
                <a16:creationId xmlns:a16="http://schemas.microsoft.com/office/drawing/2014/main" id="{517C6E1D-2B3A-A90B-5C2B-863BE6C878DB}"/>
              </a:ext>
            </a:extLst>
          </p:cNvPr>
          <p:cNvSpPr/>
          <p:nvPr/>
        </p:nvSpPr>
        <p:spPr>
          <a:xfrm rot="16200000">
            <a:off x="10714846" y="5370829"/>
            <a:ext cx="103015" cy="246648"/>
          </a:xfrm>
          <a:prstGeom prst="rightArrow">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5" name="Arrow: Right 214">
            <a:extLst>
              <a:ext uri="{FF2B5EF4-FFF2-40B4-BE49-F238E27FC236}">
                <a16:creationId xmlns:a16="http://schemas.microsoft.com/office/drawing/2014/main" id="{0725B292-D5CC-5FCD-B017-F3AB483073EF}"/>
              </a:ext>
            </a:extLst>
          </p:cNvPr>
          <p:cNvSpPr/>
          <p:nvPr/>
        </p:nvSpPr>
        <p:spPr>
          <a:xfrm rot="16200000">
            <a:off x="11202224" y="4570095"/>
            <a:ext cx="103015" cy="246648"/>
          </a:xfrm>
          <a:prstGeom prst="rightArrow">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6" name="Arrow: Right 215">
            <a:extLst>
              <a:ext uri="{FF2B5EF4-FFF2-40B4-BE49-F238E27FC236}">
                <a16:creationId xmlns:a16="http://schemas.microsoft.com/office/drawing/2014/main" id="{18E446D3-F5CC-2847-46BB-08D42F652F9E}"/>
              </a:ext>
            </a:extLst>
          </p:cNvPr>
          <p:cNvSpPr/>
          <p:nvPr/>
        </p:nvSpPr>
        <p:spPr>
          <a:xfrm rot="16200000">
            <a:off x="11216799" y="3840397"/>
            <a:ext cx="103015" cy="246648"/>
          </a:xfrm>
          <a:prstGeom prst="rightArrow">
            <a:avLst/>
          </a:prstGeom>
          <a:solidFill>
            <a:srgbClr val="8FA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7" name="Arrow: Right 216">
            <a:extLst>
              <a:ext uri="{FF2B5EF4-FFF2-40B4-BE49-F238E27FC236}">
                <a16:creationId xmlns:a16="http://schemas.microsoft.com/office/drawing/2014/main" id="{29BF1B4B-ACD5-887C-E444-B06F90F3B339}"/>
              </a:ext>
            </a:extLst>
          </p:cNvPr>
          <p:cNvSpPr/>
          <p:nvPr/>
        </p:nvSpPr>
        <p:spPr>
          <a:xfrm rot="16200000">
            <a:off x="11197518" y="3040738"/>
            <a:ext cx="103015" cy="246648"/>
          </a:xfrm>
          <a:prstGeom prst="rightArrow">
            <a:avLst/>
          </a:prstGeom>
          <a:solidFill>
            <a:srgbClr val="54823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9" name="Connector: Elbow 218">
            <a:extLst>
              <a:ext uri="{FF2B5EF4-FFF2-40B4-BE49-F238E27FC236}">
                <a16:creationId xmlns:a16="http://schemas.microsoft.com/office/drawing/2014/main" id="{6EB360E7-74DA-FCF2-DC66-E2CB4C4149E5}"/>
              </a:ext>
            </a:extLst>
          </p:cNvPr>
          <p:cNvCxnSpPr>
            <a:cxnSpLocks/>
            <a:stCxn id="60" idx="3"/>
            <a:endCxn id="129" idx="1"/>
          </p:cNvCxnSpPr>
          <p:nvPr/>
        </p:nvCxnSpPr>
        <p:spPr>
          <a:xfrm>
            <a:off x="1283301" y="4331938"/>
            <a:ext cx="1357339" cy="1527531"/>
          </a:xfrm>
          <a:prstGeom prst="bentConnector3">
            <a:avLst>
              <a:gd name="adj1" fmla="val 50000"/>
            </a:avLst>
          </a:prstGeom>
          <a:ln w="28575">
            <a:solidFill>
              <a:schemeClr val="accent1">
                <a:lumMod val="40000"/>
                <a:lumOff val="6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21" name="Connector: Elbow 220">
            <a:extLst>
              <a:ext uri="{FF2B5EF4-FFF2-40B4-BE49-F238E27FC236}">
                <a16:creationId xmlns:a16="http://schemas.microsoft.com/office/drawing/2014/main" id="{14E68373-68BB-78DB-50F0-7AA6C674DB5E}"/>
              </a:ext>
            </a:extLst>
          </p:cNvPr>
          <p:cNvCxnSpPr>
            <a:cxnSpLocks/>
            <a:stCxn id="113" idx="3"/>
            <a:endCxn id="147" idx="1"/>
          </p:cNvCxnSpPr>
          <p:nvPr/>
        </p:nvCxnSpPr>
        <p:spPr>
          <a:xfrm>
            <a:off x="3873877" y="4331939"/>
            <a:ext cx="1359797" cy="1527531"/>
          </a:xfrm>
          <a:prstGeom prst="bentConnector3">
            <a:avLst>
              <a:gd name="adj1" fmla="val 50000"/>
            </a:avLst>
          </a:prstGeom>
          <a:ln w="28575">
            <a:solidFill>
              <a:schemeClr val="accent1">
                <a:lumMod val="40000"/>
                <a:lumOff val="6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24" name="Connector: Elbow 223">
            <a:extLst>
              <a:ext uri="{FF2B5EF4-FFF2-40B4-BE49-F238E27FC236}">
                <a16:creationId xmlns:a16="http://schemas.microsoft.com/office/drawing/2014/main" id="{385C3752-1666-7DEC-90A5-50E286B1804D}"/>
              </a:ext>
            </a:extLst>
          </p:cNvPr>
          <p:cNvCxnSpPr>
            <a:cxnSpLocks/>
            <a:stCxn id="131" idx="3"/>
            <a:endCxn id="165" idx="1"/>
          </p:cNvCxnSpPr>
          <p:nvPr/>
        </p:nvCxnSpPr>
        <p:spPr>
          <a:xfrm>
            <a:off x="6466911" y="4331940"/>
            <a:ext cx="1352446" cy="1529767"/>
          </a:xfrm>
          <a:prstGeom prst="bentConnector3">
            <a:avLst>
              <a:gd name="adj1" fmla="val 50000"/>
            </a:avLst>
          </a:prstGeom>
          <a:ln w="28575">
            <a:solidFill>
              <a:schemeClr val="accent1">
                <a:lumMod val="40000"/>
                <a:lumOff val="6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27" name="Connector: Elbow 226">
            <a:extLst>
              <a:ext uri="{FF2B5EF4-FFF2-40B4-BE49-F238E27FC236}">
                <a16:creationId xmlns:a16="http://schemas.microsoft.com/office/drawing/2014/main" id="{0F61B5C0-5B97-DD8D-4248-4081AF48D4BD}"/>
              </a:ext>
            </a:extLst>
          </p:cNvPr>
          <p:cNvCxnSpPr>
            <a:cxnSpLocks/>
            <a:stCxn id="149" idx="3"/>
            <a:endCxn id="183" idx="1"/>
          </p:cNvCxnSpPr>
          <p:nvPr/>
        </p:nvCxnSpPr>
        <p:spPr>
          <a:xfrm>
            <a:off x="9052594" y="4334177"/>
            <a:ext cx="1347554" cy="1525291"/>
          </a:xfrm>
          <a:prstGeom prst="bentConnector3">
            <a:avLst>
              <a:gd name="adj1" fmla="val 50000"/>
            </a:avLst>
          </a:prstGeom>
          <a:ln w="28575">
            <a:solidFill>
              <a:schemeClr val="accent1">
                <a:lumMod val="40000"/>
                <a:lumOff val="6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17962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FD26F2-FDF9-C0F9-CDEF-F3494C213205}"/>
              </a:ext>
            </a:extLst>
          </p:cNvPr>
          <p:cNvSpPr>
            <a:spLocks noGrp="1"/>
          </p:cNvSpPr>
          <p:nvPr>
            <p:ph type="title"/>
          </p:nvPr>
        </p:nvSpPr>
        <p:spPr/>
        <p:txBody>
          <a:bodyPr/>
          <a:lstStyle/>
          <a:p>
            <a:r>
              <a:rPr lang="en-US" dirty="0"/>
              <a:t>RNN in TensorFlow</a:t>
            </a:r>
          </a:p>
        </p:txBody>
      </p:sp>
      <p:sp>
        <p:nvSpPr>
          <p:cNvPr id="3" name="Content Placeholder 2">
            <a:extLst>
              <a:ext uri="{FF2B5EF4-FFF2-40B4-BE49-F238E27FC236}">
                <a16:creationId xmlns:a16="http://schemas.microsoft.com/office/drawing/2014/main" id="{3E8D66A6-FA27-78C3-5F75-E0A75526CDDB}"/>
              </a:ext>
            </a:extLst>
          </p:cNvPr>
          <p:cNvSpPr>
            <a:spLocks noGrp="1"/>
          </p:cNvSpPr>
          <p:nvPr>
            <p:ph sz="quarter" idx="10"/>
          </p:nvPr>
        </p:nvSpPr>
        <p:spPr>
          <a:xfrm>
            <a:off x="733424" y="908092"/>
            <a:ext cx="10058901" cy="5221539"/>
          </a:xfrm>
        </p:spPr>
        <p:txBody>
          <a:bodyPr/>
          <a:lstStyle/>
          <a:p>
            <a:r>
              <a:rPr lang="en-US" sz="2000" dirty="0"/>
              <a:t>Building RNN in TensorFlow is much easier than it seems from the previous explanation</a:t>
            </a:r>
          </a:p>
          <a:p>
            <a:r>
              <a:rPr lang="en-US" sz="2000" dirty="0"/>
              <a:t>We still use the </a:t>
            </a:r>
            <a:r>
              <a:rPr lang="en-US" sz="2000" dirty="0">
                <a:highlight>
                  <a:srgbClr val="D2DEEF"/>
                </a:highlight>
                <a:latin typeface="Consolas" panose="020B0609020204030204" pitchFamily="49" charset="0"/>
              </a:rPr>
              <a:t>Sequential()</a:t>
            </a:r>
            <a:r>
              <a:rPr lang="en-US" sz="2000" dirty="0"/>
              <a:t> class and add layers one by one to the model</a:t>
            </a:r>
          </a:p>
          <a:p>
            <a:r>
              <a:rPr lang="en-US" sz="2000" dirty="0"/>
              <a:t>Besides one layer being an RNN type, the rest are the same as </a:t>
            </a:r>
            <a:r>
              <a:rPr lang="en-US" sz="1800" dirty="0"/>
              <a:t>the</a:t>
            </a:r>
            <a:r>
              <a:rPr lang="en-US" sz="2000" dirty="0"/>
              <a:t> tabular neural network from the last section</a:t>
            </a:r>
          </a:p>
          <a:p>
            <a:pPr lvl="1"/>
            <a:r>
              <a:rPr lang="en-US" sz="2000" b="1" dirty="0"/>
              <a:t>All sequential computations that we discussed are handled by TensorFlow</a:t>
            </a:r>
          </a:p>
          <a:p>
            <a:r>
              <a:rPr lang="en-US" sz="2000" dirty="0"/>
              <a:t>We can add and mix the RNN layers and Dense as we want</a:t>
            </a:r>
          </a:p>
          <a:p>
            <a:pPr lvl="1"/>
            <a:r>
              <a:rPr lang="en-US" sz="1800" dirty="0"/>
              <a:t>We don’t usually need more than one RNN layer though</a:t>
            </a:r>
          </a:p>
        </p:txBody>
      </p:sp>
      <p:sp>
        <p:nvSpPr>
          <p:cNvPr id="4" name="Rectangle 3">
            <a:extLst>
              <a:ext uri="{FF2B5EF4-FFF2-40B4-BE49-F238E27FC236}">
                <a16:creationId xmlns:a16="http://schemas.microsoft.com/office/drawing/2014/main" id="{66747741-9D19-29E7-C46B-21E7B9670F39}"/>
              </a:ext>
            </a:extLst>
          </p:cNvPr>
          <p:cNvSpPr/>
          <p:nvPr/>
        </p:nvSpPr>
        <p:spPr>
          <a:xfrm>
            <a:off x="733424" y="3577677"/>
            <a:ext cx="3186863" cy="2484520"/>
          </a:xfrm>
          <a:prstGeom prst="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b="1" dirty="0">
                <a:solidFill>
                  <a:schemeClr val="tx1"/>
                </a:solidFill>
                <a:latin typeface="Consolas" panose="020B0609020204030204" pitchFamily="49" charset="0"/>
              </a:rPr>
              <a:t>Sequential()</a:t>
            </a:r>
          </a:p>
        </p:txBody>
      </p:sp>
      <p:sp>
        <p:nvSpPr>
          <p:cNvPr id="5" name="Rectangle 4">
            <a:extLst>
              <a:ext uri="{FF2B5EF4-FFF2-40B4-BE49-F238E27FC236}">
                <a16:creationId xmlns:a16="http://schemas.microsoft.com/office/drawing/2014/main" id="{C7D3FC54-C6AD-A804-C19F-9BEA382535D3}"/>
              </a:ext>
            </a:extLst>
          </p:cNvPr>
          <p:cNvSpPr/>
          <p:nvPr/>
        </p:nvSpPr>
        <p:spPr>
          <a:xfrm>
            <a:off x="970505" y="5641093"/>
            <a:ext cx="2732891" cy="324395"/>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atin typeface="Consolas" panose="020B0609020204030204" pitchFamily="49" charset="0"/>
              </a:rPr>
              <a:t>Input()</a:t>
            </a:r>
          </a:p>
        </p:txBody>
      </p:sp>
      <p:sp>
        <p:nvSpPr>
          <p:cNvPr id="7" name="Rectangle 6">
            <a:extLst>
              <a:ext uri="{FF2B5EF4-FFF2-40B4-BE49-F238E27FC236}">
                <a16:creationId xmlns:a16="http://schemas.microsoft.com/office/drawing/2014/main" id="{D4A53991-72F2-3FB9-EA3C-7E50010858D8}"/>
              </a:ext>
            </a:extLst>
          </p:cNvPr>
          <p:cNvSpPr/>
          <p:nvPr/>
        </p:nvSpPr>
        <p:spPr>
          <a:xfrm>
            <a:off x="970505" y="5088514"/>
            <a:ext cx="2732891" cy="324395"/>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atin typeface="Consolas" panose="020B0609020204030204" pitchFamily="49" charset="0"/>
              </a:rPr>
              <a:t>RNN()</a:t>
            </a:r>
          </a:p>
        </p:txBody>
      </p:sp>
      <p:sp>
        <p:nvSpPr>
          <p:cNvPr id="9" name="Rectangle 8">
            <a:extLst>
              <a:ext uri="{FF2B5EF4-FFF2-40B4-BE49-F238E27FC236}">
                <a16:creationId xmlns:a16="http://schemas.microsoft.com/office/drawing/2014/main" id="{A791BE7B-D299-3C2B-9D25-9C42DC443EF7}"/>
              </a:ext>
            </a:extLst>
          </p:cNvPr>
          <p:cNvSpPr/>
          <p:nvPr/>
        </p:nvSpPr>
        <p:spPr>
          <a:xfrm>
            <a:off x="970505" y="4535934"/>
            <a:ext cx="2732891" cy="324395"/>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atin typeface="Consolas" panose="020B0609020204030204" pitchFamily="49" charset="0"/>
              </a:rPr>
              <a:t>Dense()</a:t>
            </a:r>
          </a:p>
        </p:txBody>
      </p:sp>
      <p:sp>
        <p:nvSpPr>
          <p:cNvPr id="13" name="Rectangle 12">
            <a:extLst>
              <a:ext uri="{FF2B5EF4-FFF2-40B4-BE49-F238E27FC236}">
                <a16:creationId xmlns:a16="http://schemas.microsoft.com/office/drawing/2014/main" id="{6686A16C-E43E-5A29-DC20-BFB150691ED0}"/>
              </a:ext>
            </a:extLst>
          </p:cNvPr>
          <p:cNvSpPr/>
          <p:nvPr/>
        </p:nvSpPr>
        <p:spPr>
          <a:xfrm>
            <a:off x="970505" y="3983353"/>
            <a:ext cx="2732891" cy="324395"/>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atin typeface="Consolas" panose="020B0609020204030204" pitchFamily="49" charset="0"/>
              </a:rPr>
              <a:t>Dense()</a:t>
            </a:r>
          </a:p>
        </p:txBody>
      </p:sp>
      <p:cxnSp>
        <p:nvCxnSpPr>
          <p:cNvPr id="16" name="Straight Arrow Connector 15">
            <a:extLst>
              <a:ext uri="{FF2B5EF4-FFF2-40B4-BE49-F238E27FC236}">
                <a16:creationId xmlns:a16="http://schemas.microsoft.com/office/drawing/2014/main" id="{DB961352-3627-F0DD-EC87-F3C7445F506C}"/>
              </a:ext>
            </a:extLst>
          </p:cNvPr>
          <p:cNvCxnSpPr>
            <a:stCxn id="5" idx="0"/>
            <a:endCxn id="7" idx="2"/>
          </p:cNvCxnSpPr>
          <p:nvPr/>
        </p:nvCxnSpPr>
        <p:spPr>
          <a:xfrm flipV="1">
            <a:off x="2336951" y="5412909"/>
            <a:ext cx="0" cy="228184"/>
          </a:xfrm>
          <a:prstGeom prst="straightConnector1">
            <a:avLst/>
          </a:prstGeom>
          <a:ln w="38100">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22739961-574D-9DA4-ACAC-10EF3FED87C7}"/>
              </a:ext>
            </a:extLst>
          </p:cNvPr>
          <p:cNvCxnSpPr>
            <a:cxnSpLocks/>
            <a:stCxn id="7" idx="0"/>
            <a:endCxn id="9" idx="2"/>
          </p:cNvCxnSpPr>
          <p:nvPr/>
        </p:nvCxnSpPr>
        <p:spPr>
          <a:xfrm flipV="1">
            <a:off x="2336951" y="4860329"/>
            <a:ext cx="0" cy="228185"/>
          </a:xfrm>
          <a:prstGeom prst="straightConnector1">
            <a:avLst/>
          </a:prstGeom>
          <a:ln w="38100">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D61E4DDC-2BAE-3687-8559-F767B07A40CE}"/>
              </a:ext>
            </a:extLst>
          </p:cNvPr>
          <p:cNvCxnSpPr>
            <a:cxnSpLocks/>
            <a:stCxn id="9" idx="0"/>
            <a:endCxn id="13" idx="2"/>
          </p:cNvCxnSpPr>
          <p:nvPr/>
        </p:nvCxnSpPr>
        <p:spPr>
          <a:xfrm flipV="1">
            <a:off x="2336951" y="4307748"/>
            <a:ext cx="0" cy="228186"/>
          </a:xfrm>
          <a:prstGeom prst="straightConnector1">
            <a:avLst/>
          </a:prstGeom>
          <a:ln w="38100">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5" name="Rectangle 24">
            <a:extLst>
              <a:ext uri="{FF2B5EF4-FFF2-40B4-BE49-F238E27FC236}">
                <a16:creationId xmlns:a16="http://schemas.microsoft.com/office/drawing/2014/main" id="{D886589C-16CE-5E8B-EF8A-B2E2EC0F53B5}"/>
              </a:ext>
            </a:extLst>
          </p:cNvPr>
          <p:cNvSpPr/>
          <p:nvPr/>
        </p:nvSpPr>
        <p:spPr>
          <a:xfrm>
            <a:off x="4453187" y="3577677"/>
            <a:ext cx="3186863" cy="2484520"/>
          </a:xfrm>
          <a:prstGeom prst="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b="1" dirty="0">
                <a:solidFill>
                  <a:schemeClr val="tx1"/>
                </a:solidFill>
                <a:latin typeface="Consolas" panose="020B0609020204030204" pitchFamily="49" charset="0"/>
              </a:rPr>
              <a:t>Sequential()</a:t>
            </a:r>
          </a:p>
        </p:txBody>
      </p:sp>
      <p:sp>
        <p:nvSpPr>
          <p:cNvPr id="26" name="Rectangle 25">
            <a:extLst>
              <a:ext uri="{FF2B5EF4-FFF2-40B4-BE49-F238E27FC236}">
                <a16:creationId xmlns:a16="http://schemas.microsoft.com/office/drawing/2014/main" id="{6E57F096-4A6D-C17A-926B-69973FC9FAED}"/>
              </a:ext>
            </a:extLst>
          </p:cNvPr>
          <p:cNvSpPr/>
          <p:nvPr/>
        </p:nvSpPr>
        <p:spPr>
          <a:xfrm>
            <a:off x="4690268" y="5641093"/>
            <a:ext cx="2732891" cy="324395"/>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atin typeface="Consolas" panose="020B0609020204030204" pitchFamily="49" charset="0"/>
              </a:rPr>
              <a:t>Input()</a:t>
            </a:r>
          </a:p>
        </p:txBody>
      </p:sp>
      <p:sp>
        <p:nvSpPr>
          <p:cNvPr id="27" name="Rectangle 26">
            <a:extLst>
              <a:ext uri="{FF2B5EF4-FFF2-40B4-BE49-F238E27FC236}">
                <a16:creationId xmlns:a16="http://schemas.microsoft.com/office/drawing/2014/main" id="{CAAA6B03-DB48-3728-307A-9069ED3234CC}"/>
              </a:ext>
            </a:extLst>
          </p:cNvPr>
          <p:cNvSpPr/>
          <p:nvPr/>
        </p:nvSpPr>
        <p:spPr>
          <a:xfrm>
            <a:off x="4690268" y="5088514"/>
            <a:ext cx="2732891" cy="324395"/>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atin typeface="Consolas" panose="020B0609020204030204" pitchFamily="49" charset="0"/>
              </a:rPr>
              <a:t>Dense()</a:t>
            </a:r>
          </a:p>
        </p:txBody>
      </p:sp>
      <p:sp>
        <p:nvSpPr>
          <p:cNvPr id="28" name="Rectangle 27">
            <a:extLst>
              <a:ext uri="{FF2B5EF4-FFF2-40B4-BE49-F238E27FC236}">
                <a16:creationId xmlns:a16="http://schemas.microsoft.com/office/drawing/2014/main" id="{A783C51C-DC46-1AFC-B54C-52FB3670F99F}"/>
              </a:ext>
            </a:extLst>
          </p:cNvPr>
          <p:cNvSpPr/>
          <p:nvPr/>
        </p:nvSpPr>
        <p:spPr>
          <a:xfrm>
            <a:off x="4690268" y="4535934"/>
            <a:ext cx="2732891" cy="324395"/>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atin typeface="Consolas" panose="020B0609020204030204" pitchFamily="49" charset="0"/>
              </a:rPr>
              <a:t>RNN()</a:t>
            </a:r>
          </a:p>
        </p:txBody>
      </p:sp>
      <p:sp>
        <p:nvSpPr>
          <p:cNvPr id="29" name="Rectangle 28">
            <a:extLst>
              <a:ext uri="{FF2B5EF4-FFF2-40B4-BE49-F238E27FC236}">
                <a16:creationId xmlns:a16="http://schemas.microsoft.com/office/drawing/2014/main" id="{C46E215F-AA8F-C7D4-652E-81063E57948E}"/>
              </a:ext>
            </a:extLst>
          </p:cNvPr>
          <p:cNvSpPr/>
          <p:nvPr/>
        </p:nvSpPr>
        <p:spPr>
          <a:xfrm>
            <a:off x="4690268" y="3983353"/>
            <a:ext cx="2732891" cy="324395"/>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atin typeface="Consolas" panose="020B0609020204030204" pitchFamily="49" charset="0"/>
              </a:rPr>
              <a:t>Dense()</a:t>
            </a:r>
          </a:p>
        </p:txBody>
      </p:sp>
      <p:cxnSp>
        <p:nvCxnSpPr>
          <p:cNvPr id="30" name="Straight Arrow Connector 29">
            <a:extLst>
              <a:ext uri="{FF2B5EF4-FFF2-40B4-BE49-F238E27FC236}">
                <a16:creationId xmlns:a16="http://schemas.microsoft.com/office/drawing/2014/main" id="{3D2553B6-ABAC-8B70-F2C4-A8911BB45CA7}"/>
              </a:ext>
            </a:extLst>
          </p:cNvPr>
          <p:cNvCxnSpPr>
            <a:stCxn id="26" idx="0"/>
            <a:endCxn id="27" idx="2"/>
          </p:cNvCxnSpPr>
          <p:nvPr/>
        </p:nvCxnSpPr>
        <p:spPr>
          <a:xfrm flipV="1">
            <a:off x="6056714" y="5412909"/>
            <a:ext cx="0" cy="228184"/>
          </a:xfrm>
          <a:prstGeom prst="straightConnector1">
            <a:avLst/>
          </a:prstGeom>
          <a:ln w="38100">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B2556487-7E51-2123-EE57-72D706AAFF38}"/>
              </a:ext>
            </a:extLst>
          </p:cNvPr>
          <p:cNvCxnSpPr>
            <a:cxnSpLocks/>
            <a:stCxn id="27" idx="0"/>
            <a:endCxn id="28" idx="2"/>
          </p:cNvCxnSpPr>
          <p:nvPr/>
        </p:nvCxnSpPr>
        <p:spPr>
          <a:xfrm flipV="1">
            <a:off x="6056714" y="4860329"/>
            <a:ext cx="0" cy="228185"/>
          </a:xfrm>
          <a:prstGeom prst="straightConnector1">
            <a:avLst/>
          </a:prstGeom>
          <a:ln w="38100">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12F9F653-BB88-A90B-0F65-8D9151E185FC}"/>
              </a:ext>
            </a:extLst>
          </p:cNvPr>
          <p:cNvCxnSpPr>
            <a:cxnSpLocks/>
            <a:stCxn id="28" idx="0"/>
            <a:endCxn id="29" idx="2"/>
          </p:cNvCxnSpPr>
          <p:nvPr/>
        </p:nvCxnSpPr>
        <p:spPr>
          <a:xfrm flipV="1">
            <a:off x="6056714" y="4307748"/>
            <a:ext cx="0" cy="228186"/>
          </a:xfrm>
          <a:prstGeom prst="straightConnector1">
            <a:avLst/>
          </a:prstGeom>
          <a:ln w="38100">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1" name="Rectangle 40">
            <a:extLst>
              <a:ext uri="{FF2B5EF4-FFF2-40B4-BE49-F238E27FC236}">
                <a16:creationId xmlns:a16="http://schemas.microsoft.com/office/drawing/2014/main" id="{EECDF4C2-945D-5B8A-492E-7A462092DF6C}"/>
              </a:ext>
            </a:extLst>
          </p:cNvPr>
          <p:cNvSpPr/>
          <p:nvPr/>
        </p:nvSpPr>
        <p:spPr>
          <a:xfrm>
            <a:off x="8172950" y="3577677"/>
            <a:ext cx="3186863" cy="2484520"/>
          </a:xfrm>
          <a:prstGeom prst="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b="1" dirty="0">
                <a:solidFill>
                  <a:schemeClr val="tx1"/>
                </a:solidFill>
                <a:latin typeface="Consolas" panose="020B0609020204030204" pitchFamily="49" charset="0"/>
              </a:rPr>
              <a:t>Sequential()</a:t>
            </a:r>
          </a:p>
        </p:txBody>
      </p:sp>
      <p:sp>
        <p:nvSpPr>
          <p:cNvPr id="42" name="Rectangle 41">
            <a:extLst>
              <a:ext uri="{FF2B5EF4-FFF2-40B4-BE49-F238E27FC236}">
                <a16:creationId xmlns:a16="http://schemas.microsoft.com/office/drawing/2014/main" id="{53170D32-D58B-A7D2-E6F7-255155FCAA74}"/>
              </a:ext>
            </a:extLst>
          </p:cNvPr>
          <p:cNvSpPr/>
          <p:nvPr/>
        </p:nvSpPr>
        <p:spPr>
          <a:xfrm>
            <a:off x="8410031" y="5641093"/>
            <a:ext cx="2732891" cy="324395"/>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atin typeface="Consolas" panose="020B0609020204030204" pitchFamily="49" charset="0"/>
              </a:rPr>
              <a:t>Input()</a:t>
            </a:r>
          </a:p>
        </p:txBody>
      </p:sp>
      <p:sp>
        <p:nvSpPr>
          <p:cNvPr id="43" name="Rectangle 42">
            <a:extLst>
              <a:ext uri="{FF2B5EF4-FFF2-40B4-BE49-F238E27FC236}">
                <a16:creationId xmlns:a16="http://schemas.microsoft.com/office/drawing/2014/main" id="{8FC9F44C-586D-3768-B5D3-7A2089D63107}"/>
              </a:ext>
            </a:extLst>
          </p:cNvPr>
          <p:cNvSpPr/>
          <p:nvPr/>
        </p:nvSpPr>
        <p:spPr>
          <a:xfrm>
            <a:off x="8410031" y="5088514"/>
            <a:ext cx="2732891" cy="324395"/>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atin typeface="Consolas" panose="020B0609020204030204" pitchFamily="49" charset="0"/>
              </a:rPr>
              <a:t>RNN()</a:t>
            </a:r>
          </a:p>
        </p:txBody>
      </p:sp>
      <p:sp>
        <p:nvSpPr>
          <p:cNvPr id="44" name="Rectangle 43">
            <a:extLst>
              <a:ext uri="{FF2B5EF4-FFF2-40B4-BE49-F238E27FC236}">
                <a16:creationId xmlns:a16="http://schemas.microsoft.com/office/drawing/2014/main" id="{21229691-804E-5BE5-1B67-5E1034DE5C52}"/>
              </a:ext>
            </a:extLst>
          </p:cNvPr>
          <p:cNvSpPr/>
          <p:nvPr/>
        </p:nvSpPr>
        <p:spPr>
          <a:xfrm>
            <a:off x="8410031" y="4535934"/>
            <a:ext cx="2732891" cy="324395"/>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atin typeface="Consolas" panose="020B0609020204030204" pitchFamily="49" charset="0"/>
              </a:rPr>
              <a:t>RNN()</a:t>
            </a:r>
          </a:p>
        </p:txBody>
      </p:sp>
      <p:sp>
        <p:nvSpPr>
          <p:cNvPr id="45" name="Rectangle 44">
            <a:extLst>
              <a:ext uri="{FF2B5EF4-FFF2-40B4-BE49-F238E27FC236}">
                <a16:creationId xmlns:a16="http://schemas.microsoft.com/office/drawing/2014/main" id="{AC619DEB-92A8-D91B-FFF0-2C6921D50ADB}"/>
              </a:ext>
            </a:extLst>
          </p:cNvPr>
          <p:cNvSpPr/>
          <p:nvPr/>
        </p:nvSpPr>
        <p:spPr>
          <a:xfrm>
            <a:off x="8410031" y="3983353"/>
            <a:ext cx="2732891" cy="324395"/>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atin typeface="Consolas" panose="020B0609020204030204" pitchFamily="49" charset="0"/>
              </a:rPr>
              <a:t>Dense()</a:t>
            </a:r>
          </a:p>
        </p:txBody>
      </p:sp>
      <p:cxnSp>
        <p:nvCxnSpPr>
          <p:cNvPr id="46" name="Straight Arrow Connector 45">
            <a:extLst>
              <a:ext uri="{FF2B5EF4-FFF2-40B4-BE49-F238E27FC236}">
                <a16:creationId xmlns:a16="http://schemas.microsoft.com/office/drawing/2014/main" id="{E51AAA12-C4BB-6587-F285-F11B0C485950}"/>
              </a:ext>
            </a:extLst>
          </p:cNvPr>
          <p:cNvCxnSpPr>
            <a:stCxn id="42" idx="0"/>
            <a:endCxn id="43" idx="2"/>
          </p:cNvCxnSpPr>
          <p:nvPr/>
        </p:nvCxnSpPr>
        <p:spPr>
          <a:xfrm flipV="1">
            <a:off x="9776477" y="5412909"/>
            <a:ext cx="0" cy="228184"/>
          </a:xfrm>
          <a:prstGeom prst="straightConnector1">
            <a:avLst/>
          </a:prstGeom>
          <a:ln w="38100">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C1CC0FBD-9D5F-81FB-EE8C-A5FD9FD5A3E0}"/>
              </a:ext>
            </a:extLst>
          </p:cNvPr>
          <p:cNvCxnSpPr>
            <a:cxnSpLocks/>
            <a:stCxn id="43" idx="0"/>
            <a:endCxn id="44" idx="2"/>
          </p:cNvCxnSpPr>
          <p:nvPr/>
        </p:nvCxnSpPr>
        <p:spPr>
          <a:xfrm flipV="1">
            <a:off x="9776477" y="4860329"/>
            <a:ext cx="0" cy="228185"/>
          </a:xfrm>
          <a:prstGeom prst="straightConnector1">
            <a:avLst/>
          </a:prstGeom>
          <a:ln w="38100">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6955EE8F-007D-002D-D939-81FA1D574DFB}"/>
              </a:ext>
            </a:extLst>
          </p:cNvPr>
          <p:cNvCxnSpPr>
            <a:cxnSpLocks/>
            <a:stCxn id="44" idx="0"/>
            <a:endCxn id="45" idx="2"/>
          </p:cNvCxnSpPr>
          <p:nvPr/>
        </p:nvCxnSpPr>
        <p:spPr>
          <a:xfrm flipV="1">
            <a:off x="9776477" y="4307748"/>
            <a:ext cx="0" cy="228186"/>
          </a:xfrm>
          <a:prstGeom prst="straightConnector1">
            <a:avLst/>
          </a:prstGeom>
          <a:ln w="38100">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318580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3D3E29-DC7B-FAE8-FC94-4B8AD162C7B6}"/>
              </a:ext>
            </a:extLst>
          </p:cNvPr>
          <p:cNvSpPr>
            <a:spLocks noGrp="1"/>
          </p:cNvSpPr>
          <p:nvPr>
            <p:ph type="title"/>
          </p:nvPr>
        </p:nvSpPr>
        <p:spPr/>
        <p:txBody>
          <a:bodyPr/>
          <a:lstStyle/>
          <a:p>
            <a:r>
              <a:rPr lang="en-US" dirty="0"/>
              <a:t>RNN Types</a:t>
            </a:r>
          </a:p>
        </p:txBody>
      </p:sp>
      <p:sp>
        <p:nvSpPr>
          <p:cNvPr id="3" name="Content Placeholder 2">
            <a:extLst>
              <a:ext uri="{FF2B5EF4-FFF2-40B4-BE49-F238E27FC236}">
                <a16:creationId xmlns:a16="http://schemas.microsoft.com/office/drawing/2014/main" id="{58768477-44D7-A4AA-E81E-534C93486202}"/>
              </a:ext>
            </a:extLst>
          </p:cNvPr>
          <p:cNvSpPr>
            <a:spLocks noGrp="1"/>
          </p:cNvSpPr>
          <p:nvPr>
            <p:ph sz="quarter" idx="10"/>
          </p:nvPr>
        </p:nvSpPr>
        <p:spPr/>
        <p:txBody>
          <a:bodyPr/>
          <a:lstStyle/>
          <a:p>
            <a:r>
              <a:rPr lang="en-US" dirty="0"/>
              <a:t>The RNN we discussed so far is called Vanilla RNN – pretty much the oldest version of RNN</a:t>
            </a:r>
          </a:p>
          <a:p>
            <a:pPr lvl="1"/>
            <a:r>
              <a:rPr lang="en-US" dirty="0"/>
              <a:t>The disadvantage of vanilla RNN is that information from history are constantly incorporated into the current hidden values whether they are useful or not</a:t>
            </a:r>
          </a:p>
          <a:p>
            <a:r>
              <a:rPr lang="en-US" dirty="0"/>
              <a:t>More recent variants of RNN, Gated Recurrent Unit (GRU), and Long Short-Term Memory (LSTM) are designed to allow update or reset of history information when necessary</a:t>
            </a:r>
          </a:p>
          <a:p>
            <a:r>
              <a:rPr lang="en-US" dirty="0"/>
              <a:t>We won’t discuss their mechanism, but will use them in TensorFlow</a:t>
            </a:r>
          </a:p>
          <a:p>
            <a:pPr lvl="1"/>
            <a:r>
              <a:rPr lang="en-US" dirty="0"/>
              <a:t>This is as simple as changing the name of the layer in </a:t>
            </a:r>
            <a:r>
              <a:rPr lang="en-US" dirty="0">
                <a:highlight>
                  <a:srgbClr val="00FFFF"/>
                </a:highlight>
                <a:latin typeface="Consolas" panose="020B0609020204030204" pitchFamily="49" charset="0"/>
              </a:rPr>
              <a:t>Sequential()</a:t>
            </a:r>
            <a:r>
              <a:rPr lang="en-US" dirty="0"/>
              <a:t>.</a:t>
            </a:r>
          </a:p>
        </p:txBody>
      </p:sp>
    </p:spTree>
    <p:extLst>
      <p:ext uri="{BB962C8B-B14F-4D97-AF65-F5344CB8AC3E}">
        <p14:creationId xmlns:p14="http://schemas.microsoft.com/office/powerpoint/2010/main" val="1912222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800D20-B6FD-601D-4593-395AB4C5BC44}"/>
              </a:ext>
            </a:extLst>
          </p:cNvPr>
          <p:cNvSpPr>
            <a:spLocks noGrp="1"/>
          </p:cNvSpPr>
          <p:nvPr>
            <p:ph type="title"/>
          </p:nvPr>
        </p:nvSpPr>
        <p:spPr/>
        <p:txBody>
          <a:bodyPr/>
          <a:lstStyle/>
          <a:p>
            <a:r>
              <a:rPr lang="en-US" dirty="0"/>
              <a:t>Text Analytics with Recurrent Neural Networks</a:t>
            </a:r>
          </a:p>
        </p:txBody>
      </p:sp>
      <p:sp>
        <p:nvSpPr>
          <p:cNvPr id="3" name="Content Placeholder 2">
            <a:extLst>
              <a:ext uri="{FF2B5EF4-FFF2-40B4-BE49-F238E27FC236}">
                <a16:creationId xmlns:a16="http://schemas.microsoft.com/office/drawing/2014/main" id="{40268A2F-68A5-B481-D559-516BFE88669C}"/>
              </a:ext>
            </a:extLst>
          </p:cNvPr>
          <p:cNvSpPr>
            <a:spLocks noGrp="1"/>
          </p:cNvSpPr>
          <p:nvPr>
            <p:ph sz="quarter" idx="10"/>
          </p:nvPr>
        </p:nvSpPr>
        <p:spPr/>
        <p:txBody>
          <a:bodyPr/>
          <a:lstStyle/>
          <a:p>
            <a:r>
              <a:rPr lang="en-US" sz="2400" dirty="0"/>
              <a:t>Building RNN variants in TensorFlow is straight forward</a:t>
            </a:r>
          </a:p>
          <a:p>
            <a:r>
              <a:rPr lang="en-US" sz="2400" dirty="0"/>
              <a:t>However, text analytics is still a bit more complicated with TensorFlow due to the preprocessing must be </a:t>
            </a:r>
            <a:r>
              <a:rPr lang="en-US" sz="2400" b="1" dirty="0"/>
              <a:t>manually</a:t>
            </a:r>
            <a:r>
              <a:rPr lang="en-US" sz="2400" dirty="0"/>
              <a:t> done unlike in Transformers</a:t>
            </a:r>
          </a:p>
          <a:p>
            <a:r>
              <a:rPr lang="en-US" sz="2400" dirty="0"/>
              <a:t>Step that we must do:</a:t>
            </a:r>
          </a:p>
          <a:p>
            <a:pPr marL="914400" lvl="1" indent="-457200">
              <a:buFont typeface="+mj-lt"/>
              <a:buAutoNum type="arabicPeriod"/>
            </a:pPr>
            <a:r>
              <a:rPr lang="en-US" sz="2000" dirty="0"/>
              <a:t>Tokenization. Like in transformers, we split the texts into lists of words.</a:t>
            </a:r>
          </a:p>
          <a:p>
            <a:pPr marL="914400" lvl="1" indent="-457200">
              <a:buFont typeface="+mj-lt"/>
              <a:buAutoNum type="arabicPeriod"/>
            </a:pPr>
            <a:r>
              <a:rPr lang="en-US" sz="2000" dirty="0"/>
              <a:t>Set all the texts in the corpus to the same length. Like any other models, RNN needs inputs in a fixed and equal “shape”. We will use </a:t>
            </a:r>
            <a:r>
              <a:rPr lang="en-US" sz="2000" b="1" dirty="0"/>
              <a:t>truncation</a:t>
            </a:r>
            <a:r>
              <a:rPr lang="en-US" sz="2000" dirty="0"/>
              <a:t> and </a:t>
            </a:r>
            <a:r>
              <a:rPr lang="en-US" sz="2000" b="1" dirty="0"/>
              <a:t>padding</a:t>
            </a:r>
            <a:r>
              <a:rPr lang="en-US" sz="2000" dirty="0"/>
              <a:t> to do this.</a:t>
            </a:r>
          </a:p>
          <a:p>
            <a:pPr marL="914400" lvl="1" indent="-457200">
              <a:buFont typeface="+mj-lt"/>
              <a:buAutoNum type="arabicPeriod"/>
            </a:pPr>
            <a:r>
              <a:rPr lang="en-US" sz="2000" dirty="0"/>
              <a:t>Text embedding. Like in transformers and neural networks in general, inputs to RNN must be numbers. Unlike transformers, RNN are usually not as robust to train embedding layers by itself as effectively. We will utilize </a:t>
            </a:r>
            <a:r>
              <a:rPr lang="en-US" sz="2000" b="1" dirty="0"/>
              <a:t>pretrained word embedding</a:t>
            </a:r>
            <a:r>
              <a:rPr lang="en-US" sz="2000" dirty="0"/>
              <a:t>.</a:t>
            </a:r>
          </a:p>
        </p:txBody>
      </p:sp>
    </p:spTree>
    <p:extLst>
      <p:ext uri="{BB962C8B-B14F-4D97-AF65-F5344CB8AC3E}">
        <p14:creationId xmlns:p14="http://schemas.microsoft.com/office/powerpoint/2010/main" val="30235419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A74596-70E5-0C83-288A-FFB5EF855D22}"/>
              </a:ext>
            </a:extLst>
          </p:cNvPr>
          <p:cNvSpPr>
            <a:spLocks noGrp="1"/>
          </p:cNvSpPr>
          <p:nvPr>
            <p:ph type="title"/>
          </p:nvPr>
        </p:nvSpPr>
        <p:spPr/>
        <p:txBody>
          <a:bodyPr/>
          <a:lstStyle/>
          <a:p>
            <a:r>
              <a:rPr lang="en-US" dirty="0"/>
              <a:t>Tokenization</a:t>
            </a:r>
          </a:p>
        </p:txBody>
      </p:sp>
      <p:sp>
        <p:nvSpPr>
          <p:cNvPr id="3" name="Content Placeholder 2">
            <a:extLst>
              <a:ext uri="{FF2B5EF4-FFF2-40B4-BE49-F238E27FC236}">
                <a16:creationId xmlns:a16="http://schemas.microsoft.com/office/drawing/2014/main" id="{8D4D5CD2-E919-3152-D702-409D12619B4C}"/>
              </a:ext>
            </a:extLst>
          </p:cNvPr>
          <p:cNvSpPr>
            <a:spLocks noGrp="1"/>
          </p:cNvSpPr>
          <p:nvPr>
            <p:ph sz="quarter" idx="10"/>
          </p:nvPr>
        </p:nvSpPr>
        <p:spPr>
          <a:xfrm>
            <a:off x="733425" y="908093"/>
            <a:ext cx="10576259" cy="5221539"/>
          </a:xfrm>
        </p:spPr>
        <p:txBody>
          <a:bodyPr/>
          <a:lstStyle/>
          <a:p>
            <a:r>
              <a:rPr lang="en-US" dirty="0"/>
              <a:t>Similar to in module 6, tokenization means to split a text into a sequence of individual tokens</a:t>
            </a:r>
          </a:p>
          <a:p>
            <a:r>
              <a:rPr lang="en-US" dirty="0"/>
              <a:t>In this case, each token is one complete word, phrase, or punctuation.</a:t>
            </a:r>
          </a:p>
        </p:txBody>
      </p:sp>
      <p:graphicFrame>
        <p:nvGraphicFramePr>
          <p:cNvPr id="4" name="Table 3">
            <a:extLst>
              <a:ext uri="{FF2B5EF4-FFF2-40B4-BE49-F238E27FC236}">
                <a16:creationId xmlns:a16="http://schemas.microsoft.com/office/drawing/2014/main" id="{E1F4E5DF-47A3-AD8B-2435-CD1DC61A3298}"/>
              </a:ext>
            </a:extLst>
          </p:cNvPr>
          <p:cNvGraphicFramePr>
            <a:graphicFrameLocks noGrp="1"/>
          </p:cNvGraphicFramePr>
          <p:nvPr>
            <p:extLst>
              <p:ext uri="{D42A27DB-BD31-4B8C-83A1-F6EECF244321}">
                <p14:modId xmlns:p14="http://schemas.microsoft.com/office/powerpoint/2010/main" val="3670073797"/>
              </p:ext>
            </p:extLst>
          </p:nvPr>
        </p:nvGraphicFramePr>
        <p:xfrm>
          <a:off x="6763641" y="3061145"/>
          <a:ext cx="780159" cy="2225040"/>
        </p:xfrm>
        <a:graphic>
          <a:graphicData uri="http://schemas.openxmlformats.org/drawingml/2006/table">
            <a:tbl>
              <a:tblPr bandRow="1">
                <a:tableStyleId>{5C22544A-7EE6-4342-B048-85BDC9FD1C3A}</a:tableStyleId>
              </a:tblPr>
              <a:tblGrid>
                <a:gridCol w="780159">
                  <a:extLst>
                    <a:ext uri="{9D8B030D-6E8A-4147-A177-3AD203B41FA5}">
                      <a16:colId xmlns:a16="http://schemas.microsoft.com/office/drawing/2014/main" val="2100673123"/>
                    </a:ext>
                  </a:extLst>
                </a:gridCol>
              </a:tblGrid>
              <a:tr h="370840">
                <a:tc>
                  <a:txBody>
                    <a:bodyPr/>
                    <a:lstStyle/>
                    <a:p>
                      <a:r>
                        <a:rPr lang="en-US" dirty="0"/>
                        <a:t>Today</a:t>
                      </a:r>
                    </a:p>
                  </a:txBody>
                  <a:tcPr/>
                </a:tc>
                <a:extLst>
                  <a:ext uri="{0D108BD9-81ED-4DB2-BD59-A6C34878D82A}">
                    <a16:rowId xmlns:a16="http://schemas.microsoft.com/office/drawing/2014/main" val="183760998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is</a:t>
                      </a:r>
                    </a:p>
                  </a:txBody>
                  <a:tcPr/>
                </a:tc>
                <a:extLst>
                  <a:ext uri="{0D108BD9-81ED-4DB2-BD59-A6C34878D82A}">
                    <a16:rowId xmlns:a16="http://schemas.microsoft.com/office/drawing/2014/main" val="402566751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a:t>
                      </a:r>
                    </a:p>
                  </a:txBody>
                  <a:tcPr/>
                </a:tc>
                <a:extLst>
                  <a:ext uri="{0D108BD9-81ED-4DB2-BD59-A6C34878D82A}">
                    <a16:rowId xmlns:a16="http://schemas.microsoft.com/office/drawing/2014/main" val="717960697"/>
                  </a:ext>
                </a:extLst>
              </a:tr>
              <a:tr h="370840">
                <a:tc>
                  <a:txBody>
                    <a:bodyPr/>
                    <a:lstStyle/>
                    <a:p>
                      <a:r>
                        <a:rPr lang="en-US" dirty="0"/>
                        <a:t>nice</a:t>
                      </a:r>
                    </a:p>
                  </a:txBody>
                  <a:tcPr/>
                </a:tc>
                <a:extLst>
                  <a:ext uri="{0D108BD9-81ED-4DB2-BD59-A6C34878D82A}">
                    <a16:rowId xmlns:a16="http://schemas.microsoft.com/office/drawing/2014/main" val="2752454935"/>
                  </a:ext>
                </a:extLst>
              </a:tr>
              <a:tr h="370840">
                <a:tc>
                  <a:txBody>
                    <a:bodyPr/>
                    <a:lstStyle/>
                    <a:p>
                      <a:r>
                        <a:rPr lang="en-US" dirty="0"/>
                        <a:t>day</a:t>
                      </a:r>
                    </a:p>
                  </a:txBody>
                  <a:tcPr/>
                </a:tc>
                <a:extLst>
                  <a:ext uri="{0D108BD9-81ED-4DB2-BD59-A6C34878D82A}">
                    <a16:rowId xmlns:a16="http://schemas.microsoft.com/office/drawing/2014/main" val="3717983007"/>
                  </a:ext>
                </a:extLst>
              </a:tr>
              <a:tr h="370840">
                <a:tc>
                  <a:txBody>
                    <a:bodyPr/>
                    <a:lstStyle/>
                    <a:p>
                      <a:r>
                        <a:rPr lang="en-US" dirty="0"/>
                        <a:t>.</a:t>
                      </a:r>
                    </a:p>
                  </a:txBody>
                  <a:tcPr/>
                </a:tc>
                <a:extLst>
                  <a:ext uri="{0D108BD9-81ED-4DB2-BD59-A6C34878D82A}">
                    <a16:rowId xmlns:a16="http://schemas.microsoft.com/office/drawing/2014/main" val="3884834448"/>
                  </a:ext>
                </a:extLst>
              </a:tr>
            </a:tbl>
          </a:graphicData>
        </a:graphic>
      </p:graphicFrame>
      <p:graphicFrame>
        <p:nvGraphicFramePr>
          <p:cNvPr id="5" name="Table 4">
            <a:extLst>
              <a:ext uri="{FF2B5EF4-FFF2-40B4-BE49-F238E27FC236}">
                <a16:creationId xmlns:a16="http://schemas.microsoft.com/office/drawing/2014/main" id="{FAF3FA7B-3484-CFF3-7A61-FA542C33FE57}"/>
              </a:ext>
            </a:extLst>
          </p:cNvPr>
          <p:cNvGraphicFramePr>
            <a:graphicFrameLocks noGrp="1"/>
          </p:cNvGraphicFramePr>
          <p:nvPr>
            <p:extLst>
              <p:ext uri="{D42A27DB-BD31-4B8C-83A1-F6EECF244321}">
                <p14:modId xmlns:p14="http://schemas.microsoft.com/office/powerpoint/2010/main" val="396316289"/>
              </p:ext>
            </p:extLst>
          </p:nvPr>
        </p:nvGraphicFramePr>
        <p:xfrm>
          <a:off x="3343053" y="3988245"/>
          <a:ext cx="2085307" cy="370840"/>
        </p:xfrm>
        <a:graphic>
          <a:graphicData uri="http://schemas.openxmlformats.org/drawingml/2006/table">
            <a:tbl>
              <a:tblPr bandRow="1">
                <a:tableStyleId>{5C22544A-7EE6-4342-B048-85BDC9FD1C3A}</a:tableStyleId>
              </a:tblPr>
              <a:tblGrid>
                <a:gridCol w="2085307">
                  <a:extLst>
                    <a:ext uri="{9D8B030D-6E8A-4147-A177-3AD203B41FA5}">
                      <a16:colId xmlns:a16="http://schemas.microsoft.com/office/drawing/2014/main" val="2100673123"/>
                    </a:ext>
                  </a:extLst>
                </a:gridCol>
              </a:tblGrid>
              <a:tr h="370840">
                <a:tc>
                  <a:txBody>
                    <a:bodyPr/>
                    <a:lstStyle/>
                    <a:p>
                      <a:pPr algn="ctr"/>
                      <a:r>
                        <a:rPr lang="en-US" dirty="0"/>
                        <a:t>Today is a nice day.</a:t>
                      </a:r>
                    </a:p>
                  </a:txBody>
                  <a:tcPr/>
                </a:tc>
                <a:extLst>
                  <a:ext uri="{0D108BD9-81ED-4DB2-BD59-A6C34878D82A}">
                    <a16:rowId xmlns:a16="http://schemas.microsoft.com/office/drawing/2014/main" val="1837609981"/>
                  </a:ext>
                </a:extLst>
              </a:tr>
            </a:tbl>
          </a:graphicData>
        </a:graphic>
      </p:graphicFrame>
      <p:sp>
        <p:nvSpPr>
          <p:cNvPr id="6" name="Arrow: Right 5">
            <a:extLst>
              <a:ext uri="{FF2B5EF4-FFF2-40B4-BE49-F238E27FC236}">
                <a16:creationId xmlns:a16="http://schemas.microsoft.com/office/drawing/2014/main" id="{DC3E04DE-4A92-6AE8-C86C-E22EE9DDC379}"/>
              </a:ext>
            </a:extLst>
          </p:cNvPr>
          <p:cNvSpPr/>
          <p:nvPr/>
        </p:nvSpPr>
        <p:spPr>
          <a:xfrm>
            <a:off x="5918534" y="3988246"/>
            <a:ext cx="354932" cy="370840"/>
          </a:xfrm>
          <a:prstGeom prst="right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199151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EB408A-73BE-5FEE-FA81-8F2168331880}"/>
              </a:ext>
            </a:extLst>
          </p:cNvPr>
          <p:cNvSpPr>
            <a:spLocks noGrp="1"/>
          </p:cNvSpPr>
          <p:nvPr>
            <p:ph type="title"/>
          </p:nvPr>
        </p:nvSpPr>
        <p:spPr/>
        <p:txBody>
          <a:bodyPr/>
          <a:lstStyle/>
          <a:p>
            <a:r>
              <a:rPr lang="en-US" sz="3200" b="1" dirty="0" err="1">
                <a:solidFill>
                  <a:srgbClr val="000000"/>
                </a:solidFill>
                <a:effectLst/>
                <a:highlight>
                  <a:srgbClr val="F7F7F7"/>
                </a:highlight>
                <a:latin typeface="Courier New" panose="02070309020205020404" pitchFamily="49" charset="0"/>
              </a:rPr>
              <a:t>AutoModel</a:t>
            </a:r>
            <a:r>
              <a:rPr lang="en-US" dirty="0"/>
              <a:t> for Text Classification</a:t>
            </a:r>
          </a:p>
        </p:txBody>
      </p:sp>
      <p:sp>
        <p:nvSpPr>
          <p:cNvPr id="3" name="Content Placeholder 2">
            <a:extLst>
              <a:ext uri="{FF2B5EF4-FFF2-40B4-BE49-F238E27FC236}">
                <a16:creationId xmlns:a16="http://schemas.microsoft.com/office/drawing/2014/main" id="{4613AD1C-3D2A-754A-9487-C87372E97B3F}"/>
              </a:ext>
            </a:extLst>
          </p:cNvPr>
          <p:cNvSpPr>
            <a:spLocks noGrp="1"/>
          </p:cNvSpPr>
          <p:nvPr>
            <p:ph sz="quarter" idx="10"/>
          </p:nvPr>
        </p:nvSpPr>
        <p:spPr/>
        <p:txBody>
          <a:bodyPr/>
          <a:lstStyle/>
          <a:p>
            <a:r>
              <a:rPr lang="en-US" sz="2000" dirty="0"/>
              <a:t>The list of available </a:t>
            </a:r>
            <a:r>
              <a:rPr lang="en-US" sz="2000" b="1" dirty="0" err="1">
                <a:solidFill>
                  <a:srgbClr val="000000"/>
                </a:solidFill>
                <a:effectLst/>
                <a:highlight>
                  <a:srgbClr val="F7F7F7"/>
                </a:highlight>
                <a:latin typeface="Courier New" panose="02070309020205020404" pitchFamily="49" charset="0"/>
              </a:rPr>
              <a:t>AutoModel</a:t>
            </a:r>
            <a:r>
              <a:rPr lang="en-US" sz="2000" dirty="0"/>
              <a:t> names for text classification is at </a:t>
            </a:r>
            <a:r>
              <a:rPr lang="en-US" sz="2000" dirty="0">
                <a:hlinkClick r:id="rId2"/>
              </a:rPr>
              <a:t>https://huggingface.co/transformers/v3.3.1/pretrained_models.html</a:t>
            </a:r>
            <a:endParaRPr lang="en-US" sz="2000" dirty="0"/>
          </a:p>
          <a:p>
            <a:r>
              <a:rPr lang="en-US" sz="2000" dirty="0"/>
              <a:t>You can use the Shortcut name to load them to you Google Colab sessions</a:t>
            </a:r>
          </a:p>
          <a:p>
            <a:r>
              <a:rPr lang="en-US" sz="2000" dirty="0"/>
              <a:t>Remember to change the name for both </a:t>
            </a:r>
            <a:r>
              <a:rPr lang="en-US" sz="2000" b="1" dirty="0" err="1">
                <a:solidFill>
                  <a:srgbClr val="000000"/>
                </a:solidFill>
                <a:effectLst/>
                <a:highlight>
                  <a:srgbClr val="E1E1E1"/>
                </a:highlight>
                <a:latin typeface="Courier New" panose="02070309020205020404" pitchFamily="49" charset="0"/>
              </a:rPr>
              <a:t>AutoTokenizer</a:t>
            </a:r>
            <a:r>
              <a:rPr lang="en-US" sz="2000" dirty="0"/>
              <a:t> and </a:t>
            </a:r>
            <a:endParaRPr lang="en-US" sz="2000" b="1" dirty="0">
              <a:solidFill>
                <a:srgbClr val="000000"/>
              </a:solidFill>
              <a:effectLst/>
              <a:highlight>
                <a:srgbClr val="E1E1E1"/>
              </a:highlight>
              <a:latin typeface="Courier New" panose="02070309020205020404" pitchFamily="49" charset="0"/>
            </a:endParaRPr>
          </a:p>
          <a:p>
            <a:pPr marL="0" indent="0">
              <a:buNone/>
            </a:pPr>
            <a:r>
              <a:rPr lang="en-US" sz="2000" b="1" dirty="0" err="1">
                <a:solidFill>
                  <a:srgbClr val="000000"/>
                </a:solidFill>
                <a:effectLst/>
                <a:highlight>
                  <a:srgbClr val="E1E1E1"/>
                </a:highlight>
                <a:latin typeface="Courier New" panose="02070309020205020404" pitchFamily="49" charset="0"/>
              </a:rPr>
              <a:t>TFAutoModelForSequenceClassification</a:t>
            </a:r>
            <a:endParaRPr lang="en-US" sz="2000" b="1" dirty="0">
              <a:solidFill>
                <a:srgbClr val="000000"/>
              </a:solidFill>
              <a:effectLst/>
              <a:highlight>
                <a:srgbClr val="E1E1E1"/>
              </a:highlight>
              <a:latin typeface="Courier New" panose="02070309020205020404" pitchFamily="49" charset="0"/>
            </a:endParaRPr>
          </a:p>
          <a:p>
            <a:pPr marL="0" indent="0">
              <a:buNone/>
            </a:pPr>
            <a:endParaRPr lang="en-US" sz="2000" dirty="0"/>
          </a:p>
          <a:p>
            <a:pPr marL="457200" lvl="1" indent="0">
              <a:buNone/>
            </a:pPr>
            <a:r>
              <a:rPr lang="en-US" sz="1800" b="0" dirty="0">
                <a:solidFill>
                  <a:srgbClr val="AF00DB"/>
                </a:solidFill>
                <a:effectLst/>
                <a:highlight>
                  <a:srgbClr val="E1E1E1"/>
                </a:highlight>
                <a:latin typeface="Courier New" panose="02070309020205020404" pitchFamily="49" charset="0"/>
              </a:rPr>
              <a:t>from</a:t>
            </a:r>
            <a:r>
              <a:rPr lang="en-US" sz="1800" b="0" dirty="0">
                <a:solidFill>
                  <a:srgbClr val="000000"/>
                </a:solidFill>
                <a:effectLst/>
                <a:highlight>
                  <a:srgbClr val="E1E1E1"/>
                </a:highlight>
                <a:latin typeface="Courier New" panose="02070309020205020404" pitchFamily="49" charset="0"/>
              </a:rPr>
              <a:t> transformers </a:t>
            </a:r>
            <a:r>
              <a:rPr lang="en-US" sz="1800" b="0" dirty="0">
                <a:solidFill>
                  <a:srgbClr val="AF00DB"/>
                </a:solidFill>
                <a:effectLst/>
                <a:highlight>
                  <a:srgbClr val="E1E1E1"/>
                </a:highlight>
                <a:latin typeface="Courier New" panose="02070309020205020404" pitchFamily="49" charset="0"/>
              </a:rPr>
              <a:t>import</a:t>
            </a:r>
            <a:r>
              <a:rPr lang="en-US" sz="1800" b="0" dirty="0">
                <a:solidFill>
                  <a:srgbClr val="000000"/>
                </a:solidFill>
                <a:effectLst/>
                <a:highlight>
                  <a:srgbClr val="E1E1E1"/>
                </a:highlight>
                <a:latin typeface="Courier New" panose="02070309020205020404" pitchFamily="49" charset="0"/>
              </a:rPr>
              <a:t> </a:t>
            </a:r>
            <a:r>
              <a:rPr lang="en-US" sz="1800" b="1" dirty="0" err="1">
                <a:solidFill>
                  <a:srgbClr val="000000"/>
                </a:solidFill>
                <a:effectLst/>
                <a:highlight>
                  <a:srgbClr val="E1E1E1"/>
                </a:highlight>
                <a:latin typeface="Courier New" panose="02070309020205020404" pitchFamily="49" charset="0"/>
              </a:rPr>
              <a:t>AutoTokenizer</a:t>
            </a:r>
            <a:br>
              <a:rPr lang="en-US" sz="1800" b="0" dirty="0">
                <a:solidFill>
                  <a:srgbClr val="000000"/>
                </a:solidFill>
                <a:effectLst/>
                <a:highlight>
                  <a:srgbClr val="E1E1E1"/>
                </a:highlight>
                <a:latin typeface="Courier New" panose="02070309020205020404" pitchFamily="49" charset="0"/>
              </a:rPr>
            </a:br>
            <a:r>
              <a:rPr lang="en-US" sz="1800" b="0" dirty="0">
                <a:solidFill>
                  <a:srgbClr val="000000"/>
                </a:solidFill>
                <a:effectLst/>
                <a:highlight>
                  <a:srgbClr val="E1E1E1"/>
                </a:highlight>
                <a:latin typeface="Courier New" panose="02070309020205020404" pitchFamily="49" charset="0"/>
              </a:rPr>
              <a:t>tokenizer = </a:t>
            </a:r>
            <a:r>
              <a:rPr lang="en-US" sz="1800" b="1" dirty="0" err="1">
                <a:solidFill>
                  <a:srgbClr val="000000"/>
                </a:solidFill>
                <a:effectLst/>
                <a:highlight>
                  <a:srgbClr val="E1E1E1"/>
                </a:highlight>
                <a:latin typeface="Courier New" panose="02070309020205020404" pitchFamily="49" charset="0"/>
              </a:rPr>
              <a:t>AutoTokenizer</a:t>
            </a:r>
            <a:r>
              <a:rPr lang="en-US" sz="1800" b="0" dirty="0" err="1">
                <a:solidFill>
                  <a:srgbClr val="000000"/>
                </a:solidFill>
                <a:effectLst/>
                <a:highlight>
                  <a:srgbClr val="E1E1E1"/>
                </a:highlight>
                <a:latin typeface="Courier New" panose="02070309020205020404" pitchFamily="49" charset="0"/>
              </a:rPr>
              <a:t>.from_pretrained</a:t>
            </a:r>
            <a:r>
              <a:rPr lang="en-US" sz="1800" b="0" dirty="0">
                <a:solidFill>
                  <a:srgbClr val="000000"/>
                </a:solidFill>
                <a:effectLst/>
                <a:highlight>
                  <a:srgbClr val="E1E1E1"/>
                </a:highlight>
                <a:latin typeface="Courier New" panose="02070309020205020404" pitchFamily="49" charset="0"/>
              </a:rPr>
              <a:t>(</a:t>
            </a:r>
            <a:r>
              <a:rPr lang="en-US" sz="1800" b="0" dirty="0">
                <a:solidFill>
                  <a:srgbClr val="A31515"/>
                </a:solidFill>
                <a:effectLst/>
                <a:highlight>
                  <a:srgbClr val="E1E1E1"/>
                </a:highlight>
                <a:latin typeface="Courier New" panose="02070309020205020404" pitchFamily="49" charset="0"/>
              </a:rPr>
              <a:t>"</a:t>
            </a:r>
            <a:r>
              <a:rPr lang="en-US" sz="1800" b="1" dirty="0" err="1">
                <a:solidFill>
                  <a:schemeClr val="accent2">
                    <a:lumMod val="75000"/>
                  </a:schemeClr>
                </a:solidFill>
                <a:effectLst/>
                <a:highlight>
                  <a:srgbClr val="E1E1E1"/>
                </a:highlight>
                <a:latin typeface="Courier New" panose="02070309020205020404" pitchFamily="49" charset="0"/>
              </a:rPr>
              <a:t>distilbert</a:t>
            </a:r>
            <a:r>
              <a:rPr lang="en-US" sz="1800" b="1" dirty="0">
                <a:solidFill>
                  <a:schemeClr val="accent2">
                    <a:lumMod val="75000"/>
                  </a:schemeClr>
                </a:solidFill>
                <a:effectLst/>
                <a:highlight>
                  <a:srgbClr val="E1E1E1"/>
                </a:highlight>
                <a:latin typeface="Courier New" panose="02070309020205020404" pitchFamily="49" charset="0"/>
              </a:rPr>
              <a:t>-base-uncased</a:t>
            </a:r>
            <a:r>
              <a:rPr lang="en-US" sz="1800" b="0" dirty="0">
                <a:solidFill>
                  <a:srgbClr val="A31515"/>
                </a:solidFill>
                <a:effectLst/>
                <a:highlight>
                  <a:srgbClr val="E1E1E1"/>
                </a:highlight>
                <a:latin typeface="Courier New" panose="02070309020205020404" pitchFamily="49" charset="0"/>
              </a:rPr>
              <a:t>"</a:t>
            </a:r>
            <a:r>
              <a:rPr lang="en-US" sz="1800" b="0" dirty="0">
                <a:solidFill>
                  <a:srgbClr val="000000"/>
                </a:solidFill>
                <a:effectLst/>
                <a:highlight>
                  <a:srgbClr val="E1E1E1"/>
                </a:highlight>
                <a:latin typeface="Courier New" panose="02070309020205020404" pitchFamily="49" charset="0"/>
              </a:rPr>
              <a:t>)</a:t>
            </a:r>
          </a:p>
          <a:p>
            <a:pPr marL="457200" lvl="1" indent="0">
              <a:buNone/>
            </a:pPr>
            <a:endParaRPr lang="en-US" sz="1800" dirty="0">
              <a:solidFill>
                <a:srgbClr val="000000"/>
              </a:solidFill>
              <a:highlight>
                <a:srgbClr val="E1E1E1"/>
              </a:highlight>
              <a:latin typeface="Courier New" panose="02070309020205020404" pitchFamily="49" charset="0"/>
            </a:endParaRPr>
          </a:p>
          <a:p>
            <a:pPr marL="457200" lvl="1" indent="0">
              <a:buNone/>
            </a:pPr>
            <a:r>
              <a:rPr lang="en-US" sz="1800" b="0" dirty="0">
                <a:solidFill>
                  <a:srgbClr val="AF00DB"/>
                </a:solidFill>
                <a:effectLst/>
                <a:highlight>
                  <a:srgbClr val="E1E1E1"/>
                </a:highlight>
                <a:latin typeface="Courier New" panose="02070309020205020404" pitchFamily="49" charset="0"/>
              </a:rPr>
              <a:t>from</a:t>
            </a:r>
            <a:r>
              <a:rPr lang="en-US" sz="1800" b="0" dirty="0">
                <a:solidFill>
                  <a:srgbClr val="000000"/>
                </a:solidFill>
                <a:effectLst/>
                <a:highlight>
                  <a:srgbClr val="E1E1E1"/>
                </a:highlight>
                <a:latin typeface="Courier New" panose="02070309020205020404" pitchFamily="49" charset="0"/>
              </a:rPr>
              <a:t> transformers </a:t>
            </a:r>
            <a:r>
              <a:rPr lang="en-US" sz="1800" b="0" dirty="0">
                <a:solidFill>
                  <a:srgbClr val="AF00DB"/>
                </a:solidFill>
                <a:effectLst/>
                <a:highlight>
                  <a:srgbClr val="E1E1E1"/>
                </a:highlight>
                <a:latin typeface="Courier New" panose="02070309020205020404" pitchFamily="49" charset="0"/>
              </a:rPr>
              <a:t>import</a:t>
            </a:r>
            <a:r>
              <a:rPr lang="en-US" sz="1800" b="0" dirty="0">
                <a:solidFill>
                  <a:srgbClr val="000000"/>
                </a:solidFill>
                <a:effectLst/>
                <a:highlight>
                  <a:srgbClr val="E1E1E1"/>
                </a:highlight>
                <a:latin typeface="Courier New" panose="02070309020205020404" pitchFamily="49" charset="0"/>
              </a:rPr>
              <a:t> </a:t>
            </a:r>
            <a:r>
              <a:rPr lang="en-US" sz="1800" b="1" dirty="0" err="1">
                <a:solidFill>
                  <a:srgbClr val="000000"/>
                </a:solidFill>
                <a:effectLst/>
                <a:highlight>
                  <a:srgbClr val="E1E1E1"/>
                </a:highlight>
                <a:latin typeface="Courier New" panose="02070309020205020404" pitchFamily="49" charset="0"/>
              </a:rPr>
              <a:t>TFAutoModelForSequenceClassification</a:t>
            </a:r>
            <a:endParaRPr lang="en-US" sz="1800" b="1" dirty="0">
              <a:solidFill>
                <a:srgbClr val="000000"/>
              </a:solidFill>
              <a:effectLst/>
              <a:highlight>
                <a:srgbClr val="E1E1E1"/>
              </a:highlight>
              <a:latin typeface="Courier New" panose="02070309020205020404" pitchFamily="49" charset="0"/>
            </a:endParaRPr>
          </a:p>
          <a:p>
            <a:pPr marL="457200" lvl="1" indent="0">
              <a:buNone/>
            </a:pPr>
            <a:r>
              <a:rPr lang="en-US" sz="1800" b="0" dirty="0">
                <a:solidFill>
                  <a:srgbClr val="000000"/>
                </a:solidFill>
                <a:effectLst/>
                <a:highlight>
                  <a:srgbClr val="E1E1E1"/>
                </a:highlight>
                <a:latin typeface="Courier New" panose="02070309020205020404" pitchFamily="49" charset="0"/>
              </a:rPr>
              <a:t>model = </a:t>
            </a:r>
            <a:r>
              <a:rPr lang="en-US" sz="1800" b="1" dirty="0" err="1">
                <a:solidFill>
                  <a:srgbClr val="000000"/>
                </a:solidFill>
                <a:effectLst/>
                <a:highlight>
                  <a:srgbClr val="E1E1E1"/>
                </a:highlight>
                <a:latin typeface="Courier New" panose="02070309020205020404" pitchFamily="49" charset="0"/>
              </a:rPr>
              <a:t>TFAutoModelForSequenceClassification</a:t>
            </a:r>
            <a:r>
              <a:rPr lang="en-US" sz="1800" b="0" dirty="0" err="1">
                <a:solidFill>
                  <a:srgbClr val="000000"/>
                </a:solidFill>
                <a:effectLst/>
                <a:highlight>
                  <a:srgbClr val="E1E1E1"/>
                </a:highlight>
                <a:latin typeface="Courier New" panose="02070309020205020404" pitchFamily="49" charset="0"/>
              </a:rPr>
              <a:t>.from_pretrained</a:t>
            </a:r>
            <a:r>
              <a:rPr lang="en-US" sz="1800" b="0" dirty="0">
                <a:solidFill>
                  <a:srgbClr val="000000"/>
                </a:solidFill>
                <a:effectLst/>
                <a:highlight>
                  <a:srgbClr val="E1E1E1"/>
                </a:highlight>
                <a:latin typeface="Courier New" panose="02070309020205020404" pitchFamily="49" charset="0"/>
              </a:rPr>
              <a:t>(</a:t>
            </a:r>
          </a:p>
          <a:p>
            <a:pPr marL="457200" lvl="1" indent="0">
              <a:buNone/>
            </a:pPr>
            <a:r>
              <a:rPr lang="en-US" sz="1800" b="0" dirty="0">
                <a:solidFill>
                  <a:srgbClr val="000000"/>
                </a:solidFill>
                <a:effectLst/>
                <a:highlight>
                  <a:srgbClr val="E1E1E1"/>
                </a:highlight>
                <a:latin typeface="Courier New" panose="02070309020205020404" pitchFamily="49" charset="0"/>
              </a:rPr>
              <a:t>   </a:t>
            </a:r>
            <a:r>
              <a:rPr lang="en-US" sz="1800" b="0" dirty="0">
                <a:solidFill>
                  <a:srgbClr val="A31515"/>
                </a:solidFill>
                <a:effectLst/>
                <a:highlight>
                  <a:srgbClr val="E1E1E1"/>
                </a:highlight>
                <a:latin typeface="Courier New" panose="02070309020205020404" pitchFamily="49" charset="0"/>
              </a:rPr>
              <a:t>"</a:t>
            </a:r>
            <a:r>
              <a:rPr lang="en-US" sz="1800" b="1" dirty="0" err="1">
                <a:solidFill>
                  <a:schemeClr val="accent2">
                    <a:lumMod val="75000"/>
                  </a:schemeClr>
                </a:solidFill>
                <a:effectLst/>
                <a:highlight>
                  <a:srgbClr val="E1E1E1"/>
                </a:highlight>
                <a:latin typeface="Courier New" panose="02070309020205020404" pitchFamily="49" charset="0"/>
              </a:rPr>
              <a:t>distilbert</a:t>
            </a:r>
            <a:r>
              <a:rPr lang="en-US" sz="1800" b="1" dirty="0">
                <a:solidFill>
                  <a:schemeClr val="accent2">
                    <a:lumMod val="75000"/>
                  </a:schemeClr>
                </a:solidFill>
                <a:effectLst/>
                <a:highlight>
                  <a:srgbClr val="E1E1E1"/>
                </a:highlight>
                <a:latin typeface="Courier New" panose="02070309020205020404" pitchFamily="49" charset="0"/>
              </a:rPr>
              <a:t>-base-uncased</a:t>
            </a:r>
            <a:r>
              <a:rPr lang="en-US" sz="1800" b="0" dirty="0">
                <a:solidFill>
                  <a:srgbClr val="A31515"/>
                </a:solidFill>
                <a:effectLst/>
                <a:highlight>
                  <a:srgbClr val="E1E1E1"/>
                </a:highlight>
                <a:latin typeface="Courier New" panose="02070309020205020404" pitchFamily="49" charset="0"/>
              </a:rPr>
              <a:t>"</a:t>
            </a:r>
            <a:r>
              <a:rPr lang="en-US" sz="1800" b="0" dirty="0">
                <a:solidFill>
                  <a:srgbClr val="000000"/>
                </a:solidFill>
                <a:effectLst/>
                <a:highlight>
                  <a:srgbClr val="E1E1E1"/>
                </a:highlight>
                <a:latin typeface="Courier New" panose="02070309020205020404" pitchFamily="49" charset="0"/>
              </a:rPr>
              <a:t>, </a:t>
            </a:r>
            <a:r>
              <a:rPr lang="en-US" sz="1800" b="0" dirty="0" err="1">
                <a:solidFill>
                  <a:srgbClr val="000000"/>
                </a:solidFill>
                <a:effectLst/>
                <a:highlight>
                  <a:srgbClr val="E1E1E1"/>
                </a:highlight>
                <a:latin typeface="Courier New" panose="02070309020205020404" pitchFamily="49" charset="0"/>
              </a:rPr>
              <a:t>num_labels</a:t>
            </a:r>
            <a:r>
              <a:rPr lang="en-US" sz="1800" b="0" dirty="0">
                <a:solidFill>
                  <a:srgbClr val="000000"/>
                </a:solidFill>
                <a:effectLst/>
                <a:highlight>
                  <a:srgbClr val="E1E1E1"/>
                </a:highlight>
                <a:latin typeface="Courier New" panose="02070309020205020404" pitchFamily="49" charset="0"/>
              </a:rPr>
              <a:t>=</a:t>
            </a:r>
            <a:r>
              <a:rPr lang="en-US" sz="1800" b="0" dirty="0" err="1">
                <a:solidFill>
                  <a:srgbClr val="795E26"/>
                </a:solidFill>
                <a:effectLst/>
                <a:highlight>
                  <a:srgbClr val="E1E1E1"/>
                </a:highlight>
                <a:latin typeface="Courier New" panose="02070309020205020404" pitchFamily="49" charset="0"/>
              </a:rPr>
              <a:t>len</a:t>
            </a:r>
            <a:r>
              <a:rPr lang="en-US" sz="1800" b="0" dirty="0">
                <a:solidFill>
                  <a:srgbClr val="000000"/>
                </a:solidFill>
                <a:effectLst/>
                <a:highlight>
                  <a:srgbClr val="E1E1E1"/>
                </a:highlight>
                <a:latin typeface="Courier New" panose="02070309020205020404" pitchFamily="49" charset="0"/>
              </a:rPr>
              <a:t>(label2id), 	id2label=id2label, label2id=label2id</a:t>
            </a:r>
          </a:p>
          <a:p>
            <a:pPr marL="457200" lvl="1" indent="0">
              <a:buNone/>
            </a:pPr>
            <a:r>
              <a:rPr lang="en-US" sz="1800" b="0" dirty="0">
                <a:solidFill>
                  <a:srgbClr val="000000"/>
                </a:solidFill>
                <a:effectLst/>
                <a:highlight>
                  <a:srgbClr val="E1E1E1"/>
                </a:highlight>
                <a:latin typeface="Courier New" panose="02070309020205020404" pitchFamily="49" charset="0"/>
              </a:rPr>
              <a:t>	)</a:t>
            </a:r>
            <a:endParaRPr lang="en-US" sz="1800" b="0" dirty="0">
              <a:solidFill>
                <a:srgbClr val="000000"/>
              </a:solidFill>
              <a:effectLst/>
              <a:highlight>
                <a:srgbClr val="F7F7F7"/>
              </a:highlight>
              <a:latin typeface="Courier New" panose="02070309020205020404" pitchFamily="49" charset="0"/>
            </a:endParaRPr>
          </a:p>
          <a:p>
            <a:endParaRPr lang="en-US" sz="2000" dirty="0"/>
          </a:p>
        </p:txBody>
      </p:sp>
      <p:sp>
        <p:nvSpPr>
          <p:cNvPr id="4" name="Rectangle 3">
            <a:extLst>
              <a:ext uri="{FF2B5EF4-FFF2-40B4-BE49-F238E27FC236}">
                <a16:creationId xmlns:a16="http://schemas.microsoft.com/office/drawing/2014/main" id="{4BCFA67D-C450-DD8C-7CC8-7F24D983925D}"/>
              </a:ext>
            </a:extLst>
          </p:cNvPr>
          <p:cNvSpPr/>
          <p:nvPr/>
        </p:nvSpPr>
        <p:spPr>
          <a:xfrm>
            <a:off x="7002379" y="3314700"/>
            <a:ext cx="3435016" cy="463216"/>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BA804B5C-BEB3-C9E6-3AB5-861FC496B44E}"/>
              </a:ext>
            </a:extLst>
          </p:cNvPr>
          <p:cNvSpPr/>
          <p:nvPr/>
        </p:nvSpPr>
        <p:spPr>
          <a:xfrm>
            <a:off x="1686427" y="4537910"/>
            <a:ext cx="3435016" cy="463216"/>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342899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DC1E91-5E54-50C8-27E3-EF088C42418E}"/>
              </a:ext>
            </a:extLst>
          </p:cNvPr>
          <p:cNvSpPr>
            <a:spLocks noGrp="1"/>
          </p:cNvSpPr>
          <p:nvPr>
            <p:ph type="title"/>
          </p:nvPr>
        </p:nvSpPr>
        <p:spPr/>
        <p:txBody>
          <a:bodyPr/>
          <a:lstStyle/>
          <a:p>
            <a:r>
              <a:rPr lang="en-US" dirty="0"/>
              <a:t>Standardizing Text Lengths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D8030E7-9EF1-F385-E401-F5B3BCC43525}"/>
                  </a:ext>
                </a:extLst>
              </p:cNvPr>
              <p:cNvSpPr>
                <a:spLocks noGrp="1"/>
              </p:cNvSpPr>
              <p:nvPr>
                <p:ph sz="quarter" idx="10"/>
              </p:nvPr>
            </p:nvSpPr>
            <p:spPr>
              <a:xfrm>
                <a:off x="733426" y="908093"/>
                <a:ext cx="6160670" cy="5221539"/>
              </a:xfrm>
            </p:spPr>
            <p:txBody>
              <a:bodyPr/>
              <a:lstStyle/>
              <a:p>
                <a:r>
                  <a:rPr lang="en-US" sz="1800" dirty="0"/>
                  <a:t>RNN needs inputs in a fixed and equal “shape”</a:t>
                </a:r>
              </a:p>
              <a:p>
                <a:r>
                  <a:rPr lang="en-US" sz="1800" dirty="0"/>
                  <a:t>However, texts are freestyle in general, so their lengths vary quite a lot</a:t>
                </a:r>
              </a:p>
              <a:p>
                <a:r>
                  <a:rPr lang="en-US" sz="1800" dirty="0"/>
                  <a:t>One way to standardize the lengths of all texts in the corpus is </a:t>
                </a:r>
              </a:p>
              <a:p>
                <a:pPr marL="914400" lvl="1" indent="-457200">
                  <a:buFont typeface="+mj-lt"/>
                  <a:buAutoNum type="arabicPeriod"/>
                </a:pPr>
                <a:r>
                  <a:rPr lang="en-US" sz="1800" dirty="0"/>
                  <a:t>Select a maximum length </a:t>
                </a:r>
                <a14:m>
                  <m:oMath xmlns:m="http://schemas.openxmlformats.org/officeDocument/2006/math">
                    <m:r>
                      <a:rPr lang="en-US" sz="1800" i="1" dirty="0" smtClean="0">
                        <a:latin typeface="Cambria Math" panose="02040503050406030204" pitchFamily="18" charset="0"/>
                      </a:rPr>
                      <m:t>𝑚𝑎𝑥</m:t>
                    </m:r>
                    <m:r>
                      <a:rPr lang="en-US" sz="1800" i="1" dirty="0" smtClean="0">
                        <a:latin typeface="Cambria Math" panose="02040503050406030204" pitchFamily="18" charset="0"/>
                      </a:rPr>
                      <m:t>_</m:t>
                    </m:r>
                    <m:r>
                      <a:rPr lang="en-US" sz="1800" i="1" dirty="0" smtClean="0">
                        <a:latin typeface="Cambria Math" panose="02040503050406030204" pitchFamily="18" charset="0"/>
                      </a:rPr>
                      <m:t>𝑙𝑒𝑛𝑔𝑡h</m:t>
                    </m:r>
                  </m:oMath>
                </a14:m>
                <a:endParaRPr lang="en-US" sz="1800" dirty="0"/>
              </a:p>
              <a:p>
                <a:pPr marL="914400" lvl="1" indent="-457200">
                  <a:buFont typeface="+mj-lt"/>
                  <a:buAutoNum type="arabicPeriod"/>
                </a:pPr>
                <a:r>
                  <a:rPr lang="en-US" sz="1800" dirty="0"/>
                  <a:t>Any texts longer than the max length get </a:t>
                </a:r>
                <a:r>
                  <a:rPr lang="en-US" sz="1800" b="1" dirty="0"/>
                  <a:t>truncated</a:t>
                </a:r>
              </a:p>
              <a:p>
                <a:pPr lvl="2"/>
                <a:r>
                  <a:rPr lang="en-US" sz="1600" dirty="0"/>
                  <a:t>Truncation means to select the first </a:t>
                </a:r>
                <a14:m>
                  <m:oMath xmlns:m="http://schemas.openxmlformats.org/officeDocument/2006/math">
                    <m:r>
                      <a:rPr lang="en-US" sz="1600" i="1" dirty="0" smtClean="0">
                        <a:latin typeface="Cambria Math" panose="02040503050406030204" pitchFamily="18" charset="0"/>
                      </a:rPr>
                      <m:t>𝑚𝑎𝑥</m:t>
                    </m:r>
                    <m:r>
                      <a:rPr lang="en-US" sz="1600" i="1" dirty="0" smtClean="0">
                        <a:latin typeface="Cambria Math" panose="02040503050406030204" pitchFamily="18" charset="0"/>
                      </a:rPr>
                      <m:t>_</m:t>
                    </m:r>
                    <m:r>
                      <a:rPr lang="en-US" sz="1600" i="1" dirty="0" smtClean="0">
                        <a:latin typeface="Cambria Math" panose="02040503050406030204" pitchFamily="18" charset="0"/>
                      </a:rPr>
                      <m:t>𝑙𝑒𝑛𝑔𝑡h</m:t>
                    </m:r>
                  </m:oMath>
                </a14:m>
                <a:r>
                  <a:rPr lang="en-US" sz="1600" dirty="0"/>
                  <a:t> tokens in the text and drop the rest</a:t>
                </a:r>
              </a:p>
              <a:p>
                <a:pPr marL="914400" lvl="1" indent="-457200">
                  <a:buFont typeface="+mj-lt"/>
                  <a:buAutoNum type="arabicPeriod"/>
                </a:pPr>
                <a:r>
                  <a:rPr lang="en-US" sz="1800" dirty="0"/>
                  <a:t>Any texts shorted than the max length get </a:t>
                </a:r>
                <a:r>
                  <a:rPr lang="en-US" sz="1800" b="1" dirty="0"/>
                  <a:t>left padded</a:t>
                </a:r>
              </a:p>
              <a:p>
                <a:pPr lvl="2"/>
                <a:r>
                  <a:rPr lang="en-US" sz="1600" dirty="0"/>
                  <a:t>Left padding means to add empty characters to the beginning of the text until it has </a:t>
                </a:r>
                <a14:m>
                  <m:oMath xmlns:m="http://schemas.openxmlformats.org/officeDocument/2006/math">
                    <m:r>
                      <a:rPr lang="en-US" sz="1600" i="1" dirty="0" smtClean="0">
                        <a:latin typeface="Cambria Math" panose="02040503050406030204" pitchFamily="18" charset="0"/>
                      </a:rPr>
                      <m:t>𝑚𝑎𝑥</m:t>
                    </m:r>
                    <m:r>
                      <a:rPr lang="en-US" sz="1600" i="1" dirty="0" smtClean="0">
                        <a:latin typeface="Cambria Math" panose="02040503050406030204" pitchFamily="18" charset="0"/>
                      </a:rPr>
                      <m:t>_</m:t>
                    </m:r>
                    <m:r>
                      <a:rPr lang="en-US" sz="1600" i="1" dirty="0" smtClean="0">
                        <a:latin typeface="Cambria Math" panose="02040503050406030204" pitchFamily="18" charset="0"/>
                      </a:rPr>
                      <m:t>𝑙𝑒𝑛𝑔𝑡h</m:t>
                    </m:r>
                  </m:oMath>
                </a14:m>
                <a:r>
                  <a:rPr lang="en-US" sz="1600" dirty="0"/>
                  <a:t> tokens</a:t>
                </a:r>
              </a:p>
              <a:p>
                <a:pPr lvl="1"/>
                <a:r>
                  <a:rPr lang="en-US" sz="1800" dirty="0"/>
                  <a:t>For simplicity, we can select </a:t>
                </a:r>
                <a14:m>
                  <m:oMath xmlns:m="http://schemas.openxmlformats.org/officeDocument/2006/math">
                    <m:r>
                      <a:rPr lang="en-US" sz="1800" i="1" dirty="0" smtClean="0">
                        <a:latin typeface="Cambria Math" panose="02040503050406030204" pitchFamily="18" charset="0"/>
                      </a:rPr>
                      <m:t>𝑚𝑎𝑥</m:t>
                    </m:r>
                    <m:r>
                      <a:rPr lang="en-US" sz="1800" i="1" dirty="0" smtClean="0">
                        <a:latin typeface="Cambria Math" panose="02040503050406030204" pitchFamily="18" charset="0"/>
                      </a:rPr>
                      <m:t>_</m:t>
                    </m:r>
                    <m:r>
                      <a:rPr lang="en-US" sz="1800" i="1" dirty="0" smtClean="0">
                        <a:latin typeface="Cambria Math" panose="02040503050406030204" pitchFamily="18" charset="0"/>
                      </a:rPr>
                      <m:t>𝑙𝑒𝑛𝑔𝑡h</m:t>
                    </m:r>
                  </m:oMath>
                </a14:m>
                <a:r>
                  <a:rPr lang="en-US" sz="1800" dirty="0"/>
                  <a:t> arbitrarily and roughly based on the data</a:t>
                </a:r>
              </a:p>
              <a:p>
                <a:pPr lvl="2"/>
                <a:r>
                  <a:rPr lang="en-US" sz="1600" dirty="0"/>
                  <a:t>For examples, product reviews tend to be not too long, so we can choose 50 or 100</a:t>
                </a:r>
              </a:p>
              <a:p>
                <a:pPr lvl="2"/>
                <a:r>
                  <a:rPr lang="en-US" sz="1600" dirty="0"/>
                  <a:t>On the other hand, we may want to choose 1000 or so for a corpus of news articles</a:t>
                </a:r>
              </a:p>
            </p:txBody>
          </p:sp>
        </mc:Choice>
        <mc:Fallback xmlns="">
          <p:sp>
            <p:nvSpPr>
              <p:cNvPr id="3" name="Content Placeholder 2">
                <a:extLst>
                  <a:ext uri="{FF2B5EF4-FFF2-40B4-BE49-F238E27FC236}">
                    <a16:creationId xmlns:a16="http://schemas.microsoft.com/office/drawing/2014/main" id="{ED8030E7-9EF1-F385-E401-F5B3BCC43525}"/>
                  </a:ext>
                </a:extLst>
              </p:cNvPr>
              <p:cNvSpPr>
                <a:spLocks noGrp="1" noRot="1" noChangeAspect="1" noMove="1" noResize="1" noEditPoints="1" noAdjustHandles="1" noChangeArrowheads="1" noChangeShapeType="1" noTextEdit="1"/>
              </p:cNvSpPr>
              <p:nvPr>
                <p:ph sz="quarter" idx="10"/>
              </p:nvPr>
            </p:nvSpPr>
            <p:spPr>
              <a:xfrm>
                <a:off x="733426" y="908093"/>
                <a:ext cx="6160670" cy="5221539"/>
              </a:xfrm>
              <a:blipFill>
                <a:blip r:embed="rId2"/>
                <a:stretch>
                  <a:fillRect l="-593" t="-1167" r="-1484"/>
                </a:stretch>
              </a:blipFill>
            </p:spPr>
            <p:txBody>
              <a:bodyPr/>
              <a:lstStyle/>
              <a:p>
                <a:r>
                  <a:rPr lang="en-US">
                    <a:noFill/>
                  </a:rPr>
                  <a:t> </a:t>
                </a:r>
              </a:p>
            </p:txBody>
          </p:sp>
        </mc:Fallback>
      </mc:AlternateContent>
      <p:graphicFrame>
        <p:nvGraphicFramePr>
          <p:cNvPr id="4" name="Table 3">
            <a:extLst>
              <a:ext uri="{FF2B5EF4-FFF2-40B4-BE49-F238E27FC236}">
                <a16:creationId xmlns:a16="http://schemas.microsoft.com/office/drawing/2014/main" id="{918F9D05-A84F-6C90-65B9-2AFB7B469210}"/>
              </a:ext>
            </a:extLst>
          </p:cNvPr>
          <p:cNvGraphicFramePr>
            <a:graphicFrameLocks noGrp="1"/>
          </p:cNvGraphicFramePr>
          <p:nvPr>
            <p:extLst>
              <p:ext uri="{D42A27DB-BD31-4B8C-83A1-F6EECF244321}">
                <p14:modId xmlns:p14="http://schemas.microsoft.com/office/powerpoint/2010/main" val="195086202"/>
              </p:ext>
            </p:extLst>
          </p:nvPr>
        </p:nvGraphicFramePr>
        <p:xfrm>
          <a:off x="7382376" y="201436"/>
          <a:ext cx="697832" cy="1645920"/>
        </p:xfrm>
        <a:graphic>
          <a:graphicData uri="http://schemas.openxmlformats.org/drawingml/2006/table">
            <a:tbl>
              <a:tblPr bandRow="1">
                <a:tableStyleId>{5C22544A-7EE6-4342-B048-85BDC9FD1C3A}</a:tableStyleId>
              </a:tblPr>
              <a:tblGrid>
                <a:gridCol w="697832">
                  <a:extLst>
                    <a:ext uri="{9D8B030D-6E8A-4147-A177-3AD203B41FA5}">
                      <a16:colId xmlns:a16="http://schemas.microsoft.com/office/drawing/2014/main" val="2100673123"/>
                    </a:ext>
                  </a:extLst>
                </a:gridCol>
              </a:tblGrid>
              <a:tr h="150819">
                <a:tc>
                  <a:txBody>
                    <a:bodyPr/>
                    <a:lstStyle/>
                    <a:p>
                      <a:r>
                        <a:rPr lang="en-US" sz="1200" dirty="0"/>
                        <a:t>Today</a:t>
                      </a:r>
                    </a:p>
                  </a:txBody>
                  <a:tcPr/>
                </a:tc>
                <a:extLst>
                  <a:ext uri="{0D108BD9-81ED-4DB2-BD59-A6C34878D82A}">
                    <a16:rowId xmlns:a16="http://schemas.microsoft.com/office/drawing/2014/main" val="1837609981"/>
                  </a:ext>
                </a:extLst>
              </a:tr>
              <a:tr h="1508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is</a:t>
                      </a:r>
                    </a:p>
                  </a:txBody>
                  <a:tcPr/>
                </a:tc>
                <a:extLst>
                  <a:ext uri="{0D108BD9-81ED-4DB2-BD59-A6C34878D82A}">
                    <a16:rowId xmlns:a16="http://schemas.microsoft.com/office/drawing/2014/main" val="4025667510"/>
                  </a:ext>
                </a:extLst>
              </a:tr>
              <a:tr h="1508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a</a:t>
                      </a:r>
                    </a:p>
                  </a:txBody>
                  <a:tcPr/>
                </a:tc>
                <a:extLst>
                  <a:ext uri="{0D108BD9-81ED-4DB2-BD59-A6C34878D82A}">
                    <a16:rowId xmlns:a16="http://schemas.microsoft.com/office/drawing/2014/main" val="717960697"/>
                  </a:ext>
                </a:extLst>
              </a:tr>
              <a:tr h="150819">
                <a:tc>
                  <a:txBody>
                    <a:bodyPr/>
                    <a:lstStyle/>
                    <a:p>
                      <a:r>
                        <a:rPr lang="en-US" sz="1200" dirty="0"/>
                        <a:t>nice</a:t>
                      </a:r>
                    </a:p>
                  </a:txBody>
                  <a:tcPr/>
                </a:tc>
                <a:extLst>
                  <a:ext uri="{0D108BD9-81ED-4DB2-BD59-A6C34878D82A}">
                    <a16:rowId xmlns:a16="http://schemas.microsoft.com/office/drawing/2014/main" val="2752454935"/>
                  </a:ext>
                </a:extLst>
              </a:tr>
              <a:tr h="150819">
                <a:tc>
                  <a:txBody>
                    <a:bodyPr/>
                    <a:lstStyle/>
                    <a:p>
                      <a:r>
                        <a:rPr lang="en-US" sz="1200" dirty="0"/>
                        <a:t>day</a:t>
                      </a:r>
                    </a:p>
                  </a:txBody>
                  <a:tcPr/>
                </a:tc>
                <a:extLst>
                  <a:ext uri="{0D108BD9-81ED-4DB2-BD59-A6C34878D82A}">
                    <a16:rowId xmlns:a16="http://schemas.microsoft.com/office/drawing/2014/main" val="3717983007"/>
                  </a:ext>
                </a:extLst>
              </a:tr>
              <a:tr h="150819">
                <a:tc>
                  <a:txBody>
                    <a:bodyPr/>
                    <a:lstStyle/>
                    <a:p>
                      <a:r>
                        <a:rPr lang="en-US" sz="1200" dirty="0"/>
                        <a:t>.</a:t>
                      </a:r>
                    </a:p>
                  </a:txBody>
                  <a:tcPr/>
                </a:tc>
                <a:extLst>
                  <a:ext uri="{0D108BD9-81ED-4DB2-BD59-A6C34878D82A}">
                    <a16:rowId xmlns:a16="http://schemas.microsoft.com/office/drawing/2014/main" val="3884834448"/>
                  </a:ext>
                </a:extLst>
              </a:tr>
            </a:tbl>
          </a:graphicData>
        </a:graphic>
      </p:graphicFrame>
      <p:graphicFrame>
        <p:nvGraphicFramePr>
          <p:cNvPr id="5" name="Table 4">
            <a:extLst>
              <a:ext uri="{FF2B5EF4-FFF2-40B4-BE49-F238E27FC236}">
                <a16:creationId xmlns:a16="http://schemas.microsoft.com/office/drawing/2014/main" id="{5059E993-CBCD-F85A-F539-6C943AE170FD}"/>
              </a:ext>
            </a:extLst>
          </p:cNvPr>
          <p:cNvGraphicFramePr>
            <a:graphicFrameLocks noGrp="1"/>
          </p:cNvGraphicFramePr>
          <p:nvPr>
            <p:extLst>
              <p:ext uri="{D42A27DB-BD31-4B8C-83A1-F6EECF244321}">
                <p14:modId xmlns:p14="http://schemas.microsoft.com/office/powerpoint/2010/main" val="2767728869"/>
              </p:ext>
            </p:extLst>
          </p:nvPr>
        </p:nvGraphicFramePr>
        <p:xfrm>
          <a:off x="7382376" y="2657318"/>
          <a:ext cx="697832" cy="3566160"/>
        </p:xfrm>
        <a:graphic>
          <a:graphicData uri="http://schemas.openxmlformats.org/drawingml/2006/table">
            <a:tbl>
              <a:tblPr bandRow="1">
                <a:tableStyleId>{5C22544A-7EE6-4342-B048-85BDC9FD1C3A}</a:tableStyleId>
              </a:tblPr>
              <a:tblGrid>
                <a:gridCol w="697832">
                  <a:extLst>
                    <a:ext uri="{9D8B030D-6E8A-4147-A177-3AD203B41FA5}">
                      <a16:colId xmlns:a16="http://schemas.microsoft.com/office/drawing/2014/main" val="2100673123"/>
                    </a:ext>
                  </a:extLst>
                </a:gridCol>
              </a:tblGrid>
              <a:tr h="123402">
                <a:tc>
                  <a:txBody>
                    <a:bodyPr/>
                    <a:lstStyle/>
                    <a:p>
                      <a:r>
                        <a:rPr lang="en-US" sz="1200" dirty="0"/>
                        <a:t>This</a:t>
                      </a:r>
                    </a:p>
                  </a:txBody>
                  <a:tcPr/>
                </a:tc>
                <a:extLst>
                  <a:ext uri="{0D108BD9-81ED-4DB2-BD59-A6C34878D82A}">
                    <a16:rowId xmlns:a16="http://schemas.microsoft.com/office/drawing/2014/main" val="1837609981"/>
                  </a:ext>
                </a:extLst>
              </a:tr>
              <a:tr h="1234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summer</a:t>
                      </a:r>
                    </a:p>
                  </a:txBody>
                  <a:tcPr/>
                </a:tc>
                <a:extLst>
                  <a:ext uri="{0D108BD9-81ED-4DB2-BD59-A6C34878D82A}">
                    <a16:rowId xmlns:a16="http://schemas.microsoft.com/office/drawing/2014/main" val="4025667510"/>
                  </a:ext>
                </a:extLst>
              </a:tr>
              <a:tr h="1234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has</a:t>
                      </a:r>
                    </a:p>
                  </a:txBody>
                  <a:tcPr/>
                </a:tc>
                <a:extLst>
                  <a:ext uri="{0D108BD9-81ED-4DB2-BD59-A6C34878D82A}">
                    <a16:rowId xmlns:a16="http://schemas.microsoft.com/office/drawing/2014/main" val="717960697"/>
                  </a:ext>
                </a:extLst>
              </a:tr>
              <a:tr h="123402">
                <a:tc>
                  <a:txBody>
                    <a:bodyPr/>
                    <a:lstStyle/>
                    <a:p>
                      <a:r>
                        <a:rPr lang="en-US" sz="1200" dirty="0"/>
                        <a:t>been</a:t>
                      </a:r>
                    </a:p>
                  </a:txBody>
                  <a:tcPr/>
                </a:tc>
                <a:extLst>
                  <a:ext uri="{0D108BD9-81ED-4DB2-BD59-A6C34878D82A}">
                    <a16:rowId xmlns:a16="http://schemas.microsoft.com/office/drawing/2014/main" val="2752454935"/>
                  </a:ext>
                </a:extLst>
              </a:tr>
              <a:tr h="123402">
                <a:tc>
                  <a:txBody>
                    <a:bodyPr/>
                    <a:lstStyle/>
                    <a:p>
                      <a:r>
                        <a:rPr lang="en-US" sz="1200" dirty="0"/>
                        <a:t>so</a:t>
                      </a:r>
                    </a:p>
                  </a:txBody>
                  <a:tcPr/>
                </a:tc>
                <a:extLst>
                  <a:ext uri="{0D108BD9-81ED-4DB2-BD59-A6C34878D82A}">
                    <a16:rowId xmlns:a16="http://schemas.microsoft.com/office/drawing/2014/main" val="3717983007"/>
                  </a:ext>
                </a:extLst>
              </a:tr>
              <a:tr h="123402">
                <a:tc>
                  <a:txBody>
                    <a:bodyPr/>
                    <a:lstStyle/>
                    <a:p>
                      <a:r>
                        <a:rPr lang="en-US" sz="1200" dirty="0"/>
                        <a:t>hot</a:t>
                      </a:r>
                    </a:p>
                  </a:txBody>
                  <a:tcPr/>
                </a:tc>
                <a:extLst>
                  <a:ext uri="{0D108BD9-81ED-4DB2-BD59-A6C34878D82A}">
                    <a16:rowId xmlns:a16="http://schemas.microsoft.com/office/drawing/2014/main" val="3884834448"/>
                  </a:ext>
                </a:extLst>
              </a:tr>
              <a:tr h="123402">
                <a:tc>
                  <a:txBody>
                    <a:bodyPr/>
                    <a:lstStyle/>
                    <a:p>
                      <a:r>
                        <a:rPr lang="en-US" sz="1200" dirty="0"/>
                        <a:t>.</a:t>
                      </a:r>
                    </a:p>
                  </a:txBody>
                  <a:tcPr/>
                </a:tc>
                <a:extLst>
                  <a:ext uri="{0D108BD9-81ED-4DB2-BD59-A6C34878D82A}">
                    <a16:rowId xmlns:a16="http://schemas.microsoft.com/office/drawing/2014/main" val="1716022786"/>
                  </a:ext>
                </a:extLst>
              </a:tr>
              <a:tr h="123402">
                <a:tc>
                  <a:txBody>
                    <a:bodyPr/>
                    <a:lstStyle/>
                    <a:p>
                      <a:r>
                        <a:rPr lang="en-US" sz="1200" dirty="0"/>
                        <a:t>I</a:t>
                      </a:r>
                    </a:p>
                  </a:txBody>
                  <a:tcPr/>
                </a:tc>
                <a:extLst>
                  <a:ext uri="{0D108BD9-81ED-4DB2-BD59-A6C34878D82A}">
                    <a16:rowId xmlns:a16="http://schemas.microsoft.com/office/drawing/2014/main" val="1270180501"/>
                  </a:ext>
                </a:extLst>
              </a:tr>
              <a:tr h="123402">
                <a:tc>
                  <a:txBody>
                    <a:bodyPr/>
                    <a:lstStyle/>
                    <a:p>
                      <a:r>
                        <a:rPr lang="en-US" sz="1200" dirty="0"/>
                        <a:t>hate</a:t>
                      </a:r>
                    </a:p>
                  </a:txBody>
                  <a:tcPr/>
                </a:tc>
                <a:extLst>
                  <a:ext uri="{0D108BD9-81ED-4DB2-BD59-A6C34878D82A}">
                    <a16:rowId xmlns:a16="http://schemas.microsoft.com/office/drawing/2014/main" val="1234090401"/>
                  </a:ext>
                </a:extLst>
              </a:tr>
              <a:tr h="123402">
                <a:tc>
                  <a:txBody>
                    <a:bodyPr/>
                    <a:lstStyle/>
                    <a:p>
                      <a:r>
                        <a:rPr lang="en-US" sz="1200" dirty="0"/>
                        <a:t>it</a:t>
                      </a:r>
                    </a:p>
                  </a:txBody>
                  <a:tcPr/>
                </a:tc>
                <a:extLst>
                  <a:ext uri="{0D108BD9-81ED-4DB2-BD59-A6C34878D82A}">
                    <a16:rowId xmlns:a16="http://schemas.microsoft.com/office/drawing/2014/main" val="28985463"/>
                  </a:ext>
                </a:extLst>
              </a:tr>
              <a:tr h="123402">
                <a:tc>
                  <a:txBody>
                    <a:bodyPr/>
                    <a:lstStyle/>
                    <a:p>
                      <a:r>
                        <a:rPr lang="en-US" sz="1200" dirty="0"/>
                        <a:t>so</a:t>
                      </a:r>
                    </a:p>
                  </a:txBody>
                  <a:tcPr/>
                </a:tc>
                <a:extLst>
                  <a:ext uri="{0D108BD9-81ED-4DB2-BD59-A6C34878D82A}">
                    <a16:rowId xmlns:a16="http://schemas.microsoft.com/office/drawing/2014/main" val="282309419"/>
                  </a:ext>
                </a:extLst>
              </a:tr>
              <a:tr h="123402">
                <a:tc>
                  <a:txBody>
                    <a:bodyPr/>
                    <a:lstStyle/>
                    <a:p>
                      <a:r>
                        <a:rPr lang="en-US" sz="1200" dirty="0"/>
                        <a:t>much</a:t>
                      </a:r>
                    </a:p>
                  </a:txBody>
                  <a:tcPr/>
                </a:tc>
                <a:extLst>
                  <a:ext uri="{0D108BD9-81ED-4DB2-BD59-A6C34878D82A}">
                    <a16:rowId xmlns:a16="http://schemas.microsoft.com/office/drawing/2014/main" val="3468675678"/>
                  </a:ext>
                </a:extLst>
              </a:tr>
              <a:tr h="123402">
                <a:tc>
                  <a:txBody>
                    <a:bodyPr/>
                    <a:lstStyle/>
                    <a:p>
                      <a:r>
                        <a:rPr lang="en-US" sz="1200" dirty="0"/>
                        <a:t>!</a:t>
                      </a:r>
                    </a:p>
                  </a:txBody>
                  <a:tcPr/>
                </a:tc>
                <a:extLst>
                  <a:ext uri="{0D108BD9-81ED-4DB2-BD59-A6C34878D82A}">
                    <a16:rowId xmlns:a16="http://schemas.microsoft.com/office/drawing/2014/main" val="602729803"/>
                  </a:ext>
                </a:extLst>
              </a:tr>
            </a:tbl>
          </a:graphicData>
        </a:graphic>
      </p:graphicFrame>
      <p:graphicFrame>
        <p:nvGraphicFramePr>
          <p:cNvPr id="6" name="Table 5">
            <a:extLst>
              <a:ext uri="{FF2B5EF4-FFF2-40B4-BE49-F238E27FC236}">
                <a16:creationId xmlns:a16="http://schemas.microsoft.com/office/drawing/2014/main" id="{7FD6C060-B9B2-71B0-4EE0-88DA4BC442C9}"/>
              </a:ext>
            </a:extLst>
          </p:cNvPr>
          <p:cNvGraphicFramePr>
            <a:graphicFrameLocks noGrp="1"/>
          </p:cNvGraphicFramePr>
          <p:nvPr>
            <p:extLst>
              <p:ext uri="{D42A27DB-BD31-4B8C-83A1-F6EECF244321}">
                <p14:modId xmlns:p14="http://schemas.microsoft.com/office/powerpoint/2010/main" val="3208480503"/>
              </p:ext>
            </p:extLst>
          </p:nvPr>
        </p:nvGraphicFramePr>
        <p:xfrm>
          <a:off x="10012278" y="201436"/>
          <a:ext cx="697832" cy="2743200"/>
        </p:xfrm>
        <a:graphic>
          <a:graphicData uri="http://schemas.openxmlformats.org/drawingml/2006/table">
            <a:tbl>
              <a:tblPr bandRow="1">
                <a:tableStyleId>{5C22544A-7EE6-4342-B048-85BDC9FD1C3A}</a:tableStyleId>
              </a:tblPr>
              <a:tblGrid>
                <a:gridCol w="697832">
                  <a:extLst>
                    <a:ext uri="{9D8B030D-6E8A-4147-A177-3AD203B41FA5}">
                      <a16:colId xmlns:a16="http://schemas.microsoft.com/office/drawing/2014/main" val="2100673123"/>
                    </a:ext>
                  </a:extLst>
                </a:gridCol>
              </a:tblGrid>
              <a:tr h="150819">
                <a:tc>
                  <a:txBody>
                    <a:bodyPr/>
                    <a:lstStyle/>
                    <a:p>
                      <a:endParaRPr lang="en-US" sz="1200" dirty="0"/>
                    </a:p>
                  </a:txBody>
                  <a:tcPr/>
                </a:tc>
                <a:extLst>
                  <a:ext uri="{0D108BD9-81ED-4DB2-BD59-A6C34878D82A}">
                    <a16:rowId xmlns:a16="http://schemas.microsoft.com/office/drawing/2014/main" val="4192026019"/>
                  </a:ext>
                </a:extLst>
              </a:tr>
              <a:tr h="150819">
                <a:tc>
                  <a:txBody>
                    <a:bodyPr/>
                    <a:lstStyle/>
                    <a:p>
                      <a:endParaRPr lang="en-US" sz="1200" dirty="0"/>
                    </a:p>
                  </a:txBody>
                  <a:tcPr/>
                </a:tc>
                <a:extLst>
                  <a:ext uri="{0D108BD9-81ED-4DB2-BD59-A6C34878D82A}">
                    <a16:rowId xmlns:a16="http://schemas.microsoft.com/office/drawing/2014/main" val="2575685474"/>
                  </a:ext>
                </a:extLst>
              </a:tr>
              <a:tr h="150819">
                <a:tc>
                  <a:txBody>
                    <a:bodyPr/>
                    <a:lstStyle/>
                    <a:p>
                      <a:endParaRPr lang="en-US" sz="1200" dirty="0"/>
                    </a:p>
                  </a:txBody>
                  <a:tcPr/>
                </a:tc>
                <a:extLst>
                  <a:ext uri="{0D108BD9-81ED-4DB2-BD59-A6C34878D82A}">
                    <a16:rowId xmlns:a16="http://schemas.microsoft.com/office/drawing/2014/main" val="209450435"/>
                  </a:ext>
                </a:extLst>
              </a:tr>
              <a:tr h="150819">
                <a:tc>
                  <a:txBody>
                    <a:bodyPr/>
                    <a:lstStyle/>
                    <a:p>
                      <a:endParaRPr lang="en-US" sz="1200" dirty="0"/>
                    </a:p>
                  </a:txBody>
                  <a:tcPr/>
                </a:tc>
                <a:extLst>
                  <a:ext uri="{0D108BD9-81ED-4DB2-BD59-A6C34878D82A}">
                    <a16:rowId xmlns:a16="http://schemas.microsoft.com/office/drawing/2014/main" val="1448038673"/>
                  </a:ext>
                </a:extLst>
              </a:tr>
              <a:tr h="150819">
                <a:tc>
                  <a:txBody>
                    <a:bodyPr/>
                    <a:lstStyle/>
                    <a:p>
                      <a:r>
                        <a:rPr lang="en-US" sz="1200" dirty="0"/>
                        <a:t>Today</a:t>
                      </a:r>
                    </a:p>
                  </a:txBody>
                  <a:tcPr/>
                </a:tc>
                <a:extLst>
                  <a:ext uri="{0D108BD9-81ED-4DB2-BD59-A6C34878D82A}">
                    <a16:rowId xmlns:a16="http://schemas.microsoft.com/office/drawing/2014/main" val="1837609981"/>
                  </a:ext>
                </a:extLst>
              </a:tr>
              <a:tr h="1508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is</a:t>
                      </a:r>
                    </a:p>
                  </a:txBody>
                  <a:tcPr/>
                </a:tc>
                <a:extLst>
                  <a:ext uri="{0D108BD9-81ED-4DB2-BD59-A6C34878D82A}">
                    <a16:rowId xmlns:a16="http://schemas.microsoft.com/office/drawing/2014/main" val="4025667510"/>
                  </a:ext>
                </a:extLst>
              </a:tr>
              <a:tr h="1508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a</a:t>
                      </a:r>
                    </a:p>
                  </a:txBody>
                  <a:tcPr/>
                </a:tc>
                <a:extLst>
                  <a:ext uri="{0D108BD9-81ED-4DB2-BD59-A6C34878D82A}">
                    <a16:rowId xmlns:a16="http://schemas.microsoft.com/office/drawing/2014/main" val="717960697"/>
                  </a:ext>
                </a:extLst>
              </a:tr>
              <a:tr h="150819">
                <a:tc>
                  <a:txBody>
                    <a:bodyPr/>
                    <a:lstStyle/>
                    <a:p>
                      <a:r>
                        <a:rPr lang="en-US" sz="1200" dirty="0"/>
                        <a:t>nice</a:t>
                      </a:r>
                    </a:p>
                  </a:txBody>
                  <a:tcPr/>
                </a:tc>
                <a:extLst>
                  <a:ext uri="{0D108BD9-81ED-4DB2-BD59-A6C34878D82A}">
                    <a16:rowId xmlns:a16="http://schemas.microsoft.com/office/drawing/2014/main" val="2752454935"/>
                  </a:ext>
                </a:extLst>
              </a:tr>
              <a:tr h="150819">
                <a:tc>
                  <a:txBody>
                    <a:bodyPr/>
                    <a:lstStyle/>
                    <a:p>
                      <a:r>
                        <a:rPr lang="en-US" sz="1200" dirty="0"/>
                        <a:t>day</a:t>
                      </a:r>
                    </a:p>
                  </a:txBody>
                  <a:tcPr/>
                </a:tc>
                <a:extLst>
                  <a:ext uri="{0D108BD9-81ED-4DB2-BD59-A6C34878D82A}">
                    <a16:rowId xmlns:a16="http://schemas.microsoft.com/office/drawing/2014/main" val="3717983007"/>
                  </a:ext>
                </a:extLst>
              </a:tr>
              <a:tr h="150819">
                <a:tc>
                  <a:txBody>
                    <a:bodyPr/>
                    <a:lstStyle/>
                    <a:p>
                      <a:r>
                        <a:rPr lang="en-US" sz="1200" dirty="0"/>
                        <a:t>.</a:t>
                      </a:r>
                    </a:p>
                  </a:txBody>
                  <a:tcPr/>
                </a:tc>
                <a:extLst>
                  <a:ext uri="{0D108BD9-81ED-4DB2-BD59-A6C34878D82A}">
                    <a16:rowId xmlns:a16="http://schemas.microsoft.com/office/drawing/2014/main" val="3884834448"/>
                  </a:ext>
                </a:extLst>
              </a:tr>
            </a:tbl>
          </a:graphicData>
        </a:graphic>
      </p:graphicFrame>
      <p:graphicFrame>
        <p:nvGraphicFramePr>
          <p:cNvPr id="7" name="Table 6">
            <a:extLst>
              <a:ext uri="{FF2B5EF4-FFF2-40B4-BE49-F238E27FC236}">
                <a16:creationId xmlns:a16="http://schemas.microsoft.com/office/drawing/2014/main" id="{AEBCE792-945E-0174-74A1-D38C1C1E8102}"/>
              </a:ext>
            </a:extLst>
          </p:cNvPr>
          <p:cNvGraphicFramePr>
            <a:graphicFrameLocks noGrp="1"/>
          </p:cNvGraphicFramePr>
          <p:nvPr>
            <p:extLst>
              <p:ext uri="{D42A27DB-BD31-4B8C-83A1-F6EECF244321}">
                <p14:modId xmlns:p14="http://schemas.microsoft.com/office/powerpoint/2010/main" val="2081935280"/>
              </p:ext>
            </p:extLst>
          </p:nvPr>
        </p:nvGraphicFramePr>
        <p:xfrm>
          <a:off x="9964153" y="3480278"/>
          <a:ext cx="697832" cy="2743200"/>
        </p:xfrm>
        <a:graphic>
          <a:graphicData uri="http://schemas.openxmlformats.org/drawingml/2006/table">
            <a:tbl>
              <a:tblPr bandRow="1">
                <a:tableStyleId>{5C22544A-7EE6-4342-B048-85BDC9FD1C3A}</a:tableStyleId>
              </a:tblPr>
              <a:tblGrid>
                <a:gridCol w="697832">
                  <a:extLst>
                    <a:ext uri="{9D8B030D-6E8A-4147-A177-3AD203B41FA5}">
                      <a16:colId xmlns:a16="http://schemas.microsoft.com/office/drawing/2014/main" val="2074204892"/>
                    </a:ext>
                  </a:extLst>
                </a:gridCol>
              </a:tblGrid>
              <a:tr h="123402">
                <a:tc>
                  <a:txBody>
                    <a:bodyPr/>
                    <a:lstStyle/>
                    <a:p>
                      <a:r>
                        <a:rPr lang="en-US" sz="1200" dirty="0"/>
                        <a:t>This</a:t>
                      </a:r>
                    </a:p>
                  </a:txBody>
                  <a:tcPr/>
                </a:tc>
                <a:extLst>
                  <a:ext uri="{0D108BD9-81ED-4DB2-BD59-A6C34878D82A}">
                    <a16:rowId xmlns:a16="http://schemas.microsoft.com/office/drawing/2014/main" val="3054863054"/>
                  </a:ext>
                </a:extLst>
              </a:tr>
              <a:tr h="1234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summer</a:t>
                      </a:r>
                    </a:p>
                  </a:txBody>
                  <a:tcPr/>
                </a:tc>
                <a:extLst>
                  <a:ext uri="{0D108BD9-81ED-4DB2-BD59-A6C34878D82A}">
                    <a16:rowId xmlns:a16="http://schemas.microsoft.com/office/drawing/2014/main" val="2207097340"/>
                  </a:ext>
                </a:extLst>
              </a:tr>
              <a:tr h="1234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has</a:t>
                      </a:r>
                    </a:p>
                  </a:txBody>
                  <a:tcPr/>
                </a:tc>
                <a:extLst>
                  <a:ext uri="{0D108BD9-81ED-4DB2-BD59-A6C34878D82A}">
                    <a16:rowId xmlns:a16="http://schemas.microsoft.com/office/drawing/2014/main" val="2096302861"/>
                  </a:ext>
                </a:extLst>
              </a:tr>
              <a:tr h="123402">
                <a:tc>
                  <a:txBody>
                    <a:bodyPr/>
                    <a:lstStyle/>
                    <a:p>
                      <a:r>
                        <a:rPr lang="en-US" sz="1200" dirty="0"/>
                        <a:t>been</a:t>
                      </a:r>
                    </a:p>
                  </a:txBody>
                  <a:tcPr/>
                </a:tc>
                <a:extLst>
                  <a:ext uri="{0D108BD9-81ED-4DB2-BD59-A6C34878D82A}">
                    <a16:rowId xmlns:a16="http://schemas.microsoft.com/office/drawing/2014/main" val="1635599354"/>
                  </a:ext>
                </a:extLst>
              </a:tr>
              <a:tr h="123402">
                <a:tc>
                  <a:txBody>
                    <a:bodyPr/>
                    <a:lstStyle/>
                    <a:p>
                      <a:r>
                        <a:rPr lang="en-US" sz="1200" dirty="0"/>
                        <a:t>so</a:t>
                      </a:r>
                    </a:p>
                  </a:txBody>
                  <a:tcPr/>
                </a:tc>
                <a:extLst>
                  <a:ext uri="{0D108BD9-81ED-4DB2-BD59-A6C34878D82A}">
                    <a16:rowId xmlns:a16="http://schemas.microsoft.com/office/drawing/2014/main" val="2566270967"/>
                  </a:ext>
                </a:extLst>
              </a:tr>
              <a:tr h="123402">
                <a:tc>
                  <a:txBody>
                    <a:bodyPr/>
                    <a:lstStyle/>
                    <a:p>
                      <a:r>
                        <a:rPr lang="en-US" sz="1200" dirty="0"/>
                        <a:t>hot</a:t>
                      </a:r>
                    </a:p>
                  </a:txBody>
                  <a:tcPr/>
                </a:tc>
                <a:extLst>
                  <a:ext uri="{0D108BD9-81ED-4DB2-BD59-A6C34878D82A}">
                    <a16:rowId xmlns:a16="http://schemas.microsoft.com/office/drawing/2014/main" val="1341496831"/>
                  </a:ext>
                </a:extLst>
              </a:tr>
              <a:tr h="123402">
                <a:tc>
                  <a:txBody>
                    <a:bodyPr/>
                    <a:lstStyle/>
                    <a:p>
                      <a:r>
                        <a:rPr lang="en-US" sz="1200" dirty="0"/>
                        <a:t>.</a:t>
                      </a:r>
                    </a:p>
                  </a:txBody>
                  <a:tcPr/>
                </a:tc>
                <a:extLst>
                  <a:ext uri="{0D108BD9-81ED-4DB2-BD59-A6C34878D82A}">
                    <a16:rowId xmlns:a16="http://schemas.microsoft.com/office/drawing/2014/main" val="1668730632"/>
                  </a:ext>
                </a:extLst>
              </a:tr>
              <a:tr h="123402">
                <a:tc>
                  <a:txBody>
                    <a:bodyPr/>
                    <a:lstStyle/>
                    <a:p>
                      <a:r>
                        <a:rPr lang="en-US" sz="1200" dirty="0"/>
                        <a:t>I</a:t>
                      </a:r>
                    </a:p>
                  </a:txBody>
                  <a:tcPr/>
                </a:tc>
                <a:extLst>
                  <a:ext uri="{0D108BD9-81ED-4DB2-BD59-A6C34878D82A}">
                    <a16:rowId xmlns:a16="http://schemas.microsoft.com/office/drawing/2014/main" val="2986275935"/>
                  </a:ext>
                </a:extLst>
              </a:tr>
              <a:tr h="123402">
                <a:tc>
                  <a:txBody>
                    <a:bodyPr/>
                    <a:lstStyle/>
                    <a:p>
                      <a:r>
                        <a:rPr lang="en-US" sz="1200" dirty="0"/>
                        <a:t>hate</a:t>
                      </a:r>
                    </a:p>
                  </a:txBody>
                  <a:tcPr/>
                </a:tc>
                <a:extLst>
                  <a:ext uri="{0D108BD9-81ED-4DB2-BD59-A6C34878D82A}">
                    <a16:rowId xmlns:a16="http://schemas.microsoft.com/office/drawing/2014/main" val="3767399370"/>
                  </a:ext>
                </a:extLst>
              </a:tr>
              <a:tr h="123402">
                <a:tc>
                  <a:txBody>
                    <a:bodyPr/>
                    <a:lstStyle/>
                    <a:p>
                      <a:r>
                        <a:rPr lang="en-US" sz="1200" dirty="0"/>
                        <a:t>it</a:t>
                      </a:r>
                    </a:p>
                  </a:txBody>
                  <a:tcPr/>
                </a:tc>
                <a:extLst>
                  <a:ext uri="{0D108BD9-81ED-4DB2-BD59-A6C34878D82A}">
                    <a16:rowId xmlns:a16="http://schemas.microsoft.com/office/drawing/2014/main" val="2624950712"/>
                  </a:ext>
                </a:extLst>
              </a:tr>
            </a:tbl>
          </a:graphicData>
        </a:graphic>
      </p:graphicFrame>
      <p:cxnSp>
        <p:nvCxnSpPr>
          <p:cNvPr id="9" name="Connector: Elbow 8">
            <a:extLst>
              <a:ext uri="{FF2B5EF4-FFF2-40B4-BE49-F238E27FC236}">
                <a16:creationId xmlns:a16="http://schemas.microsoft.com/office/drawing/2014/main" id="{BDBF0AC6-5A02-275E-7586-6B3BAF07C705}"/>
              </a:ext>
            </a:extLst>
          </p:cNvPr>
          <p:cNvCxnSpPr>
            <a:cxnSpLocks/>
            <a:stCxn id="4" idx="3"/>
            <a:endCxn id="6" idx="1"/>
          </p:cNvCxnSpPr>
          <p:nvPr/>
        </p:nvCxnSpPr>
        <p:spPr>
          <a:xfrm>
            <a:off x="8080208" y="1024396"/>
            <a:ext cx="1932070" cy="548640"/>
          </a:xfrm>
          <a:prstGeom prst="bentConnector3">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7BEA09AE-EA09-CF62-8AFE-38D9411EB817}"/>
              </a:ext>
            </a:extLst>
          </p:cNvPr>
          <p:cNvSpPr txBox="1"/>
          <p:nvPr/>
        </p:nvSpPr>
        <p:spPr>
          <a:xfrm>
            <a:off x="8169528" y="747397"/>
            <a:ext cx="1753429" cy="276999"/>
          </a:xfrm>
          <a:prstGeom prst="rect">
            <a:avLst/>
          </a:prstGeom>
          <a:noFill/>
        </p:spPr>
        <p:txBody>
          <a:bodyPr wrap="none" rtlCol="0">
            <a:spAutoFit/>
          </a:bodyPr>
          <a:lstStyle/>
          <a:p>
            <a:r>
              <a:rPr lang="en-US" sz="1200" b="1" dirty="0"/>
              <a:t>Left padded to length 10</a:t>
            </a:r>
          </a:p>
        </p:txBody>
      </p:sp>
      <p:cxnSp>
        <p:nvCxnSpPr>
          <p:cNvPr id="13" name="Connector: Elbow 12">
            <a:extLst>
              <a:ext uri="{FF2B5EF4-FFF2-40B4-BE49-F238E27FC236}">
                <a16:creationId xmlns:a16="http://schemas.microsoft.com/office/drawing/2014/main" id="{5CCF6CD7-E515-DCB2-1271-FFCE8BE4E277}"/>
              </a:ext>
            </a:extLst>
          </p:cNvPr>
          <p:cNvCxnSpPr>
            <a:cxnSpLocks/>
            <a:stCxn id="5" idx="3"/>
            <a:endCxn id="7" idx="1"/>
          </p:cNvCxnSpPr>
          <p:nvPr/>
        </p:nvCxnSpPr>
        <p:spPr>
          <a:xfrm>
            <a:off x="8080208" y="4440398"/>
            <a:ext cx="1883945" cy="411480"/>
          </a:xfrm>
          <a:prstGeom prst="bentConnector3">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3398AFD3-3208-44C5-B8E5-4ADF2E97220F}"/>
              </a:ext>
            </a:extLst>
          </p:cNvPr>
          <p:cNvSpPr txBox="1"/>
          <p:nvPr/>
        </p:nvSpPr>
        <p:spPr>
          <a:xfrm>
            <a:off x="8231885" y="4163399"/>
            <a:ext cx="1628716" cy="276999"/>
          </a:xfrm>
          <a:prstGeom prst="rect">
            <a:avLst/>
          </a:prstGeom>
          <a:noFill/>
        </p:spPr>
        <p:txBody>
          <a:bodyPr wrap="none" rtlCol="0">
            <a:spAutoFit/>
          </a:bodyPr>
          <a:lstStyle/>
          <a:p>
            <a:r>
              <a:rPr lang="en-US" sz="1200" b="1" dirty="0"/>
              <a:t>Truncated to length 10</a:t>
            </a:r>
          </a:p>
        </p:txBody>
      </p:sp>
      <p:sp>
        <p:nvSpPr>
          <p:cNvPr id="17" name="Multiplication Sign 16">
            <a:extLst>
              <a:ext uri="{FF2B5EF4-FFF2-40B4-BE49-F238E27FC236}">
                <a16:creationId xmlns:a16="http://schemas.microsoft.com/office/drawing/2014/main" id="{1EF7FF49-35F5-8575-F7D6-6991FD39B6C1}"/>
              </a:ext>
            </a:extLst>
          </p:cNvPr>
          <p:cNvSpPr/>
          <p:nvPr/>
        </p:nvSpPr>
        <p:spPr>
          <a:xfrm>
            <a:off x="7762654" y="5249750"/>
            <a:ext cx="469231" cy="1124495"/>
          </a:xfrm>
          <a:prstGeom prst="mathMultiply">
            <a:avLst/>
          </a:prstGeom>
          <a:solidFill>
            <a:srgbClr val="FF0000">
              <a:alpha val="7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972381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125A46-ECE1-6478-2711-FC0756B37F55}"/>
              </a:ext>
            </a:extLst>
          </p:cNvPr>
          <p:cNvSpPr>
            <a:spLocks noGrp="1"/>
          </p:cNvSpPr>
          <p:nvPr>
            <p:ph type="title"/>
          </p:nvPr>
        </p:nvSpPr>
        <p:spPr/>
        <p:txBody>
          <a:bodyPr/>
          <a:lstStyle/>
          <a:p>
            <a:r>
              <a:rPr lang="en-US" dirty="0"/>
              <a:t>Pretrained Word Embedding Models</a:t>
            </a:r>
          </a:p>
        </p:txBody>
      </p:sp>
      <p:sp>
        <p:nvSpPr>
          <p:cNvPr id="3" name="Content Placeholder 2">
            <a:extLst>
              <a:ext uri="{FF2B5EF4-FFF2-40B4-BE49-F238E27FC236}">
                <a16:creationId xmlns:a16="http://schemas.microsoft.com/office/drawing/2014/main" id="{2722C0CB-9555-EB99-8B15-442D534DBB77}"/>
              </a:ext>
            </a:extLst>
          </p:cNvPr>
          <p:cNvSpPr>
            <a:spLocks noGrp="1"/>
          </p:cNvSpPr>
          <p:nvPr>
            <p:ph sz="quarter" idx="10"/>
          </p:nvPr>
        </p:nvSpPr>
        <p:spPr>
          <a:xfrm>
            <a:off x="733425" y="908093"/>
            <a:ext cx="9872412" cy="5221539"/>
          </a:xfrm>
        </p:spPr>
        <p:txBody>
          <a:bodyPr/>
          <a:lstStyle/>
          <a:p>
            <a:r>
              <a:rPr lang="en-US" sz="2400" dirty="0"/>
              <a:t>These models are trained to generate a meaningful vector representation for a single word</a:t>
            </a:r>
          </a:p>
          <a:p>
            <a:r>
              <a:rPr lang="en-US" sz="2400" dirty="0"/>
              <a:t>The vector representations encode the syntactical and meaning information of the word, as well as their relationships to each other</a:t>
            </a:r>
          </a:p>
          <a:p>
            <a:r>
              <a:rPr lang="en-US" sz="2400" dirty="0"/>
              <a:t>For example, the vector distance between “England” and “English” is equal to the vector distance between “Italy” and “Italian” in the embedding space</a:t>
            </a:r>
          </a:p>
        </p:txBody>
      </p:sp>
      <p:cxnSp>
        <p:nvCxnSpPr>
          <p:cNvPr id="5" name="Straight Arrow Connector 4">
            <a:extLst>
              <a:ext uri="{FF2B5EF4-FFF2-40B4-BE49-F238E27FC236}">
                <a16:creationId xmlns:a16="http://schemas.microsoft.com/office/drawing/2014/main" id="{AA312689-071E-08F1-497E-244507A71D45}"/>
              </a:ext>
            </a:extLst>
          </p:cNvPr>
          <p:cNvCxnSpPr/>
          <p:nvPr/>
        </p:nvCxnSpPr>
        <p:spPr>
          <a:xfrm flipV="1">
            <a:off x="5624763" y="3429000"/>
            <a:ext cx="0" cy="227396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9DE7E875-27DA-E4B7-E938-645B6A7B94EC}"/>
              </a:ext>
            </a:extLst>
          </p:cNvPr>
          <p:cNvCxnSpPr>
            <a:cxnSpLocks/>
          </p:cNvCxnSpPr>
          <p:nvPr/>
        </p:nvCxnSpPr>
        <p:spPr>
          <a:xfrm>
            <a:off x="5624763" y="5702968"/>
            <a:ext cx="2664995" cy="24693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7A208795-FA02-593D-76A3-E4E74B0A0A3F}"/>
              </a:ext>
            </a:extLst>
          </p:cNvPr>
          <p:cNvCxnSpPr>
            <a:cxnSpLocks/>
          </p:cNvCxnSpPr>
          <p:nvPr/>
        </p:nvCxnSpPr>
        <p:spPr>
          <a:xfrm flipH="1">
            <a:off x="3970421" y="5702968"/>
            <a:ext cx="1654342" cy="34290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ECAEF31A-F35B-0B52-8572-CF3620B3DBA3}"/>
              </a:ext>
            </a:extLst>
          </p:cNvPr>
          <p:cNvCxnSpPr/>
          <p:nvPr/>
        </p:nvCxnSpPr>
        <p:spPr>
          <a:xfrm>
            <a:off x="6298532" y="4132847"/>
            <a:ext cx="1257300" cy="547437"/>
          </a:xfrm>
          <a:prstGeom prst="straightConnector1">
            <a:avLst/>
          </a:prstGeom>
          <a:ln w="38100">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F9CDE4A0-45A4-5CDF-1DAD-A98F270EA688}"/>
              </a:ext>
            </a:extLst>
          </p:cNvPr>
          <p:cNvCxnSpPr/>
          <p:nvPr/>
        </p:nvCxnSpPr>
        <p:spPr>
          <a:xfrm>
            <a:off x="4996113" y="4505451"/>
            <a:ext cx="1257300" cy="547437"/>
          </a:xfrm>
          <a:prstGeom prst="straightConnector1">
            <a:avLst/>
          </a:prstGeom>
          <a:ln w="38100">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EC26FA65-1661-37CA-8404-D5E48F4D948B}"/>
              </a:ext>
            </a:extLst>
          </p:cNvPr>
          <p:cNvSpPr/>
          <p:nvPr/>
        </p:nvSpPr>
        <p:spPr>
          <a:xfrm>
            <a:off x="6244389" y="4063666"/>
            <a:ext cx="174458" cy="174458"/>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16" name="Oval 15">
            <a:extLst>
              <a:ext uri="{FF2B5EF4-FFF2-40B4-BE49-F238E27FC236}">
                <a16:creationId xmlns:a16="http://schemas.microsoft.com/office/drawing/2014/main" id="{B6B4A805-A598-277C-944A-D4257BE70DC8}"/>
              </a:ext>
            </a:extLst>
          </p:cNvPr>
          <p:cNvSpPr/>
          <p:nvPr/>
        </p:nvSpPr>
        <p:spPr>
          <a:xfrm>
            <a:off x="7555832" y="4637797"/>
            <a:ext cx="174458" cy="174458"/>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17" name="Oval 16">
            <a:extLst>
              <a:ext uri="{FF2B5EF4-FFF2-40B4-BE49-F238E27FC236}">
                <a16:creationId xmlns:a16="http://schemas.microsoft.com/office/drawing/2014/main" id="{8A8F1323-D12C-E734-416E-8AE30A7EB1DF}"/>
              </a:ext>
            </a:extLst>
          </p:cNvPr>
          <p:cNvSpPr/>
          <p:nvPr/>
        </p:nvSpPr>
        <p:spPr>
          <a:xfrm>
            <a:off x="4941970" y="4432511"/>
            <a:ext cx="174458" cy="174458"/>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C8194597-8724-E2EC-239F-C6B3C40EB602}"/>
              </a:ext>
            </a:extLst>
          </p:cNvPr>
          <p:cNvSpPr/>
          <p:nvPr/>
        </p:nvSpPr>
        <p:spPr>
          <a:xfrm>
            <a:off x="6253413" y="5006642"/>
            <a:ext cx="174458" cy="174458"/>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F06072E7-AA07-55F9-D8A2-A3C8BAF470C8}"/>
              </a:ext>
            </a:extLst>
          </p:cNvPr>
          <p:cNvSpPr txBox="1"/>
          <p:nvPr/>
        </p:nvSpPr>
        <p:spPr>
          <a:xfrm>
            <a:off x="5864182" y="3694334"/>
            <a:ext cx="934871" cy="369332"/>
          </a:xfrm>
          <a:prstGeom prst="rect">
            <a:avLst/>
          </a:prstGeom>
          <a:noFill/>
        </p:spPr>
        <p:txBody>
          <a:bodyPr wrap="none" rtlCol="0">
            <a:spAutoFit/>
          </a:bodyPr>
          <a:lstStyle/>
          <a:p>
            <a:r>
              <a:rPr lang="en-US" dirty="0"/>
              <a:t>England</a:t>
            </a:r>
          </a:p>
        </p:txBody>
      </p:sp>
      <p:sp>
        <p:nvSpPr>
          <p:cNvPr id="20" name="TextBox 19">
            <a:extLst>
              <a:ext uri="{FF2B5EF4-FFF2-40B4-BE49-F238E27FC236}">
                <a16:creationId xmlns:a16="http://schemas.microsoft.com/office/drawing/2014/main" id="{622D70BA-3E41-3F7D-CE2C-3F3EEA7B8725}"/>
              </a:ext>
            </a:extLst>
          </p:cNvPr>
          <p:cNvSpPr txBox="1"/>
          <p:nvPr/>
        </p:nvSpPr>
        <p:spPr>
          <a:xfrm>
            <a:off x="7222014" y="4811768"/>
            <a:ext cx="845103" cy="369332"/>
          </a:xfrm>
          <a:prstGeom prst="rect">
            <a:avLst/>
          </a:prstGeom>
          <a:noFill/>
        </p:spPr>
        <p:txBody>
          <a:bodyPr wrap="none" rtlCol="0">
            <a:spAutoFit/>
          </a:bodyPr>
          <a:lstStyle/>
          <a:p>
            <a:r>
              <a:rPr lang="en-US" dirty="0"/>
              <a:t>English</a:t>
            </a:r>
          </a:p>
        </p:txBody>
      </p:sp>
      <p:sp>
        <p:nvSpPr>
          <p:cNvPr id="21" name="TextBox 20">
            <a:extLst>
              <a:ext uri="{FF2B5EF4-FFF2-40B4-BE49-F238E27FC236}">
                <a16:creationId xmlns:a16="http://schemas.microsoft.com/office/drawing/2014/main" id="{F178E0D9-1D3C-6630-1ABC-D410B2DA3F8B}"/>
              </a:ext>
            </a:extLst>
          </p:cNvPr>
          <p:cNvSpPr txBox="1"/>
          <p:nvPr/>
        </p:nvSpPr>
        <p:spPr>
          <a:xfrm>
            <a:off x="4737099" y="4063666"/>
            <a:ext cx="584199" cy="369332"/>
          </a:xfrm>
          <a:prstGeom prst="rect">
            <a:avLst/>
          </a:prstGeom>
          <a:noFill/>
        </p:spPr>
        <p:txBody>
          <a:bodyPr wrap="none" rtlCol="0">
            <a:spAutoFit/>
          </a:bodyPr>
          <a:lstStyle/>
          <a:p>
            <a:r>
              <a:rPr lang="en-US" dirty="0"/>
              <a:t>Italy</a:t>
            </a:r>
          </a:p>
        </p:txBody>
      </p:sp>
      <p:sp>
        <p:nvSpPr>
          <p:cNvPr id="22" name="TextBox 21">
            <a:extLst>
              <a:ext uri="{FF2B5EF4-FFF2-40B4-BE49-F238E27FC236}">
                <a16:creationId xmlns:a16="http://schemas.microsoft.com/office/drawing/2014/main" id="{B1F50B8E-6859-DA60-C2FE-212C890D6DDC}"/>
              </a:ext>
            </a:extLst>
          </p:cNvPr>
          <p:cNvSpPr txBox="1"/>
          <p:nvPr/>
        </p:nvSpPr>
        <p:spPr>
          <a:xfrm>
            <a:off x="5957973" y="5193262"/>
            <a:ext cx="765338" cy="369332"/>
          </a:xfrm>
          <a:prstGeom prst="rect">
            <a:avLst/>
          </a:prstGeom>
          <a:noFill/>
        </p:spPr>
        <p:txBody>
          <a:bodyPr wrap="none" rtlCol="0">
            <a:spAutoFit/>
          </a:bodyPr>
          <a:lstStyle/>
          <a:p>
            <a:r>
              <a:rPr lang="en-US" dirty="0"/>
              <a:t>Italian</a:t>
            </a:r>
          </a:p>
        </p:txBody>
      </p:sp>
    </p:spTree>
    <p:extLst>
      <p:ext uri="{BB962C8B-B14F-4D97-AF65-F5344CB8AC3E}">
        <p14:creationId xmlns:p14="http://schemas.microsoft.com/office/powerpoint/2010/main" val="22651776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28A851D-1F7E-FC54-CD67-9963EA6DE733}"/>
              </a:ext>
            </a:extLst>
          </p:cNvPr>
          <p:cNvSpPr>
            <a:spLocks noGrp="1"/>
          </p:cNvSpPr>
          <p:nvPr>
            <p:ph type="title"/>
          </p:nvPr>
        </p:nvSpPr>
        <p:spPr/>
        <p:txBody>
          <a:bodyPr/>
          <a:lstStyle/>
          <a:p>
            <a:r>
              <a:rPr lang="en-US" dirty="0"/>
              <a:t>Convolutional Neural Networks for Image Data</a:t>
            </a:r>
          </a:p>
        </p:txBody>
      </p:sp>
    </p:spTree>
    <p:extLst>
      <p:ext uri="{BB962C8B-B14F-4D97-AF65-F5344CB8AC3E}">
        <p14:creationId xmlns:p14="http://schemas.microsoft.com/office/powerpoint/2010/main" val="286905707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Table 19">
            <a:extLst>
              <a:ext uri="{FF2B5EF4-FFF2-40B4-BE49-F238E27FC236}">
                <a16:creationId xmlns:a16="http://schemas.microsoft.com/office/drawing/2014/main" id="{2DA3747E-921D-3136-07B8-7D3EF32FA0D8}"/>
              </a:ext>
            </a:extLst>
          </p:cNvPr>
          <p:cNvGraphicFramePr>
            <a:graphicFrameLocks noGrp="1"/>
          </p:cNvGraphicFramePr>
          <p:nvPr>
            <p:extLst>
              <p:ext uri="{D42A27DB-BD31-4B8C-83A1-F6EECF244321}">
                <p14:modId xmlns:p14="http://schemas.microsoft.com/office/powerpoint/2010/main" val="306096477"/>
              </p:ext>
            </p:extLst>
          </p:nvPr>
        </p:nvGraphicFramePr>
        <p:xfrm>
          <a:off x="4966334" y="3956987"/>
          <a:ext cx="1877785" cy="1877785"/>
        </p:xfrm>
        <a:graphic>
          <a:graphicData uri="http://schemas.openxmlformats.org/drawingml/2006/table">
            <a:tbl>
              <a:tblPr firstRow="1" bandRow="1">
                <a:tableStyleId>{D7AC3CCA-C797-4891-BE02-D94E43425B78}</a:tableStyleId>
              </a:tblPr>
              <a:tblGrid>
                <a:gridCol w="375557">
                  <a:extLst>
                    <a:ext uri="{9D8B030D-6E8A-4147-A177-3AD203B41FA5}">
                      <a16:colId xmlns:a16="http://schemas.microsoft.com/office/drawing/2014/main" val="1957402993"/>
                    </a:ext>
                  </a:extLst>
                </a:gridCol>
                <a:gridCol w="375557">
                  <a:extLst>
                    <a:ext uri="{9D8B030D-6E8A-4147-A177-3AD203B41FA5}">
                      <a16:colId xmlns:a16="http://schemas.microsoft.com/office/drawing/2014/main" val="4251633981"/>
                    </a:ext>
                  </a:extLst>
                </a:gridCol>
                <a:gridCol w="375557">
                  <a:extLst>
                    <a:ext uri="{9D8B030D-6E8A-4147-A177-3AD203B41FA5}">
                      <a16:colId xmlns:a16="http://schemas.microsoft.com/office/drawing/2014/main" val="2290965682"/>
                    </a:ext>
                  </a:extLst>
                </a:gridCol>
                <a:gridCol w="375557">
                  <a:extLst>
                    <a:ext uri="{9D8B030D-6E8A-4147-A177-3AD203B41FA5}">
                      <a16:colId xmlns:a16="http://schemas.microsoft.com/office/drawing/2014/main" val="4253472002"/>
                    </a:ext>
                  </a:extLst>
                </a:gridCol>
                <a:gridCol w="375557">
                  <a:extLst>
                    <a:ext uri="{9D8B030D-6E8A-4147-A177-3AD203B41FA5}">
                      <a16:colId xmlns:a16="http://schemas.microsoft.com/office/drawing/2014/main" val="729290452"/>
                    </a:ext>
                  </a:extLst>
                </a:gridCol>
              </a:tblGrid>
              <a:tr h="375557">
                <a:tc>
                  <a:txBody>
                    <a:bodyPr/>
                    <a:lstStyle/>
                    <a:p>
                      <a:endParaRPr lang="en-US"/>
                    </a:p>
                  </a:txBody>
                  <a:tcP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a:p>
                  </a:txBody>
                  <a:tcP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a:p>
                  </a:txBody>
                  <a:tcP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a:p>
                  </a:txBody>
                  <a:tcP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a:p>
                  </a:txBody>
                  <a:tcP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2472638530"/>
                  </a:ext>
                </a:extLst>
              </a:tr>
              <a:tr h="375557">
                <a:tc>
                  <a:txBody>
                    <a:bodyPr/>
                    <a:lstStyle/>
                    <a:p>
                      <a:endParaRPr lang="en-US"/>
                    </a:p>
                  </a:txBody>
                  <a:tcP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a:p>
                  </a:txBody>
                  <a:tcP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dirty="0"/>
                    </a:p>
                  </a:txBody>
                  <a:tcP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a:p>
                  </a:txBody>
                  <a:tcP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a:p>
                  </a:txBody>
                  <a:tcP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805032624"/>
                  </a:ext>
                </a:extLst>
              </a:tr>
              <a:tr h="375557">
                <a:tc>
                  <a:txBody>
                    <a:bodyPr/>
                    <a:lstStyle/>
                    <a:p>
                      <a:endParaRPr lang="en-US"/>
                    </a:p>
                  </a:txBody>
                  <a:tcP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a:p>
                  </a:txBody>
                  <a:tcP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a:p>
                  </a:txBody>
                  <a:tcP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dirty="0"/>
                    </a:p>
                  </a:txBody>
                  <a:tcP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dirty="0"/>
                    </a:p>
                  </a:txBody>
                  <a:tcP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1037317182"/>
                  </a:ext>
                </a:extLst>
              </a:tr>
              <a:tr h="375557">
                <a:tc>
                  <a:txBody>
                    <a:bodyPr/>
                    <a:lstStyle/>
                    <a:p>
                      <a:endParaRPr lang="en-US"/>
                    </a:p>
                  </a:txBody>
                  <a:tcP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a:p>
                  </a:txBody>
                  <a:tcP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a:p>
                  </a:txBody>
                  <a:tcP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dirty="0"/>
                    </a:p>
                  </a:txBody>
                  <a:tcP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a:p>
                  </a:txBody>
                  <a:tcP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1038421664"/>
                  </a:ext>
                </a:extLst>
              </a:tr>
              <a:tr h="375557">
                <a:tc>
                  <a:txBody>
                    <a:bodyPr/>
                    <a:lstStyle/>
                    <a:p>
                      <a:endParaRPr lang="en-US"/>
                    </a:p>
                  </a:txBody>
                  <a:tcP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a:p>
                  </a:txBody>
                  <a:tcP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a:p>
                  </a:txBody>
                  <a:tcP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a:p>
                  </a:txBody>
                  <a:tcP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dirty="0"/>
                    </a:p>
                  </a:txBody>
                  <a:tcP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3830947541"/>
                  </a:ext>
                </a:extLst>
              </a:tr>
            </a:tbl>
          </a:graphicData>
        </a:graphic>
      </p:graphicFrame>
      <p:sp>
        <p:nvSpPr>
          <p:cNvPr id="2" name="Title 1">
            <a:extLst>
              <a:ext uri="{FF2B5EF4-FFF2-40B4-BE49-F238E27FC236}">
                <a16:creationId xmlns:a16="http://schemas.microsoft.com/office/drawing/2014/main" id="{D2E6CE8B-C4A2-10E7-74A5-44C91D39CE6A}"/>
              </a:ext>
            </a:extLst>
          </p:cNvPr>
          <p:cNvSpPr>
            <a:spLocks noGrp="1"/>
          </p:cNvSpPr>
          <p:nvPr>
            <p:ph type="title"/>
          </p:nvPr>
        </p:nvSpPr>
        <p:spPr/>
        <p:txBody>
          <a:bodyPr/>
          <a:lstStyle/>
          <a:p>
            <a:r>
              <a:rPr lang="en-US" dirty="0"/>
              <a:t>Traditional Model: Convolutional Neural Networks</a:t>
            </a:r>
          </a:p>
        </p:txBody>
      </p:sp>
      <p:sp>
        <p:nvSpPr>
          <p:cNvPr id="3" name="Content Placeholder 2">
            <a:extLst>
              <a:ext uri="{FF2B5EF4-FFF2-40B4-BE49-F238E27FC236}">
                <a16:creationId xmlns:a16="http://schemas.microsoft.com/office/drawing/2014/main" id="{13ACF650-519A-27AC-C356-649D9065378C}"/>
              </a:ext>
            </a:extLst>
          </p:cNvPr>
          <p:cNvSpPr>
            <a:spLocks noGrp="1"/>
          </p:cNvSpPr>
          <p:nvPr>
            <p:ph sz="quarter" idx="10"/>
          </p:nvPr>
        </p:nvSpPr>
        <p:spPr>
          <a:xfrm>
            <a:off x="733425" y="776123"/>
            <a:ext cx="10355263" cy="5353510"/>
          </a:xfrm>
        </p:spPr>
        <p:txBody>
          <a:bodyPr/>
          <a:lstStyle/>
          <a:p>
            <a:r>
              <a:rPr lang="en-US" sz="2400" dirty="0"/>
              <a:t>A convolutional layer is like a </a:t>
            </a:r>
            <a:r>
              <a:rPr lang="en-US" sz="2400" b="1" dirty="0"/>
              <a:t>sliding linear model</a:t>
            </a:r>
          </a:p>
          <a:p>
            <a:pPr lvl="1"/>
            <a:r>
              <a:rPr lang="en-US" sz="2000" dirty="0"/>
              <a:t>The inputs to model is </a:t>
            </a:r>
            <a:r>
              <a:rPr lang="en-US" sz="2000" b="1" dirty="0"/>
              <a:t>pixel values in a small patch</a:t>
            </a:r>
            <a:r>
              <a:rPr lang="en-US" sz="2000" dirty="0"/>
              <a:t> of the image</a:t>
            </a:r>
          </a:p>
          <a:p>
            <a:pPr lvl="1"/>
            <a:r>
              <a:rPr lang="en-US" sz="2000" dirty="0"/>
              <a:t>The output of a patch is a single number</a:t>
            </a:r>
          </a:p>
          <a:p>
            <a:pPr lvl="1"/>
            <a:r>
              <a:rPr lang="en-US" sz="2000" dirty="0"/>
              <a:t>The model </a:t>
            </a:r>
            <a:r>
              <a:rPr lang="en-US" sz="2000" b="1" dirty="0"/>
              <a:t>slides through all patches </a:t>
            </a:r>
            <a:r>
              <a:rPr lang="en-US" sz="2000" dirty="0"/>
              <a:t>in the image to generate the complete output</a:t>
            </a:r>
          </a:p>
          <a:p>
            <a:pPr lvl="1"/>
            <a:r>
              <a:rPr lang="en-US" sz="2000" dirty="0"/>
              <a:t>The output can then be considered an image, and undergoes the next convolution layer</a:t>
            </a:r>
          </a:p>
          <a:p>
            <a:pPr lvl="1"/>
            <a:r>
              <a:rPr lang="en-US" sz="2000" dirty="0"/>
              <a:t>The number of convolutional layers can get very high which model very complicated computer vision tasks</a:t>
            </a:r>
          </a:p>
        </p:txBody>
      </p:sp>
      <p:pic>
        <p:nvPicPr>
          <p:cNvPr id="5" name="Picture 4">
            <a:extLst>
              <a:ext uri="{FF2B5EF4-FFF2-40B4-BE49-F238E27FC236}">
                <a16:creationId xmlns:a16="http://schemas.microsoft.com/office/drawing/2014/main" id="{19A72F85-1DCC-9512-7F98-05FBF5513239}"/>
              </a:ext>
            </a:extLst>
          </p:cNvPr>
          <p:cNvPicPr>
            <a:picLocks noChangeAspect="1"/>
          </p:cNvPicPr>
          <p:nvPr/>
        </p:nvPicPr>
        <p:blipFill rotWithShape="1">
          <a:blip r:embed="rId2"/>
          <a:srcRect l="831" t="835" r="886" b="882"/>
          <a:stretch/>
        </p:blipFill>
        <p:spPr>
          <a:xfrm>
            <a:off x="733424" y="3593322"/>
            <a:ext cx="2628900" cy="2628900"/>
          </a:xfrm>
          <a:prstGeom prst="rect">
            <a:avLst/>
          </a:prstGeom>
        </p:spPr>
      </p:pic>
      <p:graphicFrame>
        <p:nvGraphicFramePr>
          <p:cNvPr id="6" name="Table 6">
            <a:extLst>
              <a:ext uri="{FF2B5EF4-FFF2-40B4-BE49-F238E27FC236}">
                <a16:creationId xmlns:a16="http://schemas.microsoft.com/office/drawing/2014/main" id="{5677A920-F211-DCE8-C5B7-C84C9FD2226D}"/>
              </a:ext>
            </a:extLst>
          </p:cNvPr>
          <p:cNvGraphicFramePr>
            <a:graphicFrameLocks noGrp="1"/>
          </p:cNvGraphicFramePr>
          <p:nvPr>
            <p:extLst>
              <p:ext uri="{D42A27DB-BD31-4B8C-83A1-F6EECF244321}">
                <p14:modId xmlns:p14="http://schemas.microsoft.com/office/powerpoint/2010/main" val="4261568693"/>
              </p:ext>
            </p:extLst>
          </p:nvPr>
        </p:nvGraphicFramePr>
        <p:xfrm>
          <a:off x="733425" y="3593322"/>
          <a:ext cx="2628899" cy="2628899"/>
        </p:xfrm>
        <a:graphic>
          <a:graphicData uri="http://schemas.openxmlformats.org/drawingml/2006/table">
            <a:tbl>
              <a:tblPr firstRow="1" bandRow="1">
                <a:tableStyleId>{D7AC3CCA-C797-4891-BE02-D94E43425B78}</a:tableStyleId>
              </a:tblPr>
              <a:tblGrid>
                <a:gridCol w="375557">
                  <a:extLst>
                    <a:ext uri="{9D8B030D-6E8A-4147-A177-3AD203B41FA5}">
                      <a16:colId xmlns:a16="http://schemas.microsoft.com/office/drawing/2014/main" val="3320110529"/>
                    </a:ext>
                  </a:extLst>
                </a:gridCol>
                <a:gridCol w="375557">
                  <a:extLst>
                    <a:ext uri="{9D8B030D-6E8A-4147-A177-3AD203B41FA5}">
                      <a16:colId xmlns:a16="http://schemas.microsoft.com/office/drawing/2014/main" val="1969124576"/>
                    </a:ext>
                  </a:extLst>
                </a:gridCol>
                <a:gridCol w="375557">
                  <a:extLst>
                    <a:ext uri="{9D8B030D-6E8A-4147-A177-3AD203B41FA5}">
                      <a16:colId xmlns:a16="http://schemas.microsoft.com/office/drawing/2014/main" val="660786129"/>
                    </a:ext>
                  </a:extLst>
                </a:gridCol>
                <a:gridCol w="375557">
                  <a:extLst>
                    <a:ext uri="{9D8B030D-6E8A-4147-A177-3AD203B41FA5}">
                      <a16:colId xmlns:a16="http://schemas.microsoft.com/office/drawing/2014/main" val="1216107389"/>
                    </a:ext>
                  </a:extLst>
                </a:gridCol>
                <a:gridCol w="375557">
                  <a:extLst>
                    <a:ext uri="{9D8B030D-6E8A-4147-A177-3AD203B41FA5}">
                      <a16:colId xmlns:a16="http://schemas.microsoft.com/office/drawing/2014/main" val="988116195"/>
                    </a:ext>
                  </a:extLst>
                </a:gridCol>
                <a:gridCol w="375557">
                  <a:extLst>
                    <a:ext uri="{9D8B030D-6E8A-4147-A177-3AD203B41FA5}">
                      <a16:colId xmlns:a16="http://schemas.microsoft.com/office/drawing/2014/main" val="1224640414"/>
                    </a:ext>
                  </a:extLst>
                </a:gridCol>
                <a:gridCol w="375557">
                  <a:extLst>
                    <a:ext uri="{9D8B030D-6E8A-4147-A177-3AD203B41FA5}">
                      <a16:colId xmlns:a16="http://schemas.microsoft.com/office/drawing/2014/main" val="4133969002"/>
                    </a:ext>
                  </a:extLst>
                </a:gridCol>
              </a:tblGrid>
              <a:tr h="375557">
                <a:tc>
                  <a:txBody>
                    <a:bodyPr/>
                    <a:lstStyle/>
                    <a:p>
                      <a:endParaRPr lang="en-US"/>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endParaRPr lang="en-US"/>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endParaRPr lang="en-US"/>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endParaRPr lang="en-US"/>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endParaRPr lang="en-US"/>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endParaRPr lang="en-US"/>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endParaRPr lang="en-US"/>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extLst>
                  <a:ext uri="{0D108BD9-81ED-4DB2-BD59-A6C34878D82A}">
                    <a16:rowId xmlns:a16="http://schemas.microsoft.com/office/drawing/2014/main" val="1400645071"/>
                  </a:ext>
                </a:extLst>
              </a:tr>
              <a:tr h="375557">
                <a:tc>
                  <a:txBody>
                    <a:bodyPr/>
                    <a:lstStyle/>
                    <a:p>
                      <a:endParaRPr lang="en-US"/>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endParaRPr lang="en-US" dirty="0"/>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endParaRPr lang="en-US"/>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endParaRPr lang="en-US"/>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endParaRPr lang="en-US"/>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endParaRPr lang="en-US"/>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endParaRPr lang="en-US" dirty="0"/>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extLst>
                  <a:ext uri="{0D108BD9-81ED-4DB2-BD59-A6C34878D82A}">
                    <a16:rowId xmlns:a16="http://schemas.microsoft.com/office/drawing/2014/main" val="1347329458"/>
                  </a:ext>
                </a:extLst>
              </a:tr>
              <a:tr h="375557">
                <a:tc>
                  <a:txBody>
                    <a:bodyPr/>
                    <a:lstStyle/>
                    <a:p>
                      <a:endParaRPr lang="en-US"/>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endParaRPr lang="en-US"/>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endParaRPr lang="en-US"/>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endParaRPr lang="en-US" dirty="0"/>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endParaRPr lang="en-US"/>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endParaRPr lang="en-US"/>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endParaRPr lang="en-US"/>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extLst>
                  <a:ext uri="{0D108BD9-81ED-4DB2-BD59-A6C34878D82A}">
                    <a16:rowId xmlns:a16="http://schemas.microsoft.com/office/drawing/2014/main" val="1656011947"/>
                  </a:ext>
                </a:extLst>
              </a:tr>
              <a:tr h="375557">
                <a:tc>
                  <a:txBody>
                    <a:bodyPr/>
                    <a:lstStyle/>
                    <a:p>
                      <a:endParaRPr lang="en-US" dirty="0"/>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endParaRPr lang="en-US"/>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endParaRPr lang="en-US"/>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endParaRPr lang="en-US"/>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endParaRPr lang="en-US" dirty="0"/>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endParaRPr lang="en-US" dirty="0"/>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endParaRPr lang="en-US" dirty="0"/>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extLst>
                  <a:ext uri="{0D108BD9-81ED-4DB2-BD59-A6C34878D82A}">
                    <a16:rowId xmlns:a16="http://schemas.microsoft.com/office/drawing/2014/main" val="2212671903"/>
                  </a:ext>
                </a:extLst>
              </a:tr>
              <a:tr h="375557">
                <a:tc>
                  <a:txBody>
                    <a:bodyPr/>
                    <a:lstStyle/>
                    <a:p>
                      <a:endParaRPr lang="en-US"/>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endParaRPr lang="en-US"/>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endParaRPr lang="en-US"/>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endParaRPr lang="en-US"/>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endParaRPr lang="en-US"/>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endParaRPr lang="en-US"/>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endParaRPr lang="en-US" dirty="0"/>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extLst>
                  <a:ext uri="{0D108BD9-81ED-4DB2-BD59-A6C34878D82A}">
                    <a16:rowId xmlns:a16="http://schemas.microsoft.com/office/drawing/2014/main" val="244725924"/>
                  </a:ext>
                </a:extLst>
              </a:tr>
              <a:tr h="375557">
                <a:tc>
                  <a:txBody>
                    <a:bodyPr/>
                    <a:lstStyle/>
                    <a:p>
                      <a:endParaRPr lang="en-US"/>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endParaRPr lang="en-US"/>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endParaRPr lang="en-US"/>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endParaRPr lang="en-US"/>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endParaRPr lang="en-US"/>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endParaRPr lang="en-US" dirty="0"/>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endParaRPr lang="en-US"/>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extLst>
                  <a:ext uri="{0D108BD9-81ED-4DB2-BD59-A6C34878D82A}">
                    <a16:rowId xmlns:a16="http://schemas.microsoft.com/office/drawing/2014/main" val="1581496272"/>
                  </a:ext>
                </a:extLst>
              </a:tr>
              <a:tr h="375557">
                <a:tc>
                  <a:txBody>
                    <a:bodyPr/>
                    <a:lstStyle/>
                    <a:p>
                      <a:endParaRPr lang="en-US"/>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endParaRPr lang="en-US"/>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endParaRPr lang="en-US"/>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endParaRPr lang="en-US"/>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endParaRPr lang="en-US" dirty="0"/>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endParaRPr lang="en-US"/>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endParaRPr lang="en-US" dirty="0"/>
                    </a:p>
                  </a:txBody>
                  <a:tcP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extLst>
                  <a:ext uri="{0D108BD9-81ED-4DB2-BD59-A6C34878D82A}">
                    <a16:rowId xmlns:a16="http://schemas.microsoft.com/office/drawing/2014/main" val="636324266"/>
                  </a:ext>
                </a:extLst>
              </a:tr>
            </a:tbl>
          </a:graphicData>
        </a:graphic>
      </p:graphicFrame>
      <p:sp>
        <p:nvSpPr>
          <p:cNvPr id="7" name="Rectangle 6">
            <a:extLst>
              <a:ext uri="{FF2B5EF4-FFF2-40B4-BE49-F238E27FC236}">
                <a16:creationId xmlns:a16="http://schemas.microsoft.com/office/drawing/2014/main" id="{0659DFC6-45E2-F5CC-46B9-466CF6350528}"/>
              </a:ext>
            </a:extLst>
          </p:cNvPr>
          <p:cNvSpPr/>
          <p:nvPr/>
        </p:nvSpPr>
        <p:spPr>
          <a:xfrm>
            <a:off x="733424" y="3593322"/>
            <a:ext cx="1133476" cy="1133474"/>
          </a:xfrm>
          <a:prstGeom prst="rect">
            <a:avLst/>
          </a:prstGeom>
          <a:noFill/>
          <a:ln w="571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A0B584C3-EB58-8F14-CCBC-529236F12F24}"/>
              </a:ext>
            </a:extLst>
          </p:cNvPr>
          <p:cNvSpPr/>
          <p:nvPr/>
        </p:nvSpPr>
        <p:spPr>
          <a:xfrm>
            <a:off x="4966334" y="3957176"/>
            <a:ext cx="375284" cy="379095"/>
          </a:xfrm>
          <a:prstGeom prst="rect">
            <a:avLst/>
          </a:prstGeom>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dirty="0"/>
              <a:t>1.5</a:t>
            </a:r>
          </a:p>
        </p:txBody>
      </p:sp>
      <p:cxnSp>
        <p:nvCxnSpPr>
          <p:cNvPr id="10" name="Connector: Curved 9">
            <a:extLst>
              <a:ext uri="{FF2B5EF4-FFF2-40B4-BE49-F238E27FC236}">
                <a16:creationId xmlns:a16="http://schemas.microsoft.com/office/drawing/2014/main" id="{F679B08C-ECF8-FF33-511F-975C23632198}"/>
              </a:ext>
            </a:extLst>
          </p:cNvPr>
          <p:cNvCxnSpPr>
            <a:cxnSpLocks/>
            <a:stCxn id="7" idx="0"/>
            <a:endCxn id="8" idx="0"/>
          </p:cNvCxnSpPr>
          <p:nvPr/>
        </p:nvCxnSpPr>
        <p:spPr>
          <a:xfrm rot="16200000" flipH="1">
            <a:off x="3045142" y="1848342"/>
            <a:ext cx="363854" cy="3853814"/>
          </a:xfrm>
          <a:prstGeom prst="curvedConnector3">
            <a:avLst>
              <a:gd name="adj1" fmla="val -100524"/>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985ABDCA-841A-3BF5-9C08-8A38CF63D601}"/>
              </a:ext>
            </a:extLst>
          </p:cNvPr>
          <p:cNvSpPr/>
          <p:nvPr/>
        </p:nvSpPr>
        <p:spPr>
          <a:xfrm>
            <a:off x="5342893" y="3957175"/>
            <a:ext cx="375284" cy="379095"/>
          </a:xfrm>
          <a:prstGeom prst="rect">
            <a:avLst/>
          </a:prstGeom>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dirty="0"/>
              <a:t>0.9</a:t>
            </a:r>
          </a:p>
        </p:txBody>
      </p:sp>
      <p:sp>
        <p:nvSpPr>
          <p:cNvPr id="13" name="Rectangle 12">
            <a:extLst>
              <a:ext uri="{FF2B5EF4-FFF2-40B4-BE49-F238E27FC236}">
                <a16:creationId xmlns:a16="http://schemas.microsoft.com/office/drawing/2014/main" id="{62E10FCB-9A17-073C-539B-65A64B5DB311}"/>
              </a:ext>
            </a:extLst>
          </p:cNvPr>
          <p:cNvSpPr/>
          <p:nvPr/>
        </p:nvSpPr>
        <p:spPr>
          <a:xfrm>
            <a:off x="5715002" y="3956987"/>
            <a:ext cx="375284" cy="379095"/>
          </a:xfrm>
          <a:prstGeom prst="rect">
            <a:avLst/>
          </a:prstGeom>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dirty="0"/>
              <a:t>2.9</a:t>
            </a:r>
          </a:p>
        </p:txBody>
      </p:sp>
      <p:sp>
        <p:nvSpPr>
          <p:cNvPr id="16" name="Rectangle 15">
            <a:extLst>
              <a:ext uri="{FF2B5EF4-FFF2-40B4-BE49-F238E27FC236}">
                <a16:creationId xmlns:a16="http://schemas.microsoft.com/office/drawing/2014/main" id="{1470B9A5-1096-E976-A803-FE20AC03C014}"/>
              </a:ext>
            </a:extLst>
          </p:cNvPr>
          <p:cNvSpPr/>
          <p:nvPr/>
        </p:nvSpPr>
        <p:spPr>
          <a:xfrm>
            <a:off x="1105805" y="3593320"/>
            <a:ext cx="1133476" cy="1133474"/>
          </a:xfrm>
          <a:prstGeom prst="rect">
            <a:avLst/>
          </a:prstGeom>
          <a:noFill/>
          <a:ln w="571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Connector: Curved 16">
            <a:extLst>
              <a:ext uri="{FF2B5EF4-FFF2-40B4-BE49-F238E27FC236}">
                <a16:creationId xmlns:a16="http://schemas.microsoft.com/office/drawing/2014/main" id="{A838EACD-21BB-C94F-5080-84ADDBB82ABE}"/>
              </a:ext>
            </a:extLst>
          </p:cNvPr>
          <p:cNvCxnSpPr>
            <a:stCxn id="16" idx="0"/>
          </p:cNvCxnSpPr>
          <p:nvPr/>
        </p:nvCxnSpPr>
        <p:spPr>
          <a:xfrm rot="16200000" flipH="1">
            <a:off x="3417523" y="1848340"/>
            <a:ext cx="363854" cy="3853814"/>
          </a:xfrm>
          <a:prstGeom prst="curvedConnector3">
            <a:avLst>
              <a:gd name="adj1" fmla="val -100524"/>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E758A88D-7F33-5479-A7AA-435DC41FBAA5}"/>
              </a:ext>
            </a:extLst>
          </p:cNvPr>
          <p:cNvSpPr/>
          <p:nvPr/>
        </p:nvSpPr>
        <p:spPr>
          <a:xfrm>
            <a:off x="1481136" y="3593317"/>
            <a:ext cx="1133476" cy="1133474"/>
          </a:xfrm>
          <a:prstGeom prst="rect">
            <a:avLst/>
          </a:prstGeom>
          <a:noFill/>
          <a:ln w="571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Connector: Curved 18">
            <a:extLst>
              <a:ext uri="{FF2B5EF4-FFF2-40B4-BE49-F238E27FC236}">
                <a16:creationId xmlns:a16="http://schemas.microsoft.com/office/drawing/2014/main" id="{7ADC92C6-643D-1AF2-B408-CBF5FB9C25C5}"/>
              </a:ext>
            </a:extLst>
          </p:cNvPr>
          <p:cNvCxnSpPr>
            <a:stCxn id="18" idx="0"/>
          </p:cNvCxnSpPr>
          <p:nvPr/>
        </p:nvCxnSpPr>
        <p:spPr>
          <a:xfrm rot="16200000" flipH="1">
            <a:off x="3792854" y="1848337"/>
            <a:ext cx="363854" cy="3853814"/>
          </a:xfrm>
          <a:prstGeom prst="curvedConnector3">
            <a:avLst>
              <a:gd name="adj1" fmla="val -100524"/>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5335FE84-2241-647B-F5CE-162FF8718A62}"/>
              </a:ext>
            </a:extLst>
          </p:cNvPr>
          <p:cNvSpPr/>
          <p:nvPr/>
        </p:nvSpPr>
        <p:spPr>
          <a:xfrm>
            <a:off x="4950722" y="3949540"/>
            <a:ext cx="1133476" cy="1133474"/>
          </a:xfrm>
          <a:prstGeom prst="rect">
            <a:avLst/>
          </a:prstGeom>
          <a:noFill/>
          <a:ln w="57150">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Connector: Curved 22">
            <a:extLst>
              <a:ext uri="{FF2B5EF4-FFF2-40B4-BE49-F238E27FC236}">
                <a16:creationId xmlns:a16="http://schemas.microsoft.com/office/drawing/2014/main" id="{AA00CB81-4FA4-9CEB-50E9-600255B1A3D2}"/>
              </a:ext>
            </a:extLst>
          </p:cNvPr>
          <p:cNvCxnSpPr>
            <a:cxnSpLocks/>
            <a:stCxn id="22" idx="0"/>
            <a:endCxn id="24" idx="0"/>
          </p:cNvCxnSpPr>
          <p:nvPr/>
        </p:nvCxnSpPr>
        <p:spPr>
          <a:xfrm rot="16200000" flipH="1">
            <a:off x="7067014" y="2399985"/>
            <a:ext cx="394895" cy="3494004"/>
          </a:xfrm>
          <a:prstGeom prst="curvedConnector3">
            <a:avLst>
              <a:gd name="adj1" fmla="val -57889"/>
            </a:avLst>
          </a:prstGeom>
          <a:ln w="571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24" name="Table 23">
            <a:extLst>
              <a:ext uri="{FF2B5EF4-FFF2-40B4-BE49-F238E27FC236}">
                <a16:creationId xmlns:a16="http://schemas.microsoft.com/office/drawing/2014/main" id="{1D30E10F-7807-4E55-760D-C89F0AC841FD}"/>
              </a:ext>
            </a:extLst>
          </p:cNvPr>
          <p:cNvGraphicFramePr>
            <a:graphicFrameLocks noGrp="1"/>
          </p:cNvGraphicFramePr>
          <p:nvPr>
            <p:extLst>
              <p:ext uri="{D42A27DB-BD31-4B8C-83A1-F6EECF244321}">
                <p14:modId xmlns:p14="http://schemas.microsoft.com/office/powerpoint/2010/main" val="1608369910"/>
              </p:ext>
            </p:extLst>
          </p:nvPr>
        </p:nvGraphicFramePr>
        <p:xfrm>
          <a:off x="8448129" y="4344435"/>
          <a:ext cx="1126671" cy="1126671"/>
        </p:xfrm>
        <a:graphic>
          <a:graphicData uri="http://schemas.openxmlformats.org/drawingml/2006/table">
            <a:tbl>
              <a:tblPr firstRow="1" bandRow="1">
                <a:tableStyleId>{D7AC3CCA-C797-4891-BE02-D94E43425B78}</a:tableStyleId>
              </a:tblPr>
              <a:tblGrid>
                <a:gridCol w="375557">
                  <a:extLst>
                    <a:ext uri="{9D8B030D-6E8A-4147-A177-3AD203B41FA5}">
                      <a16:colId xmlns:a16="http://schemas.microsoft.com/office/drawing/2014/main" val="3772786703"/>
                    </a:ext>
                  </a:extLst>
                </a:gridCol>
                <a:gridCol w="375557">
                  <a:extLst>
                    <a:ext uri="{9D8B030D-6E8A-4147-A177-3AD203B41FA5}">
                      <a16:colId xmlns:a16="http://schemas.microsoft.com/office/drawing/2014/main" val="1879464456"/>
                    </a:ext>
                  </a:extLst>
                </a:gridCol>
                <a:gridCol w="375557">
                  <a:extLst>
                    <a:ext uri="{9D8B030D-6E8A-4147-A177-3AD203B41FA5}">
                      <a16:colId xmlns:a16="http://schemas.microsoft.com/office/drawing/2014/main" val="1879095292"/>
                    </a:ext>
                  </a:extLst>
                </a:gridCol>
              </a:tblGrid>
              <a:tr h="375557">
                <a:tc>
                  <a:txBody>
                    <a:bodyPr/>
                    <a:lstStyle/>
                    <a:p>
                      <a:endParaRPr lang="en-US"/>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solidFill>
                      <a:schemeClr val="accent6">
                        <a:lumMod val="60000"/>
                        <a:lumOff val="40000"/>
                      </a:schemeClr>
                    </a:solidFill>
                  </a:tcPr>
                </a:tc>
                <a:tc>
                  <a:txBody>
                    <a:bodyPr/>
                    <a:lstStyle/>
                    <a:p>
                      <a:endParaRPr lang="en-US" dirty="0"/>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solidFill>
                      <a:schemeClr val="accent6">
                        <a:lumMod val="60000"/>
                        <a:lumOff val="40000"/>
                      </a:schemeClr>
                    </a:solidFill>
                  </a:tcPr>
                </a:tc>
                <a:tc>
                  <a:txBody>
                    <a:bodyPr/>
                    <a:lstStyle/>
                    <a:p>
                      <a:endParaRPr lang="en-US"/>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solidFill>
                      <a:schemeClr val="accent6">
                        <a:lumMod val="60000"/>
                        <a:lumOff val="40000"/>
                      </a:schemeClr>
                    </a:solidFill>
                  </a:tcPr>
                </a:tc>
                <a:extLst>
                  <a:ext uri="{0D108BD9-81ED-4DB2-BD59-A6C34878D82A}">
                    <a16:rowId xmlns:a16="http://schemas.microsoft.com/office/drawing/2014/main" val="1240425130"/>
                  </a:ext>
                </a:extLst>
              </a:tr>
              <a:tr h="375557">
                <a:tc>
                  <a:txBody>
                    <a:bodyPr/>
                    <a:lstStyle/>
                    <a:p>
                      <a:endParaRPr lang="en-US"/>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solidFill>
                      <a:schemeClr val="accent6">
                        <a:lumMod val="60000"/>
                        <a:lumOff val="40000"/>
                      </a:schemeClr>
                    </a:solidFill>
                  </a:tcPr>
                </a:tc>
                <a:tc>
                  <a:txBody>
                    <a:bodyPr/>
                    <a:lstStyle/>
                    <a:p>
                      <a:endParaRPr lang="en-US"/>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solidFill>
                      <a:schemeClr val="accent6">
                        <a:lumMod val="60000"/>
                        <a:lumOff val="40000"/>
                      </a:schemeClr>
                    </a:solidFill>
                  </a:tcPr>
                </a:tc>
                <a:tc>
                  <a:txBody>
                    <a:bodyPr/>
                    <a:lstStyle/>
                    <a:p>
                      <a:endParaRPr lang="en-US" dirty="0"/>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solidFill>
                      <a:schemeClr val="accent6">
                        <a:lumMod val="60000"/>
                        <a:lumOff val="40000"/>
                      </a:schemeClr>
                    </a:solidFill>
                  </a:tcPr>
                </a:tc>
                <a:extLst>
                  <a:ext uri="{0D108BD9-81ED-4DB2-BD59-A6C34878D82A}">
                    <a16:rowId xmlns:a16="http://schemas.microsoft.com/office/drawing/2014/main" val="3756111745"/>
                  </a:ext>
                </a:extLst>
              </a:tr>
              <a:tr h="375557">
                <a:tc>
                  <a:txBody>
                    <a:bodyPr/>
                    <a:lstStyle/>
                    <a:p>
                      <a:endParaRPr lang="en-US"/>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solidFill>
                      <a:schemeClr val="accent6">
                        <a:lumMod val="60000"/>
                        <a:lumOff val="40000"/>
                      </a:schemeClr>
                    </a:solidFill>
                  </a:tcPr>
                </a:tc>
                <a:tc>
                  <a:txBody>
                    <a:bodyPr/>
                    <a:lstStyle/>
                    <a:p>
                      <a:endParaRPr lang="en-US" dirty="0"/>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solidFill>
                      <a:schemeClr val="accent6">
                        <a:lumMod val="60000"/>
                        <a:lumOff val="40000"/>
                      </a:schemeClr>
                    </a:solidFill>
                  </a:tcPr>
                </a:tc>
                <a:tc>
                  <a:txBody>
                    <a:bodyPr/>
                    <a:lstStyle/>
                    <a:p>
                      <a:endParaRPr lang="en-US" dirty="0"/>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solidFill>
                      <a:schemeClr val="accent6">
                        <a:lumMod val="60000"/>
                        <a:lumOff val="40000"/>
                      </a:schemeClr>
                    </a:solidFill>
                  </a:tcPr>
                </a:tc>
                <a:extLst>
                  <a:ext uri="{0D108BD9-81ED-4DB2-BD59-A6C34878D82A}">
                    <a16:rowId xmlns:a16="http://schemas.microsoft.com/office/drawing/2014/main" val="3768928623"/>
                  </a:ext>
                </a:extLst>
              </a:tr>
            </a:tbl>
          </a:graphicData>
        </a:graphic>
      </p:graphicFrame>
      <p:sp>
        <p:nvSpPr>
          <p:cNvPr id="26" name="Arrow: Right 25">
            <a:extLst>
              <a:ext uri="{FF2B5EF4-FFF2-40B4-BE49-F238E27FC236}">
                <a16:creationId xmlns:a16="http://schemas.microsoft.com/office/drawing/2014/main" id="{5273D4D9-B1FC-4E8D-A15A-363519B0CE79}"/>
              </a:ext>
            </a:extLst>
          </p:cNvPr>
          <p:cNvSpPr/>
          <p:nvPr/>
        </p:nvSpPr>
        <p:spPr>
          <a:xfrm>
            <a:off x="4034602" y="4655120"/>
            <a:ext cx="243841" cy="503491"/>
          </a:xfrm>
          <a:prstGeom prst="rightArrow">
            <a:avLst/>
          </a:prstGeom>
          <a:solidFill>
            <a:schemeClr val="accent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Arrow: Right 26">
            <a:extLst>
              <a:ext uri="{FF2B5EF4-FFF2-40B4-BE49-F238E27FC236}">
                <a16:creationId xmlns:a16="http://schemas.microsoft.com/office/drawing/2014/main" id="{39BB97D7-B97C-BE86-2607-9C9CE1558DC1}"/>
              </a:ext>
            </a:extLst>
          </p:cNvPr>
          <p:cNvSpPr/>
          <p:nvPr/>
        </p:nvSpPr>
        <p:spPr>
          <a:xfrm>
            <a:off x="7524203" y="4655120"/>
            <a:ext cx="243841" cy="503491"/>
          </a:xfrm>
          <a:prstGeom prst="rightArrow">
            <a:avLst/>
          </a:prstGeom>
          <a:solidFill>
            <a:schemeClr val="accent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Arrow: Right 27">
            <a:extLst>
              <a:ext uri="{FF2B5EF4-FFF2-40B4-BE49-F238E27FC236}">
                <a16:creationId xmlns:a16="http://schemas.microsoft.com/office/drawing/2014/main" id="{3DE3C785-C5E0-BFE1-D2BE-170578C30901}"/>
              </a:ext>
            </a:extLst>
          </p:cNvPr>
          <p:cNvSpPr/>
          <p:nvPr/>
        </p:nvSpPr>
        <p:spPr>
          <a:xfrm>
            <a:off x="10243923" y="4655120"/>
            <a:ext cx="243841" cy="503491"/>
          </a:xfrm>
          <a:prstGeom prst="rightArrow">
            <a:avLst/>
          </a:prstGeom>
          <a:solidFill>
            <a:schemeClr val="accent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FDB82FDD-2094-2EE4-7E6C-AB9520F70241}"/>
              </a:ext>
            </a:extLst>
          </p:cNvPr>
          <p:cNvSpPr txBox="1"/>
          <p:nvPr/>
        </p:nvSpPr>
        <p:spPr>
          <a:xfrm>
            <a:off x="11067153" y="4573836"/>
            <a:ext cx="476412" cy="584775"/>
          </a:xfrm>
          <a:prstGeom prst="rect">
            <a:avLst/>
          </a:prstGeom>
          <a:noFill/>
        </p:spPr>
        <p:txBody>
          <a:bodyPr wrap="none" rtlCol="0">
            <a:spAutoFit/>
          </a:bodyPr>
          <a:lstStyle/>
          <a:p>
            <a:r>
              <a:rPr lang="en-US" sz="3200" b="1" dirty="0"/>
              <a:t>…</a:t>
            </a:r>
          </a:p>
        </p:txBody>
      </p:sp>
    </p:spTree>
    <p:extLst>
      <p:ext uri="{BB962C8B-B14F-4D97-AF65-F5344CB8AC3E}">
        <p14:creationId xmlns:p14="http://schemas.microsoft.com/office/powerpoint/2010/main" val="2449236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7"/>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10"/>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1" nodeType="clickEffect">
                                  <p:stCondLst>
                                    <p:cond delay="0"/>
                                  </p:stCondLst>
                                  <p:childTnLst>
                                    <p:set>
                                      <p:cBhvr>
                                        <p:cTn id="26" dur="1" fill="hold">
                                          <p:stCondLst>
                                            <p:cond delay="0"/>
                                          </p:stCondLst>
                                        </p:cTn>
                                        <p:tgtEl>
                                          <p:spTgt spid="16"/>
                                        </p:tgtEl>
                                        <p:attrNameLst>
                                          <p:attrName>style.visibility</p:attrName>
                                        </p:attrNameLst>
                                      </p:cBhvr>
                                      <p:to>
                                        <p:strVal val="hidden"/>
                                      </p:to>
                                    </p:set>
                                  </p:childTnLst>
                                </p:cTn>
                              </p:par>
                              <p:par>
                                <p:cTn id="27" presetID="1" presetClass="exit" presetSubtype="0" fill="hold" nodeType="withEffect">
                                  <p:stCondLst>
                                    <p:cond delay="0"/>
                                  </p:stCondLst>
                                  <p:childTnLst>
                                    <p:set>
                                      <p:cBhvr>
                                        <p:cTn id="28" dur="1" fill="hold">
                                          <p:stCondLst>
                                            <p:cond delay="0"/>
                                          </p:stCondLst>
                                        </p:cTn>
                                        <p:tgtEl>
                                          <p:spTgt spid="17"/>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1" nodeType="clickEffect">
                                  <p:stCondLst>
                                    <p:cond delay="0"/>
                                  </p:stCondLst>
                                  <p:childTnLst>
                                    <p:set>
                                      <p:cBhvr>
                                        <p:cTn id="38" dur="1" fill="hold">
                                          <p:stCondLst>
                                            <p:cond delay="0"/>
                                          </p:stCondLst>
                                        </p:cTn>
                                        <p:tgtEl>
                                          <p:spTgt spid="18"/>
                                        </p:tgtEl>
                                        <p:attrNameLst>
                                          <p:attrName>style.visibility</p:attrName>
                                        </p:attrNameLst>
                                      </p:cBhvr>
                                      <p:to>
                                        <p:strVal val="hidden"/>
                                      </p:to>
                                    </p:set>
                                  </p:childTnLst>
                                </p:cTn>
                              </p:par>
                              <p:par>
                                <p:cTn id="39" presetID="1" presetClass="exit" presetSubtype="0" fill="hold" nodeType="withEffect">
                                  <p:stCondLst>
                                    <p:cond delay="0"/>
                                  </p:stCondLst>
                                  <p:childTnLst>
                                    <p:set>
                                      <p:cBhvr>
                                        <p:cTn id="40" dur="1" fill="hold">
                                          <p:stCondLst>
                                            <p:cond delay="0"/>
                                          </p:stCondLst>
                                        </p:cTn>
                                        <p:tgtEl>
                                          <p:spTgt spid="19"/>
                                        </p:tgtEl>
                                        <p:attrNameLst>
                                          <p:attrName>style.visibility</p:attrName>
                                        </p:attrNameLst>
                                      </p:cBhvr>
                                      <p:to>
                                        <p:strVal val="hidden"/>
                                      </p:to>
                                    </p:set>
                                  </p:childTnLst>
                                </p:cTn>
                              </p:par>
                              <p:par>
                                <p:cTn id="41" presetID="1" presetClass="entr" presetSubtype="0" fill="hold" nodeType="withEffect">
                                  <p:stCondLst>
                                    <p:cond delay="0"/>
                                  </p:stCondLst>
                                  <p:childTnLst>
                                    <p:set>
                                      <p:cBhvr>
                                        <p:cTn id="42" dur="1" fill="hold">
                                          <p:stCondLst>
                                            <p:cond delay="0"/>
                                          </p:stCondLst>
                                        </p:cTn>
                                        <p:tgtEl>
                                          <p:spTgt spid="2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6"/>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22"/>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2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xit" presetSubtype="0" fill="hold" grpId="1" nodeType="clickEffect">
                                  <p:stCondLst>
                                    <p:cond delay="0"/>
                                  </p:stCondLst>
                                  <p:childTnLst>
                                    <p:set>
                                      <p:cBhvr>
                                        <p:cTn id="54" dur="1" fill="hold">
                                          <p:stCondLst>
                                            <p:cond delay="0"/>
                                          </p:stCondLst>
                                        </p:cTn>
                                        <p:tgtEl>
                                          <p:spTgt spid="22"/>
                                        </p:tgtEl>
                                        <p:attrNameLst>
                                          <p:attrName>style.visibility</p:attrName>
                                        </p:attrNameLst>
                                      </p:cBhvr>
                                      <p:to>
                                        <p:strVal val="hidden"/>
                                      </p:to>
                                    </p:set>
                                  </p:childTnLst>
                                </p:cTn>
                              </p:par>
                              <p:par>
                                <p:cTn id="55" presetID="1" presetClass="exit" presetSubtype="0" fill="hold" nodeType="withEffect">
                                  <p:stCondLst>
                                    <p:cond delay="0"/>
                                  </p:stCondLst>
                                  <p:childTnLst>
                                    <p:set>
                                      <p:cBhvr>
                                        <p:cTn id="56" dur="1" fill="hold">
                                          <p:stCondLst>
                                            <p:cond delay="0"/>
                                          </p:stCondLst>
                                        </p:cTn>
                                        <p:tgtEl>
                                          <p:spTgt spid="23"/>
                                        </p:tgtEl>
                                        <p:attrNameLst>
                                          <p:attrName>style.visibility</p:attrName>
                                        </p:attrNameLst>
                                      </p:cBhvr>
                                      <p:to>
                                        <p:strVal val="hidden"/>
                                      </p:to>
                                    </p:set>
                                  </p:childTnLst>
                                </p:cTn>
                              </p:par>
                              <p:par>
                                <p:cTn id="57" presetID="1" presetClass="entr" presetSubtype="0" fill="hold" nodeType="withEffect">
                                  <p:stCondLst>
                                    <p:cond delay="0"/>
                                  </p:stCondLst>
                                  <p:childTnLst>
                                    <p:set>
                                      <p:cBhvr>
                                        <p:cTn id="58" dur="1" fill="hold">
                                          <p:stCondLst>
                                            <p:cond delay="0"/>
                                          </p:stCondLst>
                                        </p:cTn>
                                        <p:tgtEl>
                                          <p:spTgt spid="24"/>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27"/>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28"/>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animBg="1"/>
      <p:bldP spid="12" grpId="0" animBg="1"/>
      <p:bldP spid="13" grpId="0" animBg="1"/>
      <p:bldP spid="16" grpId="0" animBg="1"/>
      <p:bldP spid="16" grpId="1" animBg="1"/>
      <p:bldP spid="18" grpId="0" animBg="1"/>
      <p:bldP spid="18" grpId="1" animBg="1"/>
      <p:bldP spid="22" grpId="0" animBg="1"/>
      <p:bldP spid="22" grpId="1" animBg="1"/>
      <p:bldP spid="26" grpId="0" animBg="1"/>
      <p:bldP spid="27" grpId="0" animBg="1"/>
      <p:bldP spid="28" grpId="0" animBg="1"/>
      <p:bldP spid="2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D0FFAF-19BA-0DEB-F1A6-D56DA82AA06C}"/>
              </a:ext>
            </a:extLst>
          </p:cNvPr>
          <p:cNvSpPr>
            <a:spLocks noGrp="1"/>
          </p:cNvSpPr>
          <p:nvPr>
            <p:ph type="title"/>
          </p:nvPr>
        </p:nvSpPr>
        <p:spPr>
          <a:xfrm>
            <a:off x="733425" y="109132"/>
            <a:ext cx="10515600" cy="446346"/>
          </a:xfrm>
        </p:spPr>
        <p:txBody>
          <a:bodyPr/>
          <a:lstStyle/>
          <a:p>
            <a:r>
              <a:rPr lang="en-US" sz="2400" dirty="0"/>
              <a:t>Computations in CNN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866338B3-0A16-0545-0789-CBACD72FE40B}"/>
                  </a:ext>
                </a:extLst>
              </p:cNvPr>
              <p:cNvSpPr>
                <a:spLocks noGrp="1"/>
              </p:cNvSpPr>
              <p:nvPr>
                <p:ph sz="quarter" idx="10"/>
              </p:nvPr>
            </p:nvSpPr>
            <p:spPr>
              <a:xfrm>
                <a:off x="6355670" y="62404"/>
                <a:ext cx="5643669" cy="3434575"/>
              </a:xfrm>
            </p:spPr>
            <p:txBody>
              <a:bodyPr/>
              <a:lstStyle/>
              <a:p>
                <a:pPr>
                  <a:spcBef>
                    <a:spcPts val="0"/>
                  </a:spcBef>
                </a:pPr>
                <a:r>
                  <a:rPr lang="en-US" sz="1800" dirty="0"/>
                  <a:t>The filter is a set of weights with size equal to the patch size (e.g., </a:t>
                </a:r>
                <a14:m>
                  <m:oMath xmlns:m="http://schemas.openxmlformats.org/officeDocument/2006/math">
                    <m:r>
                      <a:rPr lang="en-US" sz="1800" b="0" i="1" smtClean="0">
                        <a:latin typeface="Cambria Math" panose="02040503050406030204" pitchFamily="18" charset="0"/>
                      </a:rPr>
                      <m:t>3×3</m:t>
                    </m:r>
                  </m:oMath>
                </a14:m>
                <a:r>
                  <a:rPr lang="en-US" sz="1800" dirty="0"/>
                  <a:t>, </a:t>
                </a:r>
                <a14:m>
                  <m:oMath xmlns:m="http://schemas.openxmlformats.org/officeDocument/2006/math">
                    <m:r>
                      <a:rPr lang="en-US" sz="1800" b="0" i="1" smtClean="0">
                        <a:latin typeface="Cambria Math" panose="02040503050406030204" pitchFamily="18" charset="0"/>
                      </a:rPr>
                      <m:t>5×5</m:t>
                    </m:r>
                  </m:oMath>
                </a14:m>
                <a:r>
                  <a:rPr lang="en-US" sz="1800" dirty="0"/>
                  <a:t>)</a:t>
                </a:r>
              </a:p>
              <a:p>
                <a:pPr>
                  <a:spcBef>
                    <a:spcPts val="0"/>
                  </a:spcBef>
                </a:pPr>
                <a:r>
                  <a:rPr lang="en-US" sz="1800" dirty="0"/>
                  <a:t>The filter slide through the input image, pixel by pixel</a:t>
                </a:r>
              </a:p>
              <a:p>
                <a:pPr>
                  <a:spcBef>
                    <a:spcPts val="0"/>
                  </a:spcBef>
                </a:pPr>
                <a:r>
                  <a:rPr lang="en-US" sz="1800" dirty="0"/>
                  <a:t>At each location, pixels in the patch are multiplied with weights in the filter, summed together, and nonlinearly transformed to yield the output of the patch</a:t>
                </a:r>
              </a:p>
              <a:p>
                <a:pPr>
                  <a:spcBef>
                    <a:spcPts val="0"/>
                  </a:spcBef>
                </a:pPr>
                <a:r>
                  <a:rPr lang="en-US" sz="1800" dirty="0"/>
                  <a:t>The output patch further undergoes a </a:t>
                </a:r>
                <a:r>
                  <a:rPr lang="en-US" sz="1800" b="1" dirty="0"/>
                  <a:t>pooling process</a:t>
                </a:r>
              </a:p>
              <a:p>
                <a:pPr lvl="1">
                  <a:spcBef>
                    <a:spcPts val="0"/>
                  </a:spcBef>
                </a:pPr>
                <a:r>
                  <a:rPr lang="en-US" sz="1600" dirty="0"/>
                  <a:t>Another sliding filter, however, only the max value in a patch is selected as the output</a:t>
                </a:r>
              </a:p>
              <a:p>
                <a:pPr>
                  <a:spcBef>
                    <a:spcPts val="0"/>
                  </a:spcBef>
                </a:pPr>
                <a:r>
                  <a:rPr lang="en-US" sz="1800" dirty="0"/>
                  <a:t>The two transformations comprise a single CNN block</a:t>
                </a:r>
              </a:p>
              <a:p>
                <a:pPr>
                  <a:spcBef>
                    <a:spcPts val="0"/>
                  </a:spcBef>
                </a:pPr>
                <a:r>
                  <a:rPr lang="en-US" sz="1800" dirty="0"/>
                  <a:t>Multiple CNN blocks can be stacked – one’s output is the next one’s input</a:t>
                </a:r>
              </a:p>
            </p:txBody>
          </p:sp>
        </mc:Choice>
        <mc:Fallback xmlns="">
          <p:sp>
            <p:nvSpPr>
              <p:cNvPr id="3" name="Content Placeholder 2">
                <a:extLst>
                  <a:ext uri="{FF2B5EF4-FFF2-40B4-BE49-F238E27FC236}">
                    <a16:creationId xmlns:a16="http://schemas.microsoft.com/office/drawing/2014/main" id="{866338B3-0A16-0545-0789-CBACD72FE40B}"/>
                  </a:ext>
                </a:extLst>
              </p:cNvPr>
              <p:cNvSpPr>
                <a:spLocks noGrp="1" noRot="1" noChangeAspect="1" noMove="1" noResize="1" noEditPoints="1" noAdjustHandles="1" noChangeArrowheads="1" noChangeShapeType="1" noTextEdit="1"/>
              </p:cNvSpPr>
              <p:nvPr>
                <p:ph sz="quarter" idx="10"/>
              </p:nvPr>
            </p:nvSpPr>
            <p:spPr>
              <a:xfrm>
                <a:off x="6355670" y="62404"/>
                <a:ext cx="5643669" cy="3434575"/>
              </a:xfrm>
              <a:blipFill>
                <a:blip r:embed="rId2"/>
                <a:stretch>
                  <a:fillRect l="-757" t="-1596" r="-541"/>
                </a:stretch>
              </a:blipFill>
            </p:spPr>
            <p:txBody>
              <a:bodyPr/>
              <a:lstStyle/>
              <a:p>
                <a:r>
                  <a:rPr lang="en-US">
                    <a:noFill/>
                  </a:rPr>
                  <a:t> </a:t>
                </a:r>
              </a:p>
            </p:txBody>
          </p:sp>
        </mc:Fallback>
      </mc:AlternateContent>
      <p:graphicFrame>
        <p:nvGraphicFramePr>
          <p:cNvPr id="4" name="Table 3">
            <a:extLst>
              <a:ext uri="{FF2B5EF4-FFF2-40B4-BE49-F238E27FC236}">
                <a16:creationId xmlns:a16="http://schemas.microsoft.com/office/drawing/2014/main" id="{86CCFC39-A5A2-248B-A142-251888A1BDF3}"/>
              </a:ext>
            </a:extLst>
          </p:cNvPr>
          <p:cNvGraphicFramePr>
            <a:graphicFrameLocks noGrp="1"/>
          </p:cNvGraphicFramePr>
          <p:nvPr/>
        </p:nvGraphicFramePr>
        <p:xfrm>
          <a:off x="4966334" y="4015481"/>
          <a:ext cx="1877785" cy="1877785"/>
        </p:xfrm>
        <a:graphic>
          <a:graphicData uri="http://schemas.openxmlformats.org/drawingml/2006/table">
            <a:tbl>
              <a:tblPr firstRow="1" bandRow="1">
                <a:tableStyleId>{D7AC3CCA-C797-4891-BE02-D94E43425B78}</a:tableStyleId>
              </a:tblPr>
              <a:tblGrid>
                <a:gridCol w="375557">
                  <a:extLst>
                    <a:ext uri="{9D8B030D-6E8A-4147-A177-3AD203B41FA5}">
                      <a16:colId xmlns:a16="http://schemas.microsoft.com/office/drawing/2014/main" val="1957402993"/>
                    </a:ext>
                  </a:extLst>
                </a:gridCol>
                <a:gridCol w="375557">
                  <a:extLst>
                    <a:ext uri="{9D8B030D-6E8A-4147-A177-3AD203B41FA5}">
                      <a16:colId xmlns:a16="http://schemas.microsoft.com/office/drawing/2014/main" val="4251633981"/>
                    </a:ext>
                  </a:extLst>
                </a:gridCol>
                <a:gridCol w="375557">
                  <a:extLst>
                    <a:ext uri="{9D8B030D-6E8A-4147-A177-3AD203B41FA5}">
                      <a16:colId xmlns:a16="http://schemas.microsoft.com/office/drawing/2014/main" val="2290965682"/>
                    </a:ext>
                  </a:extLst>
                </a:gridCol>
                <a:gridCol w="375557">
                  <a:extLst>
                    <a:ext uri="{9D8B030D-6E8A-4147-A177-3AD203B41FA5}">
                      <a16:colId xmlns:a16="http://schemas.microsoft.com/office/drawing/2014/main" val="4253472002"/>
                    </a:ext>
                  </a:extLst>
                </a:gridCol>
                <a:gridCol w="375557">
                  <a:extLst>
                    <a:ext uri="{9D8B030D-6E8A-4147-A177-3AD203B41FA5}">
                      <a16:colId xmlns:a16="http://schemas.microsoft.com/office/drawing/2014/main" val="729290452"/>
                    </a:ext>
                  </a:extLst>
                </a:gridCol>
              </a:tblGrid>
              <a:tr h="375557">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1.3</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3.2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2472638530"/>
                  </a:ext>
                </a:extLst>
              </a:tr>
              <a:tr h="375557">
                <a:tc>
                  <a:txBody>
                    <a:bodyPr/>
                    <a:lstStyle/>
                    <a:p>
                      <a:r>
                        <a:rPr lang="en-US" sz="1100" b="0" dirty="0">
                          <a:solidFill>
                            <a:schemeClr val="bg1"/>
                          </a:solidFill>
                          <a:latin typeface="+mn-lt"/>
                        </a:rPr>
                        <a:t>1.2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5.3</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5.1</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1.1</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805032624"/>
                  </a:ext>
                </a:extLst>
              </a:tr>
              <a:tr h="375557">
                <a:tc>
                  <a:txBody>
                    <a:bodyPr/>
                    <a:lstStyle/>
                    <a:p>
                      <a:r>
                        <a:rPr lang="en-US" sz="1100" b="0" dirty="0">
                          <a:solidFill>
                            <a:schemeClr val="bg1"/>
                          </a:solidFill>
                          <a:latin typeface="+mn-lt"/>
                        </a:rPr>
                        <a:t>0.9</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1.7</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7.2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5.6</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1.5</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1037317182"/>
                  </a:ext>
                </a:extLst>
              </a:tr>
              <a:tr h="375557">
                <a:tc>
                  <a:txBody>
                    <a:bodyPr/>
                    <a:lstStyle/>
                    <a:p>
                      <a:r>
                        <a:rPr lang="en-US" sz="1100" b="0" dirty="0">
                          <a:solidFill>
                            <a:schemeClr val="bg1"/>
                          </a:solidFill>
                          <a:latin typeface="+mn-lt"/>
                        </a:rPr>
                        <a:t>0.7</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1.5</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5.4</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5.5</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0.9</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1038421664"/>
                  </a:ext>
                </a:extLst>
              </a:tr>
              <a:tr h="375557">
                <a:tc>
                  <a:txBody>
                    <a:bodyPr/>
                    <a:lstStyle/>
                    <a:p>
                      <a:r>
                        <a:rPr lang="en-US" sz="1100" b="0" dirty="0">
                          <a:solidFill>
                            <a:schemeClr val="bg1"/>
                          </a:solidFill>
                          <a:latin typeface="+mn-lt"/>
                        </a:rPr>
                        <a:t>5.4</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5.3</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2.9</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2.2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2.0</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3830947541"/>
                  </a:ext>
                </a:extLst>
              </a:tr>
            </a:tbl>
          </a:graphicData>
        </a:graphic>
      </p:graphicFrame>
      <p:pic>
        <p:nvPicPr>
          <p:cNvPr id="5" name="Picture 4">
            <a:extLst>
              <a:ext uri="{FF2B5EF4-FFF2-40B4-BE49-F238E27FC236}">
                <a16:creationId xmlns:a16="http://schemas.microsoft.com/office/drawing/2014/main" id="{1B99DA8C-A224-1F0A-EF3F-A1DEC27CF3D6}"/>
              </a:ext>
            </a:extLst>
          </p:cNvPr>
          <p:cNvPicPr>
            <a:picLocks noChangeAspect="1"/>
          </p:cNvPicPr>
          <p:nvPr/>
        </p:nvPicPr>
        <p:blipFill rotWithShape="1">
          <a:blip r:embed="rId3"/>
          <a:srcRect l="831" t="835" r="886" b="882"/>
          <a:stretch/>
        </p:blipFill>
        <p:spPr>
          <a:xfrm>
            <a:off x="733424" y="3651816"/>
            <a:ext cx="2628900" cy="2628900"/>
          </a:xfrm>
          <a:prstGeom prst="rect">
            <a:avLst/>
          </a:prstGeom>
        </p:spPr>
      </p:pic>
      <p:graphicFrame>
        <p:nvGraphicFramePr>
          <p:cNvPr id="6" name="Table 6">
            <a:extLst>
              <a:ext uri="{FF2B5EF4-FFF2-40B4-BE49-F238E27FC236}">
                <a16:creationId xmlns:a16="http://schemas.microsoft.com/office/drawing/2014/main" id="{0B374ECA-1792-B380-B615-A9393FD484A3}"/>
              </a:ext>
            </a:extLst>
          </p:cNvPr>
          <p:cNvGraphicFramePr>
            <a:graphicFrameLocks noGrp="1"/>
          </p:cNvGraphicFramePr>
          <p:nvPr/>
        </p:nvGraphicFramePr>
        <p:xfrm>
          <a:off x="733425" y="3651816"/>
          <a:ext cx="2628899" cy="2628899"/>
        </p:xfrm>
        <a:graphic>
          <a:graphicData uri="http://schemas.openxmlformats.org/drawingml/2006/table">
            <a:tbl>
              <a:tblPr firstRow="1" bandRow="1">
                <a:tableStyleId>{D7AC3CCA-C797-4891-BE02-D94E43425B78}</a:tableStyleId>
              </a:tblPr>
              <a:tblGrid>
                <a:gridCol w="375557">
                  <a:extLst>
                    <a:ext uri="{9D8B030D-6E8A-4147-A177-3AD203B41FA5}">
                      <a16:colId xmlns:a16="http://schemas.microsoft.com/office/drawing/2014/main" val="3320110529"/>
                    </a:ext>
                  </a:extLst>
                </a:gridCol>
                <a:gridCol w="375557">
                  <a:extLst>
                    <a:ext uri="{9D8B030D-6E8A-4147-A177-3AD203B41FA5}">
                      <a16:colId xmlns:a16="http://schemas.microsoft.com/office/drawing/2014/main" val="1969124576"/>
                    </a:ext>
                  </a:extLst>
                </a:gridCol>
                <a:gridCol w="375557">
                  <a:extLst>
                    <a:ext uri="{9D8B030D-6E8A-4147-A177-3AD203B41FA5}">
                      <a16:colId xmlns:a16="http://schemas.microsoft.com/office/drawing/2014/main" val="660786129"/>
                    </a:ext>
                  </a:extLst>
                </a:gridCol>
                <a:gridCol w="375557">
                  <a:extLst>
                    <a:ext uri="{9D8B030D-6E8A-4147-A177-3AD203B41FA5}">
                      <a16:colId xmlns:a16="http://schemas.microsoft.com/office/drawing/2014/main" val="1216107389"/>
                    </a:ext>
                  </a:extLst>
                </a:gridCol>
                <a:gridCol w="375557">
                  <a:extLst>
                    <a:ext uri="{9D8B030D-6E8A-4147-A177-3AD203B41FA5}">
                      <a16:colId xmlns:a16="http://schemas.microsoft.com/office/drawing/2014/main" val="988116195"/>
                    </a:ext>
                  </a:extLst>
                </a:gridCol>
                <a:gridCol w="375557">
                  <a:extLst>
                    <a:ext uri="{9D8B030D-6E8A-4147-A177-3AD203B41FA5}">
                      <a16:colId xmlns:a16="http://schemas.microsoft.com/office/drawing/2014/main" val="1224640414"/>
                    </a:ext>
                  </a:extLst>
                </a:gridCol>
                <a:gridCol w="375557">
                  <a:extLst>
                    <a:ext uri="{9D8B030D-6E8A-4147-A177-3AD203B41FA5}">
                      <a16:colId xmlns:a16="http://schemas.microsoft.com/office/drawing/2014/main" val="4133969002"/>
                    </a:ext>
                  </a:extLst>
                </a:gridCol>
              </a:tblGrid>
              <a:tr h="375557">
                <a:tc>
                  <a:txBody>
                    <a:bodyPr/>
                    <a:lstStyle/>
                    <a:p>
                      <a:pPr algn="ctr"/>
                      <a:r>
                        <a:rPr lang="en-US" sz="900" dirty="0">
                          <a:solidFill>
                            <a:schemeClr val="bg1"/>
                          </a:solidFill>
                          <a:latin typeface="Consolas" panose="020B0609020204030204" pitchFamily="49" charset="0"/>
                        </a:rPr>
                        <a:t>10</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dirty="0">
                          <a:solidFill>
                            <a:schemeClr val="bg1"/>
                          </a:solidFill>
                          <a:latin typeface="Consolas" panose="020B0609020204030204" pitchFamily="49" charset="0"/>
                        </a:rPr>
                        <a:t>9</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dirty="0">
                          <a:solidFill>
                            <a:schemeClr val="bg1"/>
                          </a:solidFill>
                          <a:latin typeface="Consolas" panose="020B0609020204030204" pitchFamily="49" charset="0"/>
                        </a:rPr>
                        <a:t>15</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dirty="0">
                          <a:solidFill>
                            <a:schemeClr val="bg1"/>
                          </a:solidFill>
                          <a:latin typeface="Consolas" panose="020B0609020204030204" pitchFamily="49" charset="0"/>
                        </a:rPr>
                        <a:t>20</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dirty="0">
                          <a:solidFill>
                            <a:schemeClr val="bg1"/>
                          </a:solidFill>
                          <a:latin typeface="Consolas" panose="020B0609020204030204" pitchFamily="49" charset="0"/>
                        </a:rPr>
                        <a:t>11</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dirty="0">
                          <a:solidFill>
                            <a:schemeClr val="bg1"/>
                          </a:solidFill>
                          <a:latin typeface="Consolas" panose="020B0609020204030204" pitchFamily="49" charset="0"/>
                        </a:rPr>
                        <a:t>11</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dirty="0">
                          <a:solidFill>
                            <a:schemeClr val="bg1"/>
                          </a:solidFill>
                          <a:latin typeface="Consolas" panose="020B0609020204030204" pitchFamily="49" charset="0"/>
                        </a:rPr>
                        <a:t>10</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extLst>
                  <a:ext uri="{0D108BD9-81ED-4DB2-BD59-A6C34878D82A}">
                    <a16:rowId xmlns:a16="http://schemas.microsoft.com/office/drawing/2014/main" val="1400645071"/>
                  </a:ext>
                </a:extLst>
              </a:tr>
              <a:tr h="375557">
                <a:tc>
                  <a:txBody>
                    <a:bodyPr/>
                    <a:lstStyle/>
                    <a:p>
                      <a:pPr algn="ctr"/>
                      <a:r>
                        <a:rPr lang="en-US" sz="900" b="1" dirty="0">
                          <a:solidFill>
                            <a:schemeClr val="bg1"/>
                          </a:solidFill>
                          <a:latin typeface="Consolas" panose="020B0609020204030204" pitchFamily="49" charset="0"/>
                        </a:rPr>
                        <a:t>11</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23</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24</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24</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25</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20</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5</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extLst>
                  <a:ext uri="{0D108BD9-81ED-4DB2-BD59-A6C34878D82A}">
                    <a16:rowId xmlns:a16="http://schemas.microsoft.com/office/drawing/2014/main" val="1347329458"/>
                  </a:ext>
                </a:extLst>
              </a:tr>
              <a:tr h="375557">
                <a:tc>
                  <a:txBody>
                    <a:bodyPr/>
                    <a:lstStyle/>
                    <a:p>
                      <a:pPr algn="ctr"/>
                      <a:r>
                        <a:rPr lang="en-US" sz="900" b="1" dirty="0">
                          <a:solidFill>
                            <a:schemeClr val="bg1"/>
                          </a:solidFill>
                          <a:latin typeface="Consolas" panose="020B0609020204030204" pitchFamily="49" charset="0"/>
                        </a:rPr>
                        <a:t>15</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23</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215</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220</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151</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10</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15</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extLst>
                  <a:ext uri="{0D108BD9-81ED-4DB2-BD59-A6C34878D82A}">
                    <a16:rowId xmlns:a16="http://schemas.microsoft.com/office/drawing/2014/main" val="1656011947"/>
                  </a:ext>
                </a:extLst>
              </a:tr>
              <a:tr h="375557">
                <a:tc>
                  <a:txBody>
                    <a:bodyPr/>
                    <a:lstStyle/>
                    <a:p>
                      <a:pPr algn="ctr"/>
                      <a:r>
                        <a:rPr lang="en-US" sz="900" b="1" dirty="0">
                          <a:solidFill>
                            <a:schemeClr val="bg1"/>
                          </a:solidFill>
                          <a:latin typeface="Consolas" panose="020B0609020204030204" pitchFamily="49" charset="0"/>
                        </a:rPr>
                        <a:t>89</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158</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231</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221</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212</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51</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15</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extLst>
                  <a:ext uri="{0D108BD9-81ED-4DB2-BD59-A6C34878D82A}">
                    <a16:rowId xmlns:a16="http://schemas.microsoft.com/office/drawing/2014/main" val="2212671903"/>
                  </a:ext>
                </a:extLst>
              </a:tr>
              <a:tr h="375557">
                <a:tc>
                  <a:txBody>
                    <a:bodyPr/>
                    <a:lstStyle/>
                    <a:p>
                      <a:pPr algn="ctr"/>
                      <a:r>
                        <a:rPr lang="en-US" sz="900" b="1" dirty="0">
                          <a:solidFill>
                            <a:schemeClr val="bg1"/>
                          </a:solidFill>
                          <a:latin typeface="Consolas" panose="020B0609020204030204" pitchFamily="49" charset="0"/>
                        </a:rPr>
                        <a:t>89</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160</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203</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186</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185</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53</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11</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extLst>
                  <a:ext uri="{0D108BD9-81ED-4DB2-BD59-A6C34878D82A}">
                    <a16:rowId xmlns:a16="http://schemas.microsoft.com/office/drawing/2014/main" val="244725924"/>
                  </a:ext>
                </a:extLst>
              </a:tr>
              <a:tr h="375557">
                <a:tc>
                  <a:txBody>
                    <a:bodyPr/>
                    <a:lstStyle/>
                    <a:p>
                      <a:pPr algn="ctr"/>
                      <a:r>
                        <a:rPr lang="en-US" sz="900" b="1" dirty="0">
                          <a:solidFill>
                            <a:schemeClr val="bg1"/>
                          </a:solidFill>
                          <a:latin typeface="Consolas" panose="020B0609020204030204" pitchFamily="49" charset="0"/>
                        </a:rPr>
                        <a:t>34</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57</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221</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181</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174</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57</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10</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extLst>
                  <a:ext uri="{0D108BD9-81ED-4DB2-BD59-A6C34878D82A}">
                    <a16:rowId xmlns:a16="http://schemas.microsoft.com/office/drawing/2014/main" val="1581496272"/>
                  </a:ext>
                </a:extLst>
              </a:tr>
              <a:tr h="375557">
                <a:tc>
                  <a:txBody>
                    <a:bodyPr/>
                    <a:lstStyle/>
                    <a:p>
                      <a:pPr algn="ctr"/>
                      <a:r>
                        <a:rPr lang="en-US" sz="900" b="1" dirty="0">
                          <a:solidFill>
                            <a:schemeClr val="bg1"/>
                          </a:solidFill>
                          <a:latin typeface="Consolas" panose="020B0609020204030204" pitchFamily="49" charset="0"/>
                        </a:rPr>
                        <a:t>219</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225</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186</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187</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214</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229</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130</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extLst>
                  <a:ext uri="{0D108BD9-81ED-4DB2-BD59-A6C34878D82A}">
                    <a16:rowId xmlns:a16="http://schemas.microsoft.com/office/drawing/2014/main" val="636324266"/>
                  </a:ext>
                </a:extLst>
              </a:tr>
            </a:tbl>
          </a:graphicData>
        </a:graphic>
      </p:graphicFrame>
      <p:sp>
        <p:nvSpPr>
          <p:cNvPr id="7" name="Rectangle 6">
            <a:extLst>
              <a:ext uri="{FF2B5EF4-FFF2-40B4-BE49-F238E27FC236}">
                <a16:creationId xmlns:a16="http://schemas.microsoft.com/office/drawing/2014/main" id="{B60D2DAE-2CCA-9771-1137-80002141648A}"/>
              </a:ext>
            </a:extLst>
          </p:cNvPr>
          <p:cNvSpPr/>
          <p:nvPr/>
        </p:nvSpPr>
        <p:spPr>
          <a:xfrm>
            <a:off x="733424" y="3651816"/>
            <a:ext cx="1133476" cy="1133474"/>
          </a:xfrm>
          <a:prstGeom prst="rect">
            <a:avLst/>
          </a:prstGeom>
          <a:noFill/>
          <a:ln w="571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5F17C869-7DB5-341E-B43E-001046348913}"/>
              </a:ext>
            </a:extLst>
          </p:cNvPr>
          <p:cNvSpPr/>
          <p:nvPr/>
        </p:nvSpPr>
        <p:spPr>
          <a:xfrm>
            <a:off x="4966334" y="4015670"/>
            <a:ext cx="375284" cy="379095"/>
          </a:xfrm>
          <a:prstGeom prst="rect">
            <a:avLst/>
          </a:prstGeom>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dirty="0"/>
              <a:t>1.5</a:t>
            </a:r>
          </a:p>
        </p:txBody>
      </p:sp>
      <p:cxnSp>
        <p:nvCxnSpPr>
          <p:cNvPr id="9" name="Connector: Curved 8">
            <a:extLst>
              <a:ext uri="{FF2B5EF4-FFF2-40B4-BE49-F238E27FC236}">
                <a16:creationId xmlns:a16="http://schemas.microsoft.com/office/drawing/2014/main" id="{4D9EF8AE-A8CE-4BC5-D116-0F04440401A9}"/>
              </a:ext>
            </a:extLst>
          </p:cNvPr>
          <p:cNvCxnSpPr>
            <a:cxnSpLocks/>
            <a:stCxn id="7" idx="0"/>
            <a:endCxn id="18" idx="2"/>
          </p:cNvCxnSpPr>
          <p:nvPr/>
        </p:nvCxnSpPr>
        <p:spPr>
          <a:xfrm rot="16200000" flipV="1">
            <a:off x="908160" y="3259813"/>
            <a:ext cx="778168" cy="5837"/>
          </a:xfrm>
          <a:prstGeom prst="curvedConnector3">
            <a:avLst>
              <a:gd name="adj1" fmla="val 50000"/>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2EF50DAE-C212-2768-37BE-75B3CD4F8741}"/>
              </a:ext>
            </a:extLst>
          </p:cNvPr>
          <p:cNvSpPr/>
          <p:nvPr/>
        </p:nvSpPr>
        <p:spPr>
          <a:xfrm>
            <a:off x="5342893" y="4015669"/>
            <a:ext cx="375284" cy="379095"/>
          </a:xfrm>
          <a:prstGeom prst="rect">
            <a:avLst/>
          </a:prstGeom>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dirty="0"/>
              <a:t>0.9</a:t>
            </a:r>
          </a:p>
        </p:txBody>
      </p:sp>
      <p:sp>
        <p:nvSpPr>
          <p:cNvPr id="11" name="Rectangle 10">
            <a:extLst>
              <a:ext uri="{FF2B5EF4-FFF2-40B4-BE49-F238E27FC236}">
                <a16:creationId xmlns:a16="http://schemas.microsoft.com/office/drawing/2014/main" id="{94815418-7989-D39C-031B-87162187810F}"/>
              </a:ext>
            </a:extLst>
          </p:cNvPr>
          <p:cNvSpPr/>
          <p:nvPr/>
        </p:nvSpPr>
        <p:spPr>
          <a:xfrm>
            <a:off x="5715002" y="4015481"/>
            <a:ext cx="375284" cy="379095"/>
          </a:xfrm>
          <a:prstGeom prst="rect">
            <a:avLst/>
          </a:prstGeom>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dirty="0"/>
              <a:t>2.9</a:t>
            </a:r>
          </a:p>
        </p:txBody>
      </p:sp>
      <p:sp>
        <p:nvSpPr>
          <p:cNvPr id="12" name="Rectangle 11">
            <a:extLst>
              <a:ext uri="{FF2B5EF4-FFF2-40B4-BE49-F238E27FC236}">
                <a16:creationId xmlns:a16="http://schemas.microsoft.com/office/drawing/2014/main" id="{BCCA09B7-59D0-E9D4-650F-64A69F703730}"/>
              </a:ext>
            </a:extLst>
          </p:cNvPr>
          <p:cNvSpPr/>
          <p:nvPr/>
        </p:nvSpPr>
        <p:spPr>
          <a:xfrm>
            <a:off x="1105805" y="3651814"/>
            <a:ext cx="1133476" cy="1133474"/>
          </a:xfrm>
          <a:prstGeom prst="rect">
            <a:avLst/>
          </a:prstGeom>
          <a:noFill/>
          <a:ln w="571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BC3C3915-367F-5FA3-F69D-0513E0472927}"/>
              </a:ext>
            </a:extLst>
          </p:cNvPr>
          <p:cNvSpPr/>
          <p:nvPr/>
        </p:nvSpPr>
        <p:spPr>
          <a:xfrm>
            <a:off x="1481136" y="3651811"/>
            <a:ext cx="1133476" cy="1133474"/>
          </a:xfrm>
          <a:prstGeom prst="rect">
            <a:avLst/>
          </a:prstGeom>
          <a:noFill/>
          <a:ln w="571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8" name="Table 17">
            <a:extLst>
              <a:ext uri="{FF2B5EF4-FFF2-40B4-BE49-F238E27FC236}">
                <a16:creationId xmlns:a16="http://schemas.microsoft.com/office/drawing/2014/main" id="{AB642942-345F-2212-0676-04F244D76144}"/>
              </a:ext>
            </a:extLst>
          </p:cNvPr>
          <p:cNvGraphicFramePr>
            <a:graphicFrameLocks noGrp="1"/>
          </p:cNvGraphicFramePr>
          <p:nvPr/>
        </p:nvGraphicFramePr>
        <p:xfrm>
          <a:off x="730990" y="1767068"/>
          <a:ext cx="1126671" cy="1106580"/>
        </p:xfrm>
        <a:graphic>
          <a:graphicData uri="http://schemas.openxmlformats.org/drawingml/2006/table">
            <a:tbl>
              <a:tblPr firstRow="1" bandRow="1">
                <a:tableStyleId>{D7AC3CCA-C797-4891-BE02-D94E43425B78}</a:tableStyleId>
              </a:tblPr>
              <a:tblGrid>
                <a:gridCol w="375557">
                  <a:extLst>
                    <a:ext uri="{9D8B030D-6E8A-4147-A177-3AD203B41FA5}">
                      <a16:colId xmlns:a16="http://schemas.microsoft.com/office/drawing/2014/main" val="3772786703"/>
                    </a:ext>
                  </a:extLst>
                </a:gridCol>
                <a:gridCol w="375557">
                  <a:extLst>
                    <a:ext uri="{9D8B030D-6E8A-4147-A177-3AD203B41FA5}">
                      <a16:colId xmlns:a16="http://schemas.microsoft.com/office/drawing/2014/main" val="1879464456"/>
                    </a:ext>
                  </a:extLst>
                </a:gridCol>
                <a:gridCol w="375557">
                  <a:extLst>
                    <a:ext uri="{9D8B030D-6E8A-4147-A177-3AD203B41FA5}">
                      <a16:colId xmlns:a16="http://schemas.microsoft.com/office/drawing/2014/main" val="1879095292"/>
                    </a:ext>
                  </a:extLst>
                </a:gridCol>
              </a:tblGrid>
              <a:tr h="375557">
                <a:tc>
                  <a:txBody>
                    <a:bodyPr/>
                    <a:lstStyle/>
                    <a:p>
                      <a:r>
                        <a:rPr lang="en-US" sz="900" b="1" dirty="0">
                          <a:latin typeface="Consolas" panose="020B0609020204030204" pitchFamily="49" charset="0"/>
                        </a:rPr>
                        <a:t>0.4</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0.9</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0.1</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1240425130"/>
                  </a:ext>
                </a:extLst>
              </a:tr>
              <a:tr h="375557">
                <a:tc>
                  <a:txBody>
                    <a:bodyPr/>
                    <a:lstStyle/>
                    <a:p>
                      <a:r>
                        <a:rPr lang="en-US" sz="900" b="1" dirty="0">
                          <a:latin typeface="Consolas" panose="020B0609020204030204" pitchFamily="49" charset="0"/>
                        </a:rPr>
                        <a:t>0.7</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0.5</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1.2</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756111745"/>
                  </a:ext>
                </a:extLst>
              </a:tr>
              <a:tr h="355466">
                <a:tc>
                  <a:txBody>
                    <a:bodyPr/>
                    <a:lstStyle/>
                    <a:p>
                      <a:r>
                        <a:rPr lang="en-US" sz="900" b="1" dirty="0">
                          <a:latin typeface="Consolas" panose="020B0609020204030204" pitchFamily="49" charset="0"/>
                        </a:rPr>
                        <a:t>0.3</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0.5</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0.7</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768928623"/>
                  </a:ext>
                </a:extLst>
              </a:tr>
            </a:tbl>
          </a:graphicData>
        </a:graphic>
      </p:graphicFrame>
      <p:sp>
        <p:nvSpPr>
          <p:cNvPr id="19" name="Arrow: Right 18">
            <a:extLst>
              <a:ext uri="{FF2B5EF4-FFF2-40B4-BE49-F238E27FC236}">
                <a16:creationId xmlns:a16="http://schemas.microsoft.com/office/drawing/2014/main" id="{CB006DC5-369A-0481-D5F5-5FE35F22DC4B}"/>
              </a:ext>
            </a:extLst>
          </p:cNvPr>
          <p:cNvSpPr/>
          <p:nvPr/>
        </p:nvSpPr>
        <p:spPr>
          <a:xfrm>
            <a:off x="4034602" y="4713614"/>
            <a:ext cx="243841" cy="503491"/>
          </a:xfrm>
          <a:prstGeom prst="rightArrow">
            <a:avLst/>
          </a:prstGeom>
          <a:solidFill>
            <a:schemeClr val="accent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Right 19">
            <a:extLst>
              <a:ext uri="{FF2B5EF4-FFF2-40B4-BE49-F238E27FC236}">
                <a16:creationId xmlns:a16="http://schemas.microsoft.com/office/drawing/2014/main" id="{57D5F4D3-6680-B9B3-51EB-39C24B4B6D1C}"/>
              </a:ext>
            </a:extLst>
          </p:cNvPr>
          <p:cNvSpPr/>
          <p:nvPr/>
        </p:nvSpPr>
        <p:spPr>
          <a:xfrm>
            <a:off x="7524203" y="4713614"/>
            <a:ext cx="243841" cy="503491"/>
          </a:xfrm>
          <a:prstGeom prst="rightArrow">
            <a:avLst/>
          </a:prstGeom>
          <a:solidFill>
            <a:schemeClr val="accent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Arrow: Right 20">
            <a:extLst>
              <a:ext uri="{FF2B5EF4-FFF2-40B4-BE49-F238E27FC236}">
                <a16:creationId xmlns:a16="http://schemas.microsoft.com/office/drawing/2014/main" id="{CC2B6588-BB20-E826-2546-2B85FC88F458}"/>
              </a:ext>
            </a:extLst>
          </p:cNvPr>
          <p:cNvSpPr/>
          <p:nvPr/>
        </p:nvSpPr>
        <p:spPr>
          <a:xfrm>
            <a:off x="10243923" y="4713614"/>
            <a:ext cx="243841" cy="503491"/>
          </a:xfrm>
          <a:prstGeom prst="rightArrow">
            <a:avLst/>
          </a:prstGeom>
          <a:solidFill>
            <a:schemeClr val="accent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585B636D-D583-BFA0-9506-E21C88D4619C}"/>
              </a:ext>
            </a:extLst>
          </p:cNvPr>
          <p:cNvSpPr txBox="1"/>
          <p:nvPr/>
        </p:nvSpPr>
        <p:spPr>
          <a:xfrm>
            <a:off x="11067153" y="4632330"/>
            <a:ext cx="476412" cy="584775"/>
          </a:xfrm>
          <a:prstGeom prst="rect">
            <a:avLst/>
          </a:prstGeom>
          <a:noFill/>
        </p:spPr>
        <p:txBody>
          <a:bodyPr wrap="none" rtlCol="0">
            <a:spAutoFit/>
          </a:bodyPr>
          <a:lstStyle/>
          <a:p>
            <a:r>
              <a:rPr lang="en-US" sz="3200" b="1" dirty="0"/>
              <a:t>…</a:t>
            </a:r>
          </a:p>
        </p:txBody>
      </p:sp>
      <p:sp>
        <p:nvSpPr>
          <p:cNvPr id="27" name="Flowchart: Summing Junction 26">
            <a:extLst>
              <a:ext uri="{FF2B5EF4-FFF2-40B4-BE49-F238E27FC236}">
                <a16:creationId xmlns:a16="http://schemas.microsoft.com/office/drawing/2014/main" id="{B9BF60EF-D76B-C5EA-7698-4C633B51200B}"/>
              </a:ext>
            </a:extLst>
          </p:cNvPr>
          <p:cNvSpPr/>
          <p:nvPr/>
        </p:nvSpPr>
        <p:spPr>
          <a:xfrm>
            <a:off x="1132166" y="3185819"/>
            <a:ext cx="335993" cy="301239"/>
          </a:xfrm>
          <a:prstGeom prst="flowChartSummingJunction">
            <a:avLst/>
          </a:prstGeom>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Connector: Curved 27">
            <a:extLst>
              <a:ext uri="{FF2B5EF4-FFF2-40B4-BE49-F238E27FC236}">
                <a16:creationId xmlns:a16="http://schemas.microsoft.com/office/drawing/2014/main" id="{9152A775-D483-C488-D1E1-32A3AB44326F}"/>
              </a:ext>
            </a:extLst>
          </p:cNvPr>
          <p:cNvCxnSpPr>
            <a:cxnSpLocks/>
            <a:stCxn id="18" idx="3"/>
            <a:endCxn id="8" idx="0"/>
          </p:cNvCxnSpPr>
          <p:nvPr/>
        </p:nvCxnSpPr>
        <p:spPr>
          <a:xfrm>
            <a:off x="1857661" y="2320358"/>
            <a:ext cx="3296315" cy="1695312"/>
          </a:xfrm>
          <a:prstGeom prst="curvedConnector2">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32" name="Connector: Curved 31">
            <a:extLst>
              <a:ext uri="{FF2B5EF4-FFF2-40B4-BE49-F238E27FC236}">
                <a16:creationId xmlns:a16="http://schemas.microsoft.com/office/drawing/2014/main" id="{A171B195-4123-2C39-6A11-03AE30923875}"/>
              </a:ext>
            </a:extLst>
          </p:cNvPr>
          <p:cNvCxnSpPr>
            <a:cxnSpLocks/>
            <a:endCxn id="33" idx="2"/>
          </p:cNvCxnSpPr>
          <p:nvPr/>
        </p:nvCxnSpPr>
        <p:spPr>
          <a:xfrm rot="16200000" flipV="1">
            <a:off x="1290548" y="3258426"/>
            <a:ext cx="778168" cy="5837"/>
          </a:xfrm>
          <a:prstGeom prst="curvedConnector3">
            <a:avLst>
              <a:gd name="adj1" fmla="val 50000"/>
            </a:avLst>
          </a:prstGeom>
          <a:ln w="57150">
            <a:tailEnd type="triangle"/>
          </a:ln>
        </p:spPr>
        <p:style>
          <a:lnRef idx="1">
            <a:schemeClr val="accent1"/>
          </a:lnRef>
          <a:fillRef idx="0">
            <a:schemeClr val="accent1"/>
          </a:fillRef>
          <a:effectRef idx="0">
            <a:schemeClr val="accent1"/>
          </a:effectRef>
          <a:fontRef idx="minor">
            <a:schemeClr val="tx1"/>
          </a:fontRef>
        </p:style>
      </p:cxnSp>
      <p:graphicFrame>
        <p:nvGraphicFramePr>
          <p:cNvPr id="33" name="Table 32">
            <a:extLst>
              <a:ext uri="{FF2B5EF4-FFF2-40B4-BE49-F238E27FC236}">
                <a16:creationId xmlns:a16="http://schemas.microsoft.com/office/drawing/2014/main" id="{B2036BC0-A107-487C-1114-4C32816E9249}"/>
              </a:ext>
            </a:extLst>
          </p:cNvPr>
          <p:cNvGraphicFramePr>
            <a:graphicFrameLocks noGrp="1"/>
          </p:cNvGraphicFramePr>
          <p:nvPr/>
        </p:nvGraphicFramePr>
        <p:xfrm>
          <a:off x="1113378" y="1765681"/>
          <a:ext cx="1126671" cy="1106580"/>
        </p:xfrm>
        <a:graphic>
          <a:graphicData uri="http://schemas.openxmlformats.org/drawingml/2006/table">
            <a:tbl>
              <a:tblPr firstRow="1" bandRow="1">
                <a:tableStyleId>{D7AC3CCA-C797-4891-BE02-D94E43425B78}</a:tableStyleId>
              </a:tblPr>
              <a:tblGrid>
                <a:gridCol w="375557">
                  <a:extLst>
                    <a:ext uri="{9D8B030D-6E8A-4147-A177-3AD203B41FA5}">
                      <a16:colId xmlns:a16="http://schemas.microsoft.com/office/drawing/2014/main" val="3772786703"/>
                    </a:ext>
                  </a:extLst>
                </a:gridCol>
                <a:gridCol w="375557">
                  <a:extLst>
                    <a:ext uri="{9D8B030D-6E8A-4147-A177-3AD203B41FA5}">
                      <a16:colId xmlns:a16="http://schemas.microsoft.com/office/drawing/2014/main" val="1879464456"/>
                    </a:ext>
                  </a:extLst>
                </a:gridCol>
                <a:gridCol w="375557">
                  <a:extLst>
                    <a:ext uri="{9D8B030D-6E8A-4147-A177-3AD203B41FA5}">
                      <a16:colId xmlns:a16="http://schemas.microsoft.com/office/drawing/2014/main" val="1879095292"/>
                    </a:ext>
                  </a:extLst>
                </a:gridCol>
              </a:tblGrid>
              <a:tr h="375557">
                <a:tc>
                  <a:txBody>
                    <a:bodyPr/>
                    <a:lstStyle/>
                    <a:p>
                      <a:r>
                        <a:rPr lang="en-US" sz="900" b="1" dirty="0">
                          <a:latin typeface="Consolas" panose="020B0609020204030204" pitchFamily="49" charset="0"/>
                        </a:rPr>
                        <a:t>0.4</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0.9</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0.1</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1240425130"/>
                  </a:ext>
                </a:extLst>
              </a:tr>
              <a:tr h="375557">
                <a:tc>
                  <a:txBody>
                    <a:bodyPr/>
                    <a:lstStyle/>
                    <a:p>
                      <a:r>
                        <a:rPr lang="en-US" sz="900" b="1" dirty="0">
                          <a:latin typeface="Consolas" panose="020B0609020204030204" pitchFamily="49" charset="0"/>
                        </a:rPr>
                        <a:t>0.7</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0.5</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1.2</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756111745"/>
                  </a:ext>
                </a:extLst>
              </a:tr>
              <a:tr h="355466">
                <a:tc>
                  <a:txBody>
                    <a:bodyPr/>
                    <a:lstStyle/>
                    <a:p>
                      <a:r>
                        <a:rPr lang="en-US" sz="900" b="1" dirty="0">
                          <a:latin typeface="Consolas" panose="020B0609020204030204" pitchFamily="49" charset="0"/>
                        </a:rPr>
                        <a:t>0.3</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0.5</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0.7</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768928623"/>
                  </a:ext>
                </a:extLst>
              </a:tr>
            </a:tbl>
          </a:graphicData>
        </a:graphic>
      </p:graphicFrame>
      <p:cxnSp>
        <p:nvCxnSpPr>
          <p:cNvPr id="34" name="Connector: Curved 33">
            <a:extLst>
              <a:ext uri="{FF2B5EF4-FFF2-40B4-BE49-F238E27FC236}">
                <a16:creationId xmlns:a16="http://schemas.microsoft.com/office/drawing/2014/main" id="{4B135D34-1AC7-A0F8-B6C0-C0AE0AF667BF}"/>
              </a:ext>
            </a:extLst>
          </p:cNvPr>
          <p:cNvCxnSpPr>
            <a:cxnSpLocks/>
            <a:stCxn id="33" idx="3"/>
            <a:endCxn id="10" idx="0"/>
          </p:cNvCxnSpPr>
          <p:nvPr/>
        </p:nvCxnSpPr>
        <p:spPr>
          <a:xfrm>
            <a:off x="2240049" y="2318971"/>
            <a:ext cx="3290486" cy="1696698"/>
          </a:xfrm>
          <a:prstGeom prst="curvedConnector2">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37" name="Flowchart: Summing Junction 36">
            <a:extLst>
              <a:ext uri="{FF2B5EF4-FFF2-40B4-BE49-F238E27FC236}">
                <a16:creationId xmlns:a16="http://schemas.microsoft.com/office/drawing/2014/main" id="{FE34A1E4-3F5B-1058-E99D-92FB5D942003}"/>
              </a:ext>
            </a:extLst>
          </p:cNvPr>
          <p:cNvSpPr/>
          <p:nvPr/>
        </p:nvSpPr>
        <p:spPr>
          <a:xfrm>
            <a:off x="1507851" y="3185818"/>
            <a:ext cx="335993" cy="301239"/>
          </a:xfrm>
          <a:prstGeom prst="flowChartSummingJunction">
            <a:avLst/>
          </a:prstGeom>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Connector: Curved 37">
            <a:extLst>
              <a:ext uri="{FF2B5EF4-FFF2-40B4-BE49-F238E27FC236}">
                <a16:creationId xmlns:a16="http://schemas.microsoft.com/office/drawing/2014/main" id="{1CE3809E-C9F6-7C5C-47C8-235FCDEDD2B3}"/>
              </a:ext>
            </a:extLst>
          </p:cNvPr>
          <p:cNvCxnSpPr>
            <a:cxnSpLocks/>
            <a:endCxn id="39" idx="2"/>
          </p:cNvCxnSpPr>
          <p:nvPr/>
        </p:nvCxnSpPr>
        <p:spPr>
          <a:xfrm rot="16200000" flipV="1">
            <a:off x="1661449" y="3256839"/>
            <a:ext cx="778163" cy="11781"/>
          </a:xfrm>
          <a:prstGeom prst="curvedConnector3">
            <a:avLst>
              <a:gd name="adj1" fmla="val 50000"/>
            </a:avLst>
          </a:prstGeom>
          <a:ln w="57150">
            <a:tailEnd type="triangle"/>
          </a:ln>
        </p:spPr>
        <p:style>
          <a:lnRef idx="1">
            <a:schemeClr val="accent1"/>
          </a:lnRef>
          <a:fillRef idx="0">
            <a:schemeClr val="accent1"/>
          </a:fillRef>
          <a:effectRef idx="0">
            <a:schemeClr val="accent1"/>
          </a:effectRef>
          <a:fontRef idx="minor">
            <a:schemeClr val="tx1"/>
          </a:fontRef>
        </p:style>
      </p:cxnSp>
      <p:graphicFrame>
        <p:nvGraphicFramePr>
          <p:cNvPr id="39" name="Table 38">
            <a:extLst>
              <a:ext uri="{FF2B5EF4-FFF2-40B4-BE49-F238E27FC236}">
                <a16:creationId xmlns:a16="http://schemas.microsoft.com/office/drawing/2014/main" id="{67F55B96-0735-D932-9BAF-1356A57C8456}"/>
              </a:ext>
            </a:extLst>
          </p:cNvPr>
          <p:cNvGraphicFramePr>
            <a:graphicFrameLocks noGrp="1"/>
          </p:cNvGraphicFramePr>
          <p:nvPr/>
        </p:nvGraphicFramePr>
        <p:xfrm>
          <a:off x="1481304" y="1767068"/>
          <a:ext cx="1126671" cy="1106580"/>
        </p:xfrm>
        <a:graphic>
          <a:graphicData uri="http://schemas.openxmlformats.org/drawingml/2006/table">
            <a:tbl>
              <a:tblPr firstRow="1" bandRow="1">
                <a:tableStyleId>{D7AC3CCA-C797-4891-BE02-D94E43425B78}</a:tableStyleId>
              </a:tblPr>
              <a:tblGrid>
                <a:gridCol w="375557">
                  <a:extLst>
                    <a:ext uri="{9D8B030D-6E8A-4147-A177-3AD203B41FA5}">
                      <a16:colId xmlns:a16="http://schemas.microsoft.com/office/drawing/2014/main" val="3772786703"/>
                    </a:ext>
                  </a:extLst>
                </a:gridCol>
                <a:gridCol w="375557">
                  <a:extLst>
                    <a:ext uri="{9D8B030D-6E8A-4147-A177-3AD203B41FA5}">
                      <a16:colId xmlns:a16="http://schemas.microsoft.com/office/drawing/2014/main" val="1879464456"/>
                    </a:ext>
                  </a:extLst>
                </a:gridCol>
                <a:gridCol w="375557">
                  <a:extLst>
                    <a:ext uri="{9D8B030D-6E8A-4147-A177-3AD203B41FA5}">
                      <a16:colId xmlns:a16="http://schemas.microsoft.com/office/drawing/2014/main" val="1879095292"/>
                    </a:ext>
                  </a:extLst>
                </a:gridCol>
              </a:tblGrid>
              <a:tr h="375557">
                <a:tc>
                  <a:txBody>
                    <a:bodyPr/>
                    <a:lstStyle/>
                    <a:p>
                      <a:r>
                        <a:rPr lang="en-US" sz="900" b="1" dirty="0">
                          <a:latin typeface="Consolas" panose="020B0609020204030204" pitchFamily="49" charset="0"/>
                        </a:rPr>
                        <a:t>0.4</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0.9</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0.1</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1240425130"/>
                  </a:ext>
                </a:extLst>
              </a:tr>
              <a:tr h="375557">
                <a:tc>
                  <a:txBody>
                    <a:bodyPr/>
                    <a:lstStyle/>
                    <a:p>
                      <a:r>
                        <a:rPr lang="en-US" sz="900" b="1" dirty="0">
                          <a:latin typeface="Consolas" panose="020B0609020204030204" pitchFamily="49" charset="0"/>
                        </a:rPr>
                        <a:t>0.7</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0.5</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1.2</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756111745"/>
                  </a:ext>
                </a:extLst>
              </a:tr>
              <a:tr h="355466">
                <a:tc>
                  <a:txBody>
                    <a:bodyPr/>
                    <a:lstStyle/>
                    <a:p>
                      <a:r>
                        <a:rPr lang="en-US" sz="900" b="1" dirty="0">
                          <a:latin typeface="Consolas" panose="020B0609020204030204" pitchFamily="49" charset="0"/>
                        </a:rPr>
                        <a:t>0.3</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0.5</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0.7</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768928623"/>
                  </a:ext>
                </a:extLst>
              </a:tr>
            </a:tbl>
          </a:graphicData>
        </a:graphic>
      </p:graphicFrame>
      <p:cxnSp>
        <p:nvCxnSpPr>
          <p:cNvPr id="40" name="Connector: Curved 39">
            <a:extLst>
              <a:ext uri="{FF2B5EF4-FFF2-40B4-BE49-F238E27FC236}">
                <a16:creationId xmlns:a16="http://schemas.microsoft.com/office/drawing/2014/main" id="{C33721C3-52A7-1652-476B-664E46C10AB0}"/>
              </a:ext>
            </a:extLst>
          </p:cNvPr>
          <p:cNvCxnSpPr>
            <a:cxnSpLocks/>
            <a:stCxn id="39" idx="3"/>
            <a:endCxn id="11" idx="0"/>
          </p:cNvCxnSpPr>
          <p:nvPr/>
        </p:nvCxnSpPr>
        <p:spPr>
          <a:xfrm>
            <a:off x="2607975" y="2320358"/>
            <a:ext cx="3294669" cy="1695123"/>
          </a:xfrm>
          <a:prstGeom prst="curvedConnector2">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41" name="Flowchart: Summing Junction 40">
            <a:extLst>
              <a:ext uri="{FF2B5EF4-FFF2-40B4-BE49-F238E27FC236}">
                <a16:creationId xmlns:a16="http://schemas.microsoft.com/office/drawing/2014/main" id="{62995A34-2A56-86D8-4620-F6FE2BFF74E9}"/>
              </a:ext>
            </a:extLst>
          </p:cNvPr>
          <p:cNvSpPr/>
          <p:nvPr/>
        </p:nvSpPr>
        <p:spPr>
          <a:xfrm>
            <a:off x="1867231" y="3184030"/>
            <a:ext cx="335993" cy="301239"/>
          </a:xfrm>
          <a:prstGeom prst="flowChartSummingJunction">
            <a:avLst/>
          </a:prstGeom>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6" name="Connector: Curved 45">
            <a:extLst>
              <a:ext uri="{FF2B5EF4-FFF2-40B4-BE49-F238E27FC236}">
                <a16:creationId xmlns:a16="http://schemas.microsoft.com/office/drawing/2014/main" id="{260B79C8-BDFB-4BD1-6EBB-F2003D01FEAA}"/>
              </a:ext>
            </a:extLst>
          </p:cNvPr>
          <p:cNvCxnSpPr>
            <a:cxnSpLocks/>
            <a:stCxn id="48" idx="0"/>
            <a:endCxn id="50" idx="0"/>
          </p:cNvCxnSpPr>
          <p:nvPr/>
        </p:nvCxnSpPr>
        <p:spPr>
          <a:xfrm rot="16200000" flipH="1">
            <a:off x="6749400" y="2608336"/>
            <a:ext cx="436687" cy="3250976"/>
          </a:xfrm>
          <a:prstGeom prst="curvedConnector3">
            <a:avLst>
              <a:gd name="adj1" fmla="val -52349"/>
            </a:avLst>
          </a:prstGeom>
          <a:ln w="571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47" name="Table 46">
            <a:extLst>
              <a:ext uri="{FF2B5EF4-FFF2-40B4-BE49-F238E27FC236}">
                <a16:creationId xmlns:a16="http://schemas.microsoft.com/office/drawing/2014/main" id="{F260762E-D4F7-1C35-9070-C10E27B230C4}"/>
              </a:ext>
            </a:extLst>
          </p:cNvPr>
          <p:cNvGraphicFramePr>
            <a:graphicFrameLocks noGrp="1"/>
          </p:cNvGraphicFramePr>
          <p:nvPr>
            <p:extLst>
              <p:ext uri="{D42A27DB-BD31-4B8C-83A1-F6EECF244321}">
                <p14:modId xmlns:p14="http://schemas.microsoft.com/office/powerpoint/2010/main" val="3053175142"/>
              </p:ext>
            </p:extLst>
          </p:nvPr>
        </p:nvGraphicFramePr>
        <p:xfrm>
          <a:off x="8405590" y="4452168"/>
          <a:ext cx="1126671" cy="1106580"/>
        </p:xfrm>
        <a:graphic>
          <a:graphicData uri="http://schemas.openxmlformats.org/drawingml/2006/table">
            <a:tbl>
              <a:tblPr firstRow="1" bandRow="1">
                <a:tableStyleId>{D7AC3CCA-C797-4891-BE02-D94E43425B78}</a:tableStyleId>
              </a:tblPr>
              <a:tblGrid>
                <a:gridCol w="375557">
                  <a:extLst>
                    <a:ext uri="{9D8B030D-6E8A-4147-A177-3AD203B41FA5}">
                      <a16:colId xmlns:a16="http://schemas.microsoft.com/office/drawing/2014/main" val="3772786703"/>
                    </a:ext>
                  </a:extLst>
                </a:gridCol>
                <a:gridCol w="375557">
                  <a:extLst>
                    <a:ext uri="{9D8B030D-6E8A-4147-A177-3AD203B41FA5}">
                      <a16:colId xmlns:a16="http://schemas.microsoft.com/office/drawing/2014/main" val="1879464456"/>
                    </a:ext>
                  </a:extLst>
                </a:gridCol>
                <a:gridCol w="375557">
                  <a:extLst>
                    <a:ext uri="{9D8B030D-6E8A-4147-A177-3AD203B41FA5}">
                      <a16:colId xmlns:a16="http://schemas.microsoft.com/office/drawing/2014/main" val="1879095292"/>
                    </a:ext>
                  </a:extLst>
                </a:gridCol>
              </a:tblGrid>
              <a:tr h="375557">
                <a:tc>
                  <a:txBody>
                    <a:bodyPr/>
                    <a:lstStyle/>
                    <a:p>
                      <a:r>
                        <a:rPr lang="en-US" sz="900" b="1" dirty="0">
                          <a:latin typeface="Consolas" panose="020B0609020204030204" pitchFamily="49" charset="0"/>
                        </a:rPr>
                        <a:t>5.2</a:t>
                      </a:r>
                    </a:p>
                  </a:txBody>
                  <a:tcPr anchor="ct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solidFill>
                      <a:schemeClr val="accent6">
                        <a:lumMod val="60000"/>
                        <a:lumOff val="40000"/>
                      </a:schemeClr>
                    </a:solidFill>
                  </a:tcPr>
                </a:tc>
                <a:tc>
                  <a:txBody>
                    <a:bodyPr/>
                    <a:lstStyle/>
                    <a:p>
                      <a:r>
                        <a:rPr lang="en-US" sz="900" b="1" dirty="0">
                          <a:latin typeface="Consolas" panose="020B0609020204030204" pitchFamily="49" charset="0"/>
                        </a:rPr>
                        <a:t>5.3</a:t>
                      </a:r>
                    </a:p>
                  </a:txBody>
                  <a:tcPr anchor="ct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solidFill>
                      <a:schemeClr val="accent6">
                        <a:lumMod val="60000"/>
                        <a:lumOff val="40000"/>
                      </a:schemeClr>
                    </a:solidFill>
                  </a:tcPr>
                </a:tc>
                <a:tc>
                  <a:txBody>
                    <a:bodyPr/>
                    <a:lstStyle/>
                    <a:p>
                      <a:r>
                        <a:rPr lang="en-US" sz="900" b="1" dirty="0">
                          <a:latin typeface="Consolas" panose="020B0609020204030204" pitchFamily="49" charset="0"/>
                        </a:rPr>
                        <a:t>5.1</a:t>
                      </a:r>
                    </a:p>
                  </a:txBody>
                  <a:tcPr anchor="ct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solidFill>
                      <a:schemeClr val="accent6">
                        <a:lumMod val="60000"/>
                        <a:lumOff val="40000"/>
                      </a:schemeClr>
                    </a:solidFill>
                  </a:tcPr>
                </a:tc>
                <a:extLst>
                  <a:ext uri="{0D108BD9-81ED-4DB2-BD59-A6C34878D82A}">
                    <a16:rowId xmlns:a16="http://schemas.microsoft.com/office/drawing/2014/main" val="1240425130"/>
                  </a:ext>
                </a:extLst>
              </a:tr>
              <a:tr h="375557">
                <a:tc>
                  <a:txBody>
                    <a:bodyPr/>
                    <a:lstStyle/>
                    <a:p>
                      <a:r>
                        <a:rPr lang="en-US" sz="900" b="1" dirty="0">
                          <a:latin typeface="Consolas" panose="020B0609020204030204" pitchFamily="49" charset="0"/>
                        </a:rPr>
                        <a:t>1.7</a:t>
                      </a:r>
                    </a:p>
                  </a:txBody>
                  <a:tcPr anchor="ct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solidFill>
                      <a:schemeClr val="accent6">
                        <a:lumMod val="60000"/>
                        <a:lumOff val="40000"/>
                      </a:schemeClr>
                    </a:solidFill>
                  </a:tcPr>
                </a:tc>
                <a:tc>
                  <a:txBody>
                    <a:bodyPr/>
                    <a:lstStyle/>
                    <a:p>
                      <a:r>
                        <a:rPr lang="en-US" sz="900" b="1" dirty="0">
                          <a:latin typeface="Consolas" panose="020B0609020204030204" pitchFamily="49" charset="0"/>
                        </a:rPr>
                        <a:t>7.2</a:t>
                      </a:r>
                    </a:p>
                  </a:txBody>
                  <a:tcPr anchor="ct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solidFill>
                      <a:schemeClr val="accent6">
                        <a:lumMod val="60000"/>
                        <a:lumOff val="40000"/>
                      </a:schemeClr>
                    </a:solidFill>
                  </a:tcPr>
                </a:tc>
                <a:tc>
                  <a:txBody>
                    <a:bodyPr/>
                    <a:lstStyle/>
                    <a:p>
                      <a:r>
                        <a:rPr lang="en-US" sz="900" b="1" dirty="0">
                          <a:latin typeface="Consolas" panose="020B0609020204030204" pitchFamily="49" charset="0"/>
                        </a:rPr>
                        <a:t>1.5</a:t>
                      </a:r>
                    </a:p>
                  </a:txBody>
                  <a:tcPr anchor="ct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solidFill>
                      <a:schemeClr val="accent6">
                        <a:lumMod val="60000"/>
                        <a:lumOff val="40000"/>
                      </a:schemeClr>
                    </a:solidFill>
                  </a:tcPr>
                </a:tc>
                <a:extLst>
                  <a:ext uri="{0D108BD9-81ED-4DB2-BD59-A6C34878D82A}">
                    <a16:rowId xmlns:a16="http://schemas.microsoft.com/office/drawing/2014/main" val="3756111745"/>
                  </a:ext>
                </a:extLst>
              </a:tr>
              <a:tr h="355466">
                <a:tc>
                  <a:txBody>
                    <a:bodyPr/>
                    <a:lstStyle/>
                    <a:p>
                      <a:r>
                        <a:rPr lang="en-US" sz="900" b="1" dirty="0">
                          <a:latin typeface="Consolas" panose="020B0609020204030204" pitchFamily="49" charset="0"/>
                        </a:rPr>
                        <a:t>5.4</a:t>
                      </a:r>
                    </a:p>
                  </a:txBody>
                  <a:tcPr anchor="ct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solidFill>
                      <a:schemeClr val="accent6">
                        <a:lumMod val="60000"/>
                        <a:lumOff val="40000"/>
                      </a:schemeClr>
                    </a:solidFill>
                  </a:tcPr>
                </a:tc>
                <a:tc>
                  <a:txBody>
                    <a:bodyPr/>
                    <a:lstStyle/>
                    <a:p>
                      <a:r>
                        <a:rPr lang="en-US" sz="900" b="1" dirty="0">
                          <a:latin typeface="Consolas" panose="020B0609020204030204" pitchFamily="49" charset="0"/>
                        </a:rPr>
                        <a:t>2.9</a:t>
                      </a:r>
                    </a:p>
                  </a:txBody>
                  <a:tcPr anchor="ct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solidFill>
                      <a:schemeClr val="accent6">
                        <a:lumMod val="60000"/>
                        <a:lumOff val="40000"/>
                      </a:schemeClr>
                    </a:solidFill>
                  </a:tcPr>
                </a:tc>
                <a:tc>
                  <a:txBody>
                    <a:bodyPr/>
                    <a:lstStyle/>
                    <a:p>
                      <a:r>
                        <a:rPr lang="en-US" sz="900" b="1" dirty="0">
                          <a:latin typeface="Consolas" panose="020B0609020204030204" pitchFamily="49" charset="0"/>
                        </a:rPr>
                        <a:t>2.0</a:t>
                      </a:r>
                    </a:p>
                  </a:txBody>
                  <a:tcPr anchor="ct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solidFill>
                      <a:schemeClr val="accent6">
                        <a:lumMod val="60000"/>
                        <a:lumOff val="40000"/>
                      </a:schemeClr>
                    </a:solidFill>
                  </a:tcPr>
                </a:tc>
                <a:extLst>
                  <a:ext uri="{0D108BD9-81ED-4DB2-BD59-A6C34878D82A}">
                    <a16:rowId xmlns:a16="http://schemas.microsoft.com/office/drawing/2014/main" val="3768928623"/>
                  </a:ext>
                </a:extLst>
              </a:tr>
            </a:tbl>
          </a:graphicData>
        </a:graphic>
      </p:graphicFrame>
      <p:sp>
        <p:nvSpPr>
          <p:cNvPr id="48" name="Rectangle 47">
            <a:extLst>
              <a:ext uri="{FF2B5EF4-FFF2-40B4-BE49-F238E27FC236}">
                <a16:creationId xmlns:a16="http://schemas.microsoft.com/office/drawing/2014/main" id="{43A9A90B-0B19-B752-5CBD-3207961518E2}"/>
              </a:ext>
            </a:extLst>
          </p:cNvPr>
          <p:cNvSpPr/>
          <p:nvPr/>
        </p:nvSpPr>
        <p:spPr>
          <a:xfrm>
            <a:off x="4966334" y="4015481"/>
            <a:ext cx="751843" cy="745188"/>
          </a:xfrm>
          <a:prstGeom prst="rect">
            <a:avLst/>
          </a:prstGeom>
          <a:noFill/>
          <a:ln w="57150">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A9B37829-31C2-6626-BFF3-0C53A407D689}"/>
              </a:ext>
            </a:extLst>
          </p:cNvPr>
          <p:cNvSpPr/>
          <p:nvPr/>
        </p:nvSpPr>
        <p:spPr>
          <a:xfrm>
            <a:off x="8405590" y="4452168"/>
            <a:ext cx="375284" cy="371962"/>
          </a:xfrm>
          <a:prstGeom prst="rect">
            <a:avLst/>
          </a:prstGeom>
          <a:noFill/>
          <a:ln w="57150">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latin typeface="Consolas" panose="020B0609020204030204" pitchFamily="49" charset="0"/>
              </a:rPr>
              <a:t>5.2</a:t>
            </a:r>
          </a:p>
        </p:txBody>
      </p:sp>
      <p:cxnSp>
        <p:nvCxnSpPr>
          <p:cNvPr id="53" name="Connector: Curved 52">
            <a:extLst>
              <a:ext uri="{FF2B5EF4-FFF2-40B4-BE49-F238E27FC236}">
                <a16:creationId xmlns:a16="http://schemas.microsoft.com/office/drawing/2014/main" id="{5C6FD9DE-91B1-36EC-89F7-5DA92B683830}"/>
              </a:ext>
            </a:extLst>
          </p:cNvPr>
          <p:cNvCxnSpPr>
            <a:cxnSpLocks/>
            <a:stCxn id="54" idx="0"/>
            <a:endCxn id="55" idx="0"/>
          </p:cNvCxnSpPr>
          <p:nvPr/>
        </p:nvCxnSpPr>
        <p:spPr>
          <a:xfrm rot="16200000" flipH="1">
            <a:off x="7124684" y="2608147"/>
            <a:ext cx="436687" cy="3250976"/>
          </a:xfrm>
          <a:prstGeom prst="curvedConnector3">
            <a:avLst>
              <a:gd name="adj1" fmla="val -52349"/>
            </a:avLst>
          </a:prstGeom>
          <a:ln w="571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4" name="Rectangle 53">
            <a:extLst>
              <a:ext uri="{FF2B5EF4-FFF2-40B4-BE49-F238E27FC236}">
                <a16:creationId xmlns:a16="http://schemas.microsoft.com/office/drawing/2014/main" id="{13F8FBD5-86C8-1D60-D0DA-E66CD5D4C1FF}"/>
              </a:ext>
            </a:extLst>
          </p:cNvPr>
          <p:cNvSpPr/>
          <p:nvPr/>
        </p:nvSpPr>
        <p:spPr>
          <a:xfrm>
            <a:off x="5341618" y="4015292"/>
            <a:ext cx="751843" cy="745188"/>
          </a:xfrm>
          <a:prstGeom prst="rect">
            <a:avLst/>
          </a:prstGeom>
          <a:noFill/>
          <a:ln w="57150">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1F3383E1-0B85-D10E-7082-C7D38EE2BFF7}"/>
              </a:ext>
            </a:extLst>
          </p:cNvPr>
          <p:cNvSpPr/>
          <p:nvPr/>
        </p:nvSpPr>
        <p:spPr>
          <a:xfrm>
            <a:off x="8780874" y="4451979"/>
            <a:ext cx="375284" cy="371962"/>
          </a:xfrm>
          <a:prstGeom prst="rect">
            <a:avLst/>
          </a:prstGeom>
          <a:noFill/>
          <a:ln w="57150">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latin typeface="Consolas" panose="020B0609020204030204" pitchFamily="49" charset="0"/>
              </a:rPr>
              <a:t>5.3</a:t>
            </a:r>
          </a:p>
        </p:txBody>
      </p:sp>
    </p:spTree>
    <p:extLst>
      <p:ext uri="{BB962C8B-B14F-4D97-AF65-F5344CB8AC3E}">
        <p14:creationId xmlns:p14="http://schemas.microsoft.com/office/powerpoint/2010/main" val="2194719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nodeType="clickEffect">
                                  <p:stCondLst>
                                    <p:cond delay="0"/>
                                  </p:stCondLst>
                                  <p:childTnLst>
                                    <p:set>
                                      <p:cBhvr>
                                        <p:cTn id="20" dur="1" fill="hold">
                                          <p:stCondLst>
                                            <p:cond delay="0"/>
                                          </p:stCondLst>
                                        </p:cTn>
                                        <p:tgtEl>
                                          <p:spTgt spid="9"/>
                                        </p:tgtEl>
                                        <p:attrNameLst>
                                          <p:attrName>style.visibility</p:attrName>
                                        </p:attrNameLst>
                                      </p:cBhvr>
                                      <p:to>
                                        <p:strVal val="hidden"/>
                                      </p:to>
                                    </p:set>
                                  </p:childTnLst>
                                </p:cTn>
                              </p:par>
                              <p:par>
                                <p:cTn id="21" presetID="1" presetClass="exit" presetSubtype="0" fill="hold" grpId="1" nodeType="withEffect">
                                  <p:stCondLst>
                                    <p:cond delay="0"/>
                                  </p:stCondLst>
                                  <p:childTnLst>
                                    <p:set>
                                      <p:cBhvr>
                                        <p:cTn id="22" dur="1" fill="hold">
                                          <p:stCondLst>
                                            <p:cond delay="0"/>
                                          </p:stCondLst>
                                        </p:cTn>
                                        <p:tgtEl>
                                          <p:spTgt spid="27"/>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18"/>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28"/>
                                        </p:tgtEl>
                                        <p:attrNameLst>
                                          <p:attrName>style.visibility</p:attrName>
                                        </p:attrNameLst>
                                      </p:cBhvr>
                                      <p:to>
                                        <p:strVal val="hidden"/>
                                      </p:to>
                                    </p:set>
                                  </p:childTnLst>
                                </p:cTn>
                              </p:par>
                              <p:par>
                                <p:cTn id="27" presetID="1" presetClass="exit" presetSubtype="0" fill="hold" grpId="1" nodeType="withEffect">
                                  <p:stCondLst>
                                    <p:cond delay="0"/>
                                  </p:stCondLst>
                                  <p:childTnLst>
                                    <p:set>
                                      <p:cBhvr>
                                        <p:cTn id="28" dur="1" fill="hold">
                                          <p:stCondLst>
                                            <p:cond delay="0"/>
                                          </p:stCondLst>
                                        </p:cTn>
                                        <p:tgtEl>
                                          <p:spTgt spid="7"/>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2"/>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3"/>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4"/>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xit" presetSubtype="0" fill="hold" grpId="1" nodeType="clickEffect">
                                  <p:stCondLst>
                                    <p:cond delay="0"/>
                                  </p:stCondLst>
                                  <p:childTnLst>
                                    <p:set>
                                      <p:cBhvr>
                                        <p:cTn id="44" dur="1" fill="hold">
                                          <p:stCondLst>
                                            <p:cond delay="0"/>
                                          </p:stCondLst>
                                        </p:cTn>
                                        <p:tgtEl>
                                          <p:spTgt spid="12"/>
                                        </p:tgtEl>
                                        <p:attrNameLst>
                                          <p:attrName>style.visibility</p:attrName>
                                        </p:attrNameLst>
                                      </p:cBhvr>
                                      <p:to>
                                        <p:strVal val="hidden"/>
                                      </p:to>
                                    </p:set>
                                  </p:childTnLst>
                                </p:cTn>
                              </p:par>
                              <p:par>
                                <p:cTn id="45" presetID="1"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par>
                                <p:cTn id="47" presetID="1" presetClass="exit" presetSubtype="0" fill="hold" grpId="1" nodeType="withEffect">
                                  <p:stCondLst>
                                    <p:cond delay="0"/>
                                  </p:stCondLst>
                                  <p:childTnLst>
                                    <p:set>
                                      <p:cBhvr>
                                        <p:cTn id="48" dur="1" fill="hold">
                                          <p:stCondLst>
                                            <p:cond delay="0"/>
                                          </p:stCondLst>
                                        </p:cTn>
                                        <p:tgtEl>
                                          <p:spTgt spid="37"/>
                                        </p:tgtEl>
                                        <p:attrNameLst>
                                          <p:attrName>style.visibility</p:attrName>
                                        </p:attrNameLst>
                                      </p:cBhvr>
                                      <p:to>
                                        <p:strVal val="hidden"/>
                                      </p:to>
                                    </p:set>
                                  </p:childTnLst>
                                </p:cTn>
                              </p:par>
                              <p:par>
                                <p:cTn id="49" presetID="1" presetClass="exit" presetSubtype="0" fill="hold" nodeType="withEffect">
                                  <p:stCondLst>
                                    <p:cond delay="0"/>
                                  </p:stCondLst>
                                  <p:childTnLst>
                                    <p:set>
                                      <p:cBhvr>
                                        <p:cTn id="50" dur="1" fill="hold">
                                          <p:stCondLst>
                                            <p:cond delay="0"/>
                                          </p:stCondLst>
                                        </p:cTn>
                                        <p:tgtEl>
                                          <p:spTgt spid="32"/>
                                        </p:tgtEl>
                                        <p:attrNameLst>
                                          <p:attrName>style.visibility</p:attrName>
                                        </p:attrNameLst>
                                      </p:cBhvr>
                                      <p:to>
                                        <p:strVal val="hidden"/>
                                      </p:to>
                                    </p:set>
                                  </p:childTnLst>
                                </p:cTn>
                              </p:par>
                              <p:par>
                                <p:cTn id="51" presetID="1" presetClass="exit" presetSubtype="0" fill="hold" nodeType="withEffect">
                                  <p:stCondLst>
                                    <p:cond delay="0"/>
                                  </p:stCondLst>
                                  <p:childTnLst>
                                    <p:set>
                                      <p:cBhvr>
                                        <p:cTn id="52" dur="1" fill="hold">
                                          <p:stCondLst>
                                            <p:cond delay="0"/>
                                          </p:stCondLst>
                                        </p:cTn>
                                        <p:tgtEl>
                                          <p:spTgt spid="33"/>
                                        </p:tgtEl>
                                        <p:attrNameLst>
                                          <p:attrName>style.visibility</p:attrName>
                                        </p:attrNameLst>
                                      </p:cBhvr>
                                      <p:to>
                                        <p:strVal val="hidden"/>
                                      </p:to>
                                    </p:set>
                                  </p:childTnLst>
                                </p:cTn>
                              </p:par>
                              <p:par>
                                <p:cTn id="53" presetID="1" presetClass="exit" presetSubtype="0" fill="hold" nodeType="withEffect">
                                  <p:stCondLst>
                                    <p:cond delay="0"/>
                                  </p:stCondLst>
                                  <p:childTnLst>
                                    <p:set>
                                      <p:cBhvr>
                                        <p:cTn id="54" dur="1" fill="hold">
                                          <p:stCondLst>
                                            <p:cond delay="0"/>
                                          </p:stCondLst>
                                        </p:cTn>
                                        <p:tgtEl>
                                          <p:spTgt spid="34"/>
                                        </p:tgtEl>
                                        <p:attrNameLst>
                                          <p:attrName>style.visibility</p:attrName>
                                        </p:attrNameLst>
                                      </p:cBhvr>
                                      <p:to>
                                        <p:strVal val="hidden"/>
                                      </p:to>
                                    </p:set>
                                  </p:childTnLst>
                                </p:cTn>
                              </p:par>
                              <p:par>
                                <p:cTn id="55" presetID="1" presetClass="entr" presetSubtype="0" fill="hold" grpId="0" nodeType="withEffect">
                                  <p:stCondLst>
                                    <p:cond delay="0"/>
                                  </p:stCondLst>
                                  <p:childTnLst>
                                    <p:set>
                                      <p:cBhvr>
                                        <p:cTn id="56" dur="1" fill="hold">
                                          <p:stCondLst>
                                            <p:cond delay="0"/>
                                          </p:stCondLst>
                                        </p:cTn>
                                        <p:tgtEl>
                                          <p:spTgt spid="41"/>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38"/>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39"/>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40"/>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1"/>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xit" presetSubtype="0" fill="hold" grpId="1" nodeType="clickEffect">
                                  <p:stCondLst>
                                    <p:cond delay="0"/>
                                  </p:stCondLst>
                                  <p:childTnLst>
                                    <p:set>
                                      <p:cBhvr>
                                        <p:cTn id="68" dur="1" fill="hold">
                                          <p:stCondLst>
                                            <p:cond delay="0"/>
                                          </p:stCondLst>
                                        </p:cTn>
                                        <p:tgtEl>
                                          <p:spTgt spid="14"/>
                                        </p:tgtEl>
                                        <p:attrNameLst>
                                          <p:attrName>style.visibility</p:attrName>
                                        </p:attrNameLst>
                                      </p:cBhvr>
                                      <p:to>
                                        <p:strVal val="hidden"/>
                                      </p:to>
                                    </p:set>
                                  </p:childTnLst>
                                </p:cTn>
                              </p:par>
                              <p:par>
                                <p:cTn id="69" presetID="1" presetClass="entr" presetSubtype="0" fill="hold" nodeType="withEffect">
                                  <p:stCondLst>
                                    <p:cond delay="0"/>
                                  </p:stCondLst>
                                  <p:childTnLst>
                                    <p:set>
                                      <p:cBhvr>
                                        <p:cTn id="70" dur="1" fill="hold">
                                          <p:stCondLst>
                                            <p:cond delay="0"/>
                                          </p:stCondLst>
                                        </p:cTn>
                                        <p:tgtEl>
                                          <p:spTgt spid="4"/>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9"/>
                                        </p:tgtEl>
                                        <p:attrNameLst>
                                          <p:attrName>style.visibility</p:attrName>
                                        </p:attrNameLst>
                                      </p:cBhvr>
                                      <p:to>
                                        <p:strVal val="visible"/>
                                      </p:to>
                                    </p:set>
                                  </p:childTnLst>
                                </p:cTn>
                              </p:par>
                              <p:par>
                                <p:cTn id="73" presetID="1" presetClass="exit" presetSubtype="0" fill="hold" grpId="1" nodeType="withEffect">
                                  <p:stCondLst>
                                    <p:cond delay="0"/>
                                  </p:stCondLst>
                                  <p:childTnLst>
                                    <p:set>
                                      <p:cBhvr>
                                        <p:cTn id="74" dur="1" fill="hold">
                                          <p:stCondLst>
                                            <p:cond delay="0"/>
                                          </p:stCondLst>
                                        </p:cTn>
                                        <p:tgtEl>
                                          <p:spTgt spid="41"/>
                                        </p:tgtEl>
                                        <p:attrNameLst>
                                          <p:attrName>style.visibility</p:attrName>
                                        </p:attrNameLst>
                                      </p:cBhvr>
                                      <p:to>
                                        <p:strVal val="hidden"/>
                                      </p:to>
                                    </p:set>
                                  </p:childTnLst>
                                </p:cTn>
                              </p:par>
                              <p:par>
                                <p:cTn id="75" presetID="1" presetClass="exit" presetSubtype="0" fill="hold" nodeType="withEffect">
                                  <p:stCondLst>
                                    <p:cond delay="0"/>
                                  </p:stCondLst>
                                  <p:childTnLst>
                                    <p:set>
                                      <p:cBhvr>
                                        <p:cTn id="76" dur="1" fill="hold">
                                          <p:stCondLst>
                                            <p:cond delay="0"/>
                                          </p:stCondLst>
                                        </p:cTn>
                                        <p:tgtEl>
                                          <p:spTgt spid="38"/>
                                        </p:tgtEl>
                                        <p:attrNameLst>
                                          <p:attrName>style.visibility</p:attrName>
                                        </p:attrNameLst>
                                      </p:cBhvr>
                                      <p:to>
                                        <p:strVal val="hidden"/>
                                      </p:to>
                                    </p:set>
                                  </p:childTnLst>
                                </p:cTn>
                              </p:par>
                              <p:par>
                                <p:cTn id="77" presetID="1" presetClass="exit" presetSubtype="0" fill="hold" nodeType="withEffect">
                                  <p:stCondLst>
                                    <p:cond delay="0"/>
                                  </p:stCondLst>
                                  <p:childTnLst>
                                    <p:set>
                                      <p:cBhvr>
                                        <p:cTn id="78" dur="1" fill="hold">
                                          <p:stCondLst>
                                            <p:cond delay="0"/>
                                          </p:stCondLst>
                                        </p:cTn>
                                        <p:tgtEl>
                                          <p:spTgt spid="39"/>
                                        </p:tgtEl>
                                        <p:attrNameLst>
                                          <p:attrName>style.visibility</p:attrName>
                                        </p:attrNameLst>
                                      </p:cBhvr>
                                      <p:to>
                                        <p:strVal val="hidden"/>
                                      </p:to>
                                    </p:set>
                                  </p:childTnLst>
                                </p:cTn>
                              </p:par>
                              <p:par>
                                <p:cTn id="79" presetID="1" presetClass="exit" presetSubtype="0" fill="hold" nodeType="withEffect">
                                  <p:stCondLst>
                                    <p:cond delay="0"/>
                                  </p:stCondLst>
                                  <p:childTnLst>
                                    <p:set>
                                      <p:cBhvr>
                                        <p:cTn id="80" dur="1" fill="hold">
                                          <p:stCondLst>
                                            <p:cond delay="0"/>
                                          </p:stCondLst>
                                        </p:cTn>
                                        <p:tgtEl>
                                          <p:spTgt spid="40"/>
                                        </p:tgtEl>
                                        <p:attrNameLst>
                                          <p:attrName>style.visibility</p:attrName>
                                        </p:attrNameLst>
                                      </p:cBhvr>
                                      <p:to>
                                        <p:strVal val="hidden"/>
                                      </p:to>
                                    </p:set>
                                  </p:childTnLst>
                                </p:cTn>
                              </p:par>
                              <p:par>
                                <p:cTn id="81" presetID="1" presetClass="entr" presetSubtype="0" fill="hold" nodeType="withEffect">
                                  <p:stCondLst>
                                    <p:cond delay="0"/>
                                  </p:stCondLst>
                                  <p:childTnLst>
                                    <p:set>
                                      <p:cBhvr>
                                        <p:cTn id="82" dur="1" fill="hold">
                                          <p:stCondLst>
                                            <p:cond delay="0"/>
                                          </p:stCondLst>
                                        </p:cTn>
                                        <p:tgtEl>
                                          <p:spTgt spid="47"/>
                                        </p:tgtEl>
                                        <p:attrNameLst>
                                          <p:attrName>style.visibility</p:attrName>
                                        </p:attrNameLst>
                                      </p:cBhvr>
                                      <p:to>
                                        <p:strVal val="visible"/>
                                      </p:to>
                                    </p:set>
                                  </p:childTnLst>
                                </p:cTn>
                              </p:par>
                              <p:par>
                                <p:cTn id="83" presetID="1" presetClass="exit" presetSubtype="0" fill="hold" nodeType="withEffect">
                                  <p:stCondLst>
                                    <p:cond delay="0"/>
                                  </p:stCondLst>
                                  <p:childTnLst>
                                    <p:set>
                                      <p:cBhvr>
                                        <p:cTn id="84" dur="1" fill="hold">
                                          <p:stCondLst>
                                            <p:cond delay="0"/>
                                          </p:stCondLst>
                                        </p:cTn>
                                        <p:tgtEl>
                                          <p:spTgt spid="47"/>
                                        </p:tgtEl>
                                        <p:attrNameLst>
                                          <p:attrName>style.visibility</p:attrName>
                                        </p:attrNameLst>
                                      </p:cBhvr>
                                      <p:to>
                                        <p:strVal val="hidden"/>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grpId="0" nodeType="clickEffect">
                                  <p:stCondLst>
                                    <p:cond delay="0"/>
                                  </p:stCondLst>
                                  <p:childTnLst>
                                    <p:set>
                                      <p:cBhvr>
                                        <p:cTn id="88" dur="1" fill="hold">
                                          <p:stCondLst>
                                            <p:cond delay="0"/>
                                          </p:stCondLst>
                                        </p:cTn>
                                        <p:tgtEl>
                                          <p:spTgt spid="48"/>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46"/>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50"/>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xit" presetSubtype="0" fill="hold" grpId="1" nodeType="clickEffect">
                                  <p:stCondLst>
                                    <p:cond delay="0"/>
                                  </p:stCondLst>
                                  <p:childTnLst>
                                    <p:set>
                                      <p:cBhvr>
                                        <p:cTn id="96" dur="1" fill="hold">
                                          <p:stCondLst>
                                            <p:cond delay="0"/>
                                          </p:stCondLst>
                                        </p:cTn>
                                        <p:tgtEl>
                                          <p:spTgt spid="48"/>
                                        </p:tgtEl>
                                        <p:attrNameLst>
                                          <p:attrName>style.visibility</p:attrName>
                                        </p:attrNameLst>
                                      </p:cBhvr>
                                      <p:to>
                                        <p:strVal val="hidden"/>
                                      </p:to>
                                    </p:set>
                                  </p:childTnLst>
                                </p:cTn>
                              </p:par>
                              <p:par>
                                <p:cTn id="97" presetID="1" presetClass="exit" presetSubtype="0" fill="hold" nodeType="withEffect">
                                  <p:stCondLst>
                                    <p:cond delay="0"/>
                                  </p:stCondLst>
                                  <p:childTnLst>
                                    <p:set>
                                      <p:cBhvr>
                                        <p:cTn id="98" dur="1" fill="hold">
                                          <p:stCondLst>
                                            <p:cond delay="0"/>
                                          </p:stCondLst>
                                        </p:cTn>
                                        <p:tgtEl>
                                          <p:spTgt spid="46"/>
                                        </p:tgtEl>
                                        <p:attrNameLst>
                                          <p:attrName>style.visibility</p:attrName>
                                        </p:attrNameLst>
                                      </p:cBhvr>
                                      <p:to>
                                        <p:strVal val="hidden"/>
                                      </p:to>
                                    </p:set>
                                  </p:childTnLst>
                                </p:cTn>
                              </p:par>
                              <p:par>
                                <p:cTn id="99" presetID="1" presetClass="entr" presetSubtype="0" fill="hold" nodeType="withEffect">
                                  <p:stCondLst>
                                    <p:cond delay="0"/>
                                  </p:stCondLst>
                                  <p:childTnLst>
                                    <p:set>
                                      <p:cBhvr>
                                        <p:cTn id="100" dur="1" fill="hold">
                                          <p:stCondLst>
                                            <p:cond delay="0"/>
                                          </p:stCondLst>
                                        </p:cTn>
                                        <p:tgtEl>
                                          <p:spTgt spid="53"/>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54"/>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55"/>
                                        </p:tgtEl>
                                        <p:attrNameLst>
                                          <p:attrName>style.visibility</p:attrName>
                                        </p:attrNameLst>
                                      </p:cBhvr>
                                      <p:to>
                                        <p:strVal val="visible"/>
                                      </p:to>
                                    </p:set>
                                  </p:childTnLst>
                                </p:cTn>
                              </p:par>
                            </p:childTnLst>
                          </p:cTn>
                        </p:par>
                      </p:childTnLst>
                    </p:cTn>
                  </p:par>
                  <p:par>
                    <p:cTn id="105" fill="hold">
                      <p:stCondLst>
                        <p:cond delay="indefinite"/>
                      </p:stCondLst>
                      <p:childTnLst>
                        <p:par>
                          <p:cTn id="106" fill="hold">
                            <p:stCondLst>
                              <p:cond delay="0"/>
                            </p:stCondLst>
                            <p:childTnLst>
                              <p:par>
                                <p:cTn id="107" presetID="1" presetClass="entr" presetSubtype="0" fill="hold" grpId="0" nodeType="clickEffect">
                                  <p:stCondLst>
                                    <p:cond delay="0"/>
                                  </p:stCondLst>
                                  <p:childTnLst>
                                    <p:set>
                                      <p:cBhvr>
                                        <p:cTn id="108" dur="1" fill="hold">
                                          <p:stCondLst>
                                            <p:cond delay="0"/>
                                          </p:stCondLst>
                                        </p:cTn>
                                        <p:tgtEl>
                                          <p:spTgt spid="20"/>
                                        </p:tgtEl>
                                        <p:attrNameLst>
                                          <p:attrName>style.visibility</p:attrName>
                                        </p:attrNameLst>
                                      </p:cBhvr>
                                      <p:to>
                                        <p:strVal val="visible"/>
                                      </p:to>
                                    </p:set>
                                  </p:childTnLst>
                                </p:cTn>
                              </p:par>
                              <p:par>
                                <p:cTn id="109" presetID="1" presetClass="entr" presetSubtype="0" fill="hold" nodeType="withEffect">
                                  <p:stCondLst>
                                    <p:cond delay="0"/>
                                  </p:stCondLst>
                                  <p:childTnLst>
                                    <p:set>
                                      <p:cBhvr>
                                        <p:cTn id="110" dur="1" fill="hold">
                                          <p:stCondLst>
                                            <p:cond delay="0"/>
                                          </p:stCondLst>
                                        </p:cTn>
                                        <p:tgtEl>
                                          <p:spTgt spid="47"/>
                                        </p:tgtEl>
                                        <p:attrNameLst>
                                          <p:attrName>style.visibility</p:attrName>
                                        </p:attrNameLst>
                                      </p:cBhvr>
                                      <p:to>
                                        <p:strVal val="visible"/>
                                      </p:to>
                                    </p:set>
                                  </p:childTnLst>
                                </p:cTn>
                              </p:par>
                              <p:par>
                                <p:cTn id="111" presetID="1" presetClass="exit" presetSubtype="0" fill="hold" nodeType="withEffect">
                                  <p:stCondLst>
                                    <p:cond delay="0"/>
                                  </p:stCondLst>
                                  <p:childTnLst>
                                    <p:set>
                                      <p:cBhvr>
                                        <p:cTn id="112" dur="1" fill="hold">
                                          <p:stCondLst>
                                            <p:cond delay="0"/>
                                          </p:stCondLst>
                                        </p:cTn>
                                        <p:tgtEl>
                                          <p:spTgt spid="53"/>
                                        </p:tgtEl>
                                        <p:attrNameLst>
                                          <p:attrName>style.visibility</p:attrName>
                                        </p:attrNameLst>
                                      </p:cBhvr>
                                      <p:to>
                                        <p:strVal val="hidden"/>
                                      </p:to>
                                    </p:set>
                                  </p:childTnLst>
                                </p:cTn>
                              </p:par>
                              <p:par>
                                <p:cTn id="113" presetID="1" presetClass="exit" presetSubtype="0" fill="hold" grpId="1" nodeType="withEffect">
                                  <p:stCondLst>
                                    <p:cond delay="0"/>
                                  </p:stCondLst>
                                  <p:childTnLst>
                                    <p:set>
                                      <p:cBhvr>
                                        <p:cTn id="114" dur="1" fill="hold">
                                          <p:stCondLst>
                                            <p:cond delay="0"/>
                                          </p:stCondLst>
                                        </p:cTn>
                                        <p:tgtEl>
                                          <p:spTgt spid="50"/>
                                        </p:tgtEl>
                                        <p:attrNameLst>
                                          <p:attrName>style.visibility</p:attrName>
                                        </p:attrNameLst>
                                      </p:cBhvr>
                                      <p:to>
                                        <p:strVal val="hidden"/>
                                      </p:to>
                                    </p:set>
                                  </p:childTnLst>
                                </p:cTn>
                              </p:par>
                              <p:par>
                                <p:cTn id="115" presetID="1" presetClass="exit" presetSubtype="0" fill="hold" grpId="1" nodeType="withEffect">
                                  <p:stCondLst>
                                    <p:cond delay="0"/>
                                  </p:stCondLst>
                                  <p:childTnLst>
                                    <p:set>
                                      <p:cBhvr>
                                        <p:cTn id="116" dur="1" fill="hold">
                                          <p:stCondLst>
                                            <p:cond delay="0"/>
                                          </p:stCondLst>
                                        </p:cTn>
                                        <p:tgtEl>
                                          <p:spTgt spid="55"/>
                                        </p:tgtEl>
                                        <p:attrNameLst>
                                          <p:attrName>style.visibility</p:attrName>
                                        </p:attrNameLst>
                                      </p:cBhvr>
                                      <p:to>
                                        <p:strVal val="hidden"/>
                                      </p:to>
                                    </p:set>
                                  </p:childTnLst>
                                </p:cTn>
                              </p:par>
                            </p:childTnLst>
                          </p:cTn>
                        </p:par>
                      </p:childTnLst>
                    </p:cTn>
                  </p:par>
                  <p:par>
                    <p:cTn id="117" fill="hold">
                      <p:stCondLst>
                        <p:cond delay="indefinite"/>
                      </p:stCondLst>
                      <p:childTnLst>
                        <p:par>
                          <p:cTn id="118" fill="hold">
                            <p:stCondLst>
                              <p:cond delay="0"/>
                            </p:stCondLst>
                            <p:childTnLst>
                              <p:par>
                                <p:cTn id="119" presetID="1" presetClass="entr" presetSubtype="0" fill="hold" grpId="0" nodeType="clickEffect">
                                  <p:stCondLst>
                                    <p:cond delay="0"/>
                                  </p:stCondLst>
                                  <p:childTnLst>
                                    <p:set>
                                      <p:cBhvr>
                                        <p:cTn id="120" dur="1" fill="hold">
                                          <p:stCondLst>
                                            <p:cond delay="0"/>
                                          </p:stCondLst>
                                        </p:cTn>
                                        <p:tgtEl>
                                          <p:spTgt spid="21"/>
                                        </p:tgtEl>
                                        <p:attrNameLst>
                                          <p:attrName>style.visibility</p:attrName>
                                        </p:attrNameLst>
                                      </p:cBhvr>
                                      <p:to>
                                        <p:strVal val="visible"/>
                                      </p:to>
                                    </p:set>
                                  </p:childTnLst>
                                </p:cTn>
                              </p:par>
                              <p:par>
                                <p:cTn id="121" presetID="1" presetClass="entr" presetSubtype="0" fill="hold" grpId="0" nodeType="withEffect">
                                  <p:stCondLst>
                                    <p:cond delay="0"/>
                                  </p:stCondLst>
                                  <p:childTnLst>
                                    <p:set>
                                      <p:cBhvr>
                                        <p:cTn id="12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animBg="1"/>
      <p:bldP spid="10" grpId="0" animBg="1"/>
      <p:bldP spid="11" grpId="0" animBg="1"/>
      <p:bldP spid="12" grpId="0" animBg="1"/>
      <p:bldP spid="12" grpId="1" animBg="1"/>
      <p:bldP spid="14" grpId="0" animBg="1"/>
      <p:bldP spid="14" grpId="1" animBg="1"/>
      <p:bldP spid="19" grpId="0" animBg="1"/>
      <p:bldP spid="20" grpId="0" animBg="1"/>
      <p:bldP spid="21" grpId="0" animBg="1"/>
      <p:bldP spid="22" grpId="0"/>
      <p:bldP spid="27" grpId="0" animBg="1"/>
      <p:bldP spid="27" grpId="1" animBg="1"/>
      <p:bldP spid="37" grpId="0" animBg="1"/>
      <p:bldP spid="37" grpId="1" animBg="1"/>
      <p:bldP spid="41" grpId="0" animBg="1"/>
      <p:bldP spid="41" grpId="1" animBg="1"/>
      <p:bldP spid="48" grpId="0" animBg="1"/>
      <p:bldP spid="48" grpId="1" animBg="1"/>
      <p:bldP spid="50" grpId="0" animBg="1"/>
      <p:bldP spid="50" grpId="1" animBg="1"/>
      <p:bldP spid="54" grpId="0" animBg="1"/>
      <p:bldP spid="55" grpId="0" animBg="1"/>
      <p:bldP spid="55" grpId="1"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Rectangle 98">
            <a:extLst>
              <a:ext uri="{FF2B5EF4-FFF2-40B4-BE49-F238E27FC236}">
                <a16:creationId xmlns:a16="http://schemas.microsoft.com/office/drawing/2014/main" id="{A388F1BD-6FEA-8E10-304B-AA425933F19B}"/>
              </a:ext>
            </a:extLst>
          </p:cNvPr>
          <p:cNvSpPr/>
          <p:nvPr/>
        </p:nvSpPr>
        <p:spPr>
          <a:xfrm>
            <a:off x="192505" y="1424837"/>
            <a:ext cx="11875169" cy="4741347"/>
          </a:xfrm>
          <a:prstGeom prst="rect">
            <a:avLst/>
          </a:prstGeom>
          <a:solidFill>
            <a:schemeClr val="accent1">
              <a:lumMod val="20000"/>
              <a:lumOff val="80000"/>
            </a:schemeClr>
          </a:solidFill>
          <a:ln w="5715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r>
              <a:rPr lang="en-US" b="1" dirty="0">
                <a:solidFill>
                  <a:srgbClr val="000000"/>
                </a:solidFill>
                <a:effectLst/>
                <a:highlight>
                  <a:srgbClr val="F7F7F7"/>
                </a:highlight>
                <a:latin typeface="Courier New" panose="02070309020205020404" pitchFamily="49" charset="0"/>
              </a:rPr>
              <a:t>model = </a:t>
            </a:r>
            <a:r>
              <a:rPr lang="en-US" b="1" dirty="0" err="1">
                <a:solidFill>
                  <a:srgbClr val="000000"/>
                </a:solidFill>
                <a:effectLst/>
                <a:highlight>
                  <a:srgbClr val="F7F7F7"/>
                </a:highlight>
                <a:latin typeface="Courier New" panose="02070309020205020404" pitchFamily="49" charset="0"/>
              </a:rPr>
              <a:t>models.Sequential</a:t>
            </a:r>
            <a:r>
              <a:rPr lang="en-US" b="1" dirty="0">
                <a:solidFill>
                  <a:srgbClr val="000000"/>
                </a:solidFill>
                <a:effectLst/>
                <a:highlight>
                  <a:srgbClr val="F7F7F7"/>
                </a:highlight>
                <a:latin typeface="Courier New" panose="02070309020205020404" pitchFamily="49" charset="0"/>
              </a:rPr>
              <a:t>()</a:t>
            </a:r>
          </a:p>
        </p:txBody>
      </p:sp>
      <p:cxnSp>
        <p:nvCxnSpPr>
          <p:cNvPr id="134" name="Connector: Curved 133">
            <a:extLst>
              <a:ext uri="{FF2B5EF4-FFF2-40B4-BE49-F238E27FC236}">
                <a16:creationId xmlns:a16="http://schemas.microsoft.com/office/drawing/2014/main" id="{A6990638-80DB-5D7A-5500-8FE15F429C4F}"/>
              </a:ext>
            </a:extLst>
          </p:cNvPr>
          <p:cNvCxnSpPr>
            <a:cxnSpLocks/>
            <a:endCxn id="132" idx="2"/>
          </p:cNvCxnSpPr>
          <p:nvPr/>
        </p:nvCxnSpPr>
        <p:spPr>
          <a:xfrm rot="5400000" flipH="1" flipV="1">
            <a:off x="9774315" y="3243847"/>
            <a:ext cx="957668" cy="734718"/>
          </a:xfrm>
          <a:prstGeom prst="curvedConnector3">
            <a:avLst>
              <a:gd name="adj1" fmla="val 50000"/>
            </a:avLst>
          </a:prstGeom>
          <a:ln w="38100">
            <a:solidFill>
              <a:schemeClr val="accent5"/>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AED0FFAF-19BA-0DEB-F1A6-D56DA82AA06C}"/>
              </a:ext>
            </a:extLst>
          </p:cNvPr>
          <p:cNvSpPr>
            <a:spLocks noGrp="1"/>
          </p:cNvSpPr>
          <p:nvPr>
            <p:ph type="title"/>
          </p:nvPr>
        </p:nvSpPr>
        <p:spPr>
          <a:xfrm>
            <a:off x="733425" y="109132"/>
            <a:ext cx="10515600" cy="446346"/>
          </a:xfrm>
        </p:spPr>
        <p:txBody>
          <a:bodyPr/>
          <a:lstStyle/>
          <a:p>
            <a:r>
              <a:rPr lang="en-US" sz="2400" dirty="0"/>
              <a:t>Convolutional Neural Network in TensorFlow</a:t>
            </a:r>
          </a:p>
        </p:txBody>
      </p:sp>
      <p:graphicFrame>
        <p:nvGraphicFramePr>
          <p:cNvPr id="4" name="Table 3">
            <a:extLst>
              <a:ext uri="{FF2B5EF4-FFF2-40B4-BE49-F238E27FC236}">
                <a16:creationId xmlns:a16="http://schemas.microsoft.com/office/drawing/2014/main" id="{86CCFC39-A5A2-248B-A142-251888A1BDF3}"/>
              </a:ext>
            </a:extLst>
          </p:cNvPr>
          <p:cNvGraphicFramePr>
            <a:graphicFrameLocks noGrp="1"/>
          </p:cNvGraphicFramePr>
          <p:nvPr>
            <p:extLst>
              <p:ext uri="{D42A27DB-BD31-4B8C-83A1-F6EECF244321}">
                <p14:modId xmlns:p14="http://schemas.microsoft.com/office/powerpoint/2010/main" val="1634140136"/>
              </p:ext>
            </p:extLst>
          </p:nvPr>
        </p:nvGraphicFramePr>
        <p:xfrm>
          <a:off x="4809343" y="3167929"/>
          <a:ext cx="1877785" cy="1877785"/>
        </p:xfrm>
        <a:graphic>
          <a:graphicData uri="http://schemas.openxmlformats.org/drawingml/2006/table">
            <a:tbl>
              <a:tblPr firstRow="1" bandRow="1">
                <a:tableStyleId>{D7AC3CCA-C797-4891-BE02-D94E43425B78}</a:tableStyleId>
              </a:tblPr>
              <a:tblGrid>
                <a:gridCol w="375557">
                  <a:extLst>
                    <a:ext uri="{9D8B030D-6E8A-4147-A177-3AD203B41FA5}">
                      <a16:colId xmlns:a16="http://schemas.microsoft.com/office/drawing/2014/main" val="1957402993"/>
                    </a:ext>
                  </a:extLst>
                </a:gridCol>
                <a:gridCol w="375557">
                  <a:extLst>
                    <a:ext uri="{9D8B030D-6E8A-4147-A177-3AD203B41FA5}">
                      <a16:colId xmlns:a16="http://schemas.microsoft.com/office/drawing/2014/main" val="4251633981"/>
                    </a:ext>
                  </a:extLst>
                </a:gridCol>
                <a:gridCol w="375557">
                  <a:extLst>
                    <a:ext uri="{9D8B030D-6E8A-4147-A177-3AD203B41FA5}">
                      <a16:colId xmlns:a16="http://schemas.microsoft.com/office/drawing/2014/main" val="2290965682"/>
                    </a:ext>
                  </a:extLst>
                </a:gridCol>
                <a:gridCol w="375557">
                  <a:extLst>
                    <a:ext uri="{9D8B030D-6E8A-4147-A177-3AD203B41FA5}">
                      <a16:colId xmlns:a16="http://schemas.microsoft.com/office/drawing/2014/main" val="4253472002"/>
                    </a:ext>
                  </a:extLst>
                </a:gridCol>
                <a:gridCol w="375557">
                  <a:extLst>
                    <a:ext uri="{9D8B030D-6E8A-4147-A177-3AD203B41FA5}">
                      <a16:colId xmlns:a16="http://schemas.microsoft.com/office/drawing/2014/main" val="729290452"/>
                    </a:ext>
                  </a:extLst>
                </a:gridCol>
              </a:tblGrid>
              <a:tr h="375557">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1.3</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3.2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2472638530"/>
                  </a:ext>
                </a:extLst>
              </a:tr>
              <a:tr h="375557">
                <a:tc>
                  <a:txBody>
                    <a:bodyPr/>
                    <a:lstStyle/>
                    <a:p>
                      <a:r>
                        <a:rPr lang="en-US" sz="1100" b="0" dirty="0">
                          <a:solidFill>
                            <a:schemeClr val="bg1"/>
                          </a:solidFill>
                          <a:latin typeface="+mn-lt"/>
                        </a:rPr>
                        <a:t>1.2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5.3</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5.1</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1.1</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805032624"/>
                  </a:ext>
                </a:extLst>
              </a:tr>
              <a:tr h="375557">
                <a:tc>
                  <a:txBody>
                    <a:bodyPr/>
                    <a:lstStyle/>
                    <a:p>
                      <a:r>
                        <a:rPr lang="en-US" sz="1100" b="0" dirty="0">
                          <a:solidFill>
                            <a:schemeClr val="bg1"/>
                          </a:solidFill>
                          <a:latin typeface="+mn-lt"/>
                        </a:rPr>
                        <a:t>0.9</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1.7</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7.2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5.6</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1.5</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1037317182"/>
                  </a:ext>
                </a:extLst>
              </a:tr>
              <a:tr h="375557">
                <a:tc>
                  <a:txBody>
                    <a:bodyPr/>
                    <a:lstStyle/>
                    <a:p>
                      <a:r>
                        <a:rPr lang="en-US" sz="1100" b="0" dirty="0">
                          <a:solidFill>
                            <a:schemeClr val="bg1"/>
                          </a:solidFill>
                          <a:latin typeface="+mn-lt"/>
                        </a:rPr>
                        <a:t>0.7</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1.5</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5.4</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5.5</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0.9</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1038421664"/>
                  </a:ext>
                </a:extLst>
              </a:tr>
              <a:tr h="375557">
                <a:tc>
                  <a:txBody>
                    <a:bodyPr/>
                    <a:lstStyle/>
                    <a:p>
                      <a:r>
                        <a:rPr lang="en-US" sz="1100" b="0" dirty="0">
                          <a:solidFill>
                            <a:schemeClr val="bg1"/>
                          </a:solidFill>
                          <a:latin typeface="+mn-lt"/>
                        </a:rPr>
                        <a:t>5.4</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5.3</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2.9</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2.2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2.0</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3830947541"/>
                  </a:ext>
                </a:extLst>
              </a:tr>
            </a:tbl>
          </a:graphicData>
        </a:graphic>
      </p:graphicFrame>
      <p:pic>
        <p:nvPicPr>
          <p:cNvPr id="5" name="Picture 4">
            <a:extLst>
              <a:ext uri="{FF2B5EF4-FFF2-40B4-BE49-F238E27FC236}">
                <a16:creationId xmlns:a16="http://schemas.microsoft.com/office/drawing/2014/main" id="{1B99DA8C-A224-1F0A-EF3F-A1DEC27CF3D6}"/>
              </a:ext>
            </a:extLst>
          </p:cNvPr>
          <p:cNvPicPr>
            <a:picLocks noChangeAspect="1"/>
          </p:cNvPicPr>
          <p:nvPr/>
        </p:nvPicPr>
        <p:blipFill rotWithShape="1">
          <a:blip r:embed="rId2"/>
          <a:srcRect l="831" t="835" r="886" b="882"/>
          <a:stretch/>
        </p:blipFill>
        <p:spPr>
          <a:xfrm>
            <a:off x="320278" y="2804263"/>
            <a:ext cx="2628900" cy="2628900"/>
          </a:xfrm>
          <a:prstGeom prst="rect">
            <a:avLst/>
          </a:prstGeom>
        </p:spPr>
      </p:pic>
      <p:graphicFrame>
        <p:nvGraphicFramePr>
          <p:cNvPr id="6" name="Table 6">
            <a:extLst>
              <a:ext uri="{FF2B5EF4-FFF2-40B4-BE49-F238E27FC236}">
                <a16:creationId xmlns:a16="http://schemas.microsoft.com/office/drawing/2014/main" id="{0B374ECA-1792-B380-B615-A9393FD484A3}"/>
              </a:ext>
            </a:extLst>
          </p:cNvPr>
          <p:cNvGraphicFramePr>
            <a:graphicFrameLocks noGrp="1"/>
          </p:cNvGraphicFramePr>
          <p:nvPr>
            <p:extLst>
              <p:ext uri="{D42A27DB-BD31-4B8C-83A1-F6EECF244321}">
                <p14:modId xmlns:p14="http://schemas.microsoft.com/office/powerpoint/2010/main" val="784368564"/>
              </p:ext>
            </p:extLst>
          </p:nvPr>
        </p:nvGraphicFramePr>
        <p:xfrm>
          <a:off x="320279" y="2804263"/>
          <a:ext cx="2628899" cy="2628899"/>
        </p:xfrm>
        <a:graphic>
          <a:graphicData uri="http://schemas.openxmlformats.org/drawingml/2006/table">
            <a:tbl>
              <a:tblPr firstRow="1" bandRow="1">
                <a:tableStyleId>{D7AC3CCA-C797-4891-BE02-D94E43425B78}</a:tableStyleId>
              </a:tblPr>
              <a:tblGrid>
                <a:gridCol w="375557">
                  <a:extLst>
                    <a:ext uri="{9D8B030D-6E8A-4147-A177-3AD203B41FA5}">
                      <a16:colId xmlns:a16="http://schemas.microsoft.com/office/drawing/2014/main" val="3320110529"/>
                    </a:ext>
                  </a:extLst>
                </a:gridCol>
                <a:gridCol w="375557">
                  <a:extLst>
                    <a:ext uri="{9D8B030D-6E8A-4147-A177-3AD203B41FA5}">
                      <a16:colId xmlns:a16="http://schemas.microsoft.com/office/drawing/2014/main" val="1969124576"/>
                    </a:ext>
                  </a:extLst>
                </a:gridCol>
                <a:gridCol w="375557">
                  <a:extLst>
                    <a:ext uri="{9D8B030D-6E8A-4147-A177-3AD203B41FA5}">
                      <a16:colId xmlns:a16="http://schemas.microsoft.com/office/drawing/2014/main" val="660786129"/>
                    </a:ext>
                  </a:extLst>
                </a:gridCol>
                <a:gridCol w="375557">
                  <a:extLst>
                    <a:ext uri="{9D8B030D-6E8A-4147-A177-3AD203B41FA5}">
                      <a16:colId xmlns:a16="http://schemas.microsoft.com/office/drawing/2014/main" val="1216107389"/>
                    </a:ext>
                  </a:extLst>
                </a:gridCol>
                <a:gridCol w="375557">
                  <a:extLst>
                    <a:ext uri="{9D8B030D-6E8A-4147-A177-3AD203B41FA5}">
                      <a16:colId xmlns:a16="http://schemas.microsoft.com/office/drawing/2014/main" val="988116195"/>
                    </a:ext>
                  </a:extLst>
                </a:gridCol>
                <a:gridCol w="375557">
                  <a:extLst>
                    <a:ext uri="{9D8B030D-6E8A-4147-A177-3AD203B41FA5}">
                      <a16:colId xmlns:a16="http://schemas.microsoft.com/office/drawing/2014/main" val="1224640414"/>
                    </a:ext>
                  </a:extLst>
                </a:gridCol>
                <a:gridCol w="375557">
                  <a:extLst>
                    <a:ext uri="{9D8B030D-6E8A-4147-A177-3AD203B41FA5}">
                      <a16:colId xmlns:a16="http://schemas.microsoft.com/office/drawing/2014/main" val="4133969002"/>
                    </a:ext>
                  </a:extLst>
                </a:gridCol>
              </a:tblGrid>
              <a:tr h="375557">
                <a:tc>
                  <a:txBody>
                    <a:bodyPr/>
                    <a:lstStyle/>
                    <a:p>
                      <a:pPr algn="ctr"/>
                      <a:r>
                        <a:rPr lang="en-US" sz="900" dirty="0">
                          <a:solidFill>
                            <a:schemeClr val="bg1"/>
                          </a:solidFill>
                          <a:latin typeface="Consolas" panose="020B0609020204030204" pitchFamily="49" charset="0"/>
                        </a:rPr>
                        <a:t>10</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dirty="0">
                          <a:solidFill>
                            <a:schemeClr val="bg1"/>
                          </a:solidFill>
                          <a:latin typeface="Consolas" panose="020B0609020204030204" pitchFamily="49" charset="0"/>
                        </a:rPr>
                        <a:t>9</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dirty="0">
                          <a:solidFill>
                            <a:schemeClr val="bg1"/>
                          </a:solidFill>
                          <a:latin typeface="Consolas" panose="020B0609020204030204" pitchFamily="49" charset="0"/>
                        </a:rPr>
                        <a:t>15</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dirty="0">
                          <a:solidFill>
                            <a:schemeClr val="bg1"/>
                          </a:solidFill>
                          <a:latin typeface="Consolas" panose="020B0609020204030204" pitchFamily="49" charset="0"/>
                        </a:rPr>
                        <a:t>20</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dirty="0">
                          <a:solidFill>
                            <a:schemeClr val="bg1"/>
                          </a:solidFill>
                          <a:latin typeface="Consolas" panose="020B0609020204030204" pitchFamily="49" charset="0"/>
                        </a:rPr>
                        <a:t>11</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dirty="0">
                          <a:solidFill>
                            <a:schemeClr val="bg1"/>
                          </a:solidFill>
                          <a:latin typeface="Consolas" panose="020B0609020204030204" pitchFamily="49" charset="0"/>
                        </a:rPr>
                        <a:t>11</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dirty="0">
                          <a:solidFill>
                            <a:schemeClr val="bg1"/>
                          </a:solidFill>
                          <a:latin typeface="Consolas" panose="020B0609020204030204" pitchFamily="49" charset="0"/>
                        </a:rPr>
                        <a:t>10</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extLst>
                  <a:ext uri="{0D108BD9-81ED-4DB2-BD59-A6C34878D82A}">
                    <a16:rowId xmlns:a16="http://schemas.microsoft.com/office/drawing/2014/main" val="1400645071"/>
                  </a:ext>
                </a:extLst>
              </a:tr>
              <a:tr h="375557">
                <a:tc>
                  <a:txBody>
                    <a:bodyPr/>
                    <a:lstStyle/>
                    <a:p>
                      <a:pPr algn="ctr"/>
                      <a:r>
                        <a:rPr lang="en-US" sz="900" b="1" dirty="0">
                          <a:solidFill>
                            <a:schemeClr val="bg1"/>
                          </a:solidFill>
                          <a:latin typeface="Consolas" panose="020B0609020204030204" pitchFamily="49" charset="0"/>
                        </a:rPr>
                        <a:t>11</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23</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24</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24</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25</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20</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5</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extLst>
                  <a:ext uri="{0D108BD9-81ED-4DB2-BD59-A6C34878D82A}">
                    <a16:rowId xmlns:a16="http://schemas.microsoft.com/office/drawing/2014/main" val="1347329458"/>
                  </a:ext>
                </a:extLst>
              </a:tr>
              <a:tr h="375557">
                <a:tc>
                  <a:txBody>
                    <a:bodyPr/>
                    <a:lstStyle/>
                    <a:p>
                      <a:pPr algn="ctr"/>
                      <a:r>
                        <a:rPr lang="en-US" sz="900" b="1" dirty="0">
                          <a:solidFill>
                            <a:schemeClr val="bg1"/>
                          </a:solidFill>
                          <a:latin typeface="Consolas" panose="020B0609020204030204" pitchFamily="49" charset="0"/>
                        </a:rPr>
                        <a:t>15</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23</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215</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220</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151</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10</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15</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extLst>
                  <a:ext uri="{0D108BD9-81ED-4DB2-BD59-A6C34878D82A}">
                    <a16:rowId xmlns:a16="http://schemas.microsoft.com/office/drawing/2014/main" val="1656011947"/>
                  </a:ext>
                </a:extLst>
              </a:tr>
              <a:tr h="375557">
                <a:tc>
                  <a:txBody>
                    <a:bodyPr/>
                    <a:lstStyle/>
                    <a:p>
                      <a:pPr algn="ctr"/>
                      <a:r>
                        <a:rPr lang="en-US" sz="900" b="1" dirty="0">
                          <a:solidFill>
                            <a:schemeClr val="bg1"/>
                          </a:solidFill>
                          <a:latin typeface="Consolas" panose="020B0609020204030204" pitchFamily="49" charset="0"/>
                        </a:rPr>
                        <a:t>89</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158</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231</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221</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212</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51</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15</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extLst>
                  <a:ext uri="{0D108BD9-81ED-4DB2-BD59-A6C34878D82A}">
                    <a16:rowId xmlns:a16="http://schemas.microsoft.com/office/drawing/2014/main" val="2212671903"/>
                  </a:ext>
                </a:extLst>
              </a:tr>
              <a:tr h="375557">
                <a:tc>
                  <a:txBody>
                    <a:bodyPr/>
                    <a:lstStyle/>
                    <a:p>
                      <a:pPr algn="ctr"/>
                      <a:r>
                        <a:rPr lang="en-US" sz="900" b="1" dirty="0">
                          <a:solidFill>
                            <a:schemeClr val="bg1"/>
                          </a:solidFill>
                          <a:latin typeface="Consolas" panose="020B0609020204030204" pitchFamily="49" charset="0"/>
                        </a:rPr>
                        <a:t>89</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160</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203</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186</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185</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53</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11</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extLst>
                  <a:ext uri="{0D108BD9-81ED-4DB2-BD59-A6C34878D82A}">
                    <a16:rowId xmlns:a16="http://schemas.microsoft.com/office/drawing/2014/main" val="244725924"/>
                  </a:ext>
                </a:extLst>
              </a:tr>
              <a:tr h="375557">
                <a:tc>
                  <a:txBody>
                    <a:bodyPr/>
                    <a:lstStyle/>
                    <a:p>
                      <a:pPr algn="ctr"/>
                      <a:r>
                        <a:rPr lang="en-US" sz="900" b="1" dirty="0">
                          <a:solidFill>
                            <a:schemeClr val="bg1"/>
                          </a:solidFill>
                          <a:latin typeface="Consolas" panose="020B0609020204030204" pitchFamily="49" charset="0"/>
                        </a:rPr>
                        <a:t>34</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57</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221</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181</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174</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57</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10</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extLst>
                  <a:ext uri="{0D108BD9-81ED-4DB2-BD59-A6C34878D82A}">
                    <a16:rowId xmlns:a16="http://schemas.microsoft.com/office/drawing/2014/main" val="1581496272"/>
                  </a:ext>
                </a:extLst>
              </a:tr>
              <a:tr h="375557">
                <a:tc>
                  <a:txBody>
                    <a:bodyPr/>
                    <a:lstStyle/>
                    <a:p>
                      <a:pPr algn="ctr"/>
                      <a:r>
                        <a:rPr lang="en-US" sz="900" b="1" dirty="0">
                          <a:solidFill>
                            <a:schemeClr val="bg1"/>
                          </a:solidFill>
                          <a:latin typeface="Consolas" panose="020B0609020204030204" pitchFamily="49" charset="0"/>
                        </a:rPr>
                        <a:t>219</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225</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186</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187</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214</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229</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tc>
                  <a:txBody>
                    <a:bodyPr/>
                    <a:lstStyle/>
                    <a:p>
                      <a:pPr algn="ctr"/>
                      <a:r>
                        <a:rPr lang="en-US" sz="900" b="1" dirty="0">
                          <a:solidFill>
                            <a:schemeClr val="bg1"/>
                          </a:solidFill>
                          <a:latin typeface="Consolas" panose="020B0609020204030204" pitchFamily="49" charset="0"/>
                        </a:rPr>
                        <a:t>130</a:t>
                      </a:r>
                    </a:p>
                  </a:txBody>
                  <a:tcPr anchor="ctr">
                    <a:lnL w="38100" cap="flat" cmpd="sng" algn="ctr">
                      <a:solidFill>
                        <a:schemeClr val="accent2">
                          <a:lumMod val="60000"/>
                          <a:lumOff val="40000"/>
                        </a:schemeClr>
                      </a:solidFill>
                      <a:prstDash val="solid"/>
                      <a:round/>
                      <a:headEnd type="none" w="med" len="med"/>
                      <a:tailEnd type="none" w="med" len="med"/>
                    </a:lnL>
                    <a:lnR w="38100" cap="flat" cmpd="sng" algn="ctr">
                      <a:solidFill>
                        <a:schemeClr val="accent2">
                          <a:lumMod val="60000"/>
                          <a:lumOff val="40000"/>
                        </a:schemeClr>
                      </a:solidFill>
                      <a:prstDash val="solid"/>
                      <a:round/>
                      <a:headEnd type="none" w="med" len="med"/>
                      <a:tailEnd type="none" w="med" len="med"/>
                    </a:lnR>
                    <a:lnT w="38100" cap="flat" cmpd="sng" algn="ctr">
                      <a:solidFill>
                        <a:schemeClr val="accent2">
                          <a:lumMod val="60000"/>
                          <a:lumOff val="40000"/>
                        </a:schemeClr>
                      </a:solidFill>
                      <a:prstDash val="solid"/>
                      <a:round/>
                      <a:headEnd type="none" w="med" len="med"/>
                      <a:tailEnd type="none" w="med" len="med"/>
                    </a:lnT>
                    <a:lnB w="38100" cap="flat" cmpd="sng" algn="ctr">
                      <a:solidFill>
                        <a:schemeClr val="accent2">
                          <a:lumMod val="60000"/>
                          <a:lumOff val="40000"/>
                        </a:schemeClr>
                      </a:solidFill>
                      <a:prstDash val="solid"/>
                      <a:round/>
                      <a:headEnd type="none" w="med" len="med"/>
                      <a:tailEnd type="none" w="med" len="med"/>
                    </a:lnB>
                    <a:noFill/>
                  </a:tcPr>
                </a:tc>
                <a:extLst>
                  <a:ext uri="{0D108BD9-81ED-4DB2-BD59-A6C34878D82A}">
                    <a16:rowId xmlns:a16="http://schemas.microsoft.com/office/drawing/2014/main" val="636324266"/>
                  </a:ext>
                </a:extLst>
              </a:tr>
            </a:tbl>
          </a:graphicData>
        </a:graphic>
      </p:graphicFrame>
      <p:sp>
        <p:nvSpPr>
          <p:cNvPr id="7" name="Rectangle 6">
            <a:extLst>
              <a:ext uri="{FF2B5EF4-FFF2-40B4-BE49-F238E27FC236}">
                <a16:creationId xmlns:a16="http://schemas.microsoft.com/office/drawing/2014/main" id="{B60D2DAE-2CCA-9771-1137-80002141648A}"/>
              </a:ext>
            </a:extLst>
          </p:cNvPr>
          <p:cNvSpPr/>
          <p:nvPr/>
        </p:nvSpPr>
        <p:spPr>
          <a:xfrm>
            <a:off x="1819104" y="2804263"/>
            <a:ext cx="1133476" cy="1133474"/>
          </a:xfrm>
          <a:prstGeom prst="rect">
            <a:avLst/>
          </a:prstGeom>
          <a:noFill/>
          <a:ln w="571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5F17C869-7DB5-341E-B43E-001046348913}"/>
              </a:ext>
            </a:extLst>
          </p:cNvPr>
          <p:cNvSpPr/>
          <p:nvPr/>
        </p:nvSpPr>
        <p:spPr>
          <a:xfrm>
            <a:off x="4809343" y="3168118"/>
            <a:ext cx="375284" cy="379095"/>
          </a:xfrm>
          <a:prstGeom prst="rect">
            <a:avLst/>
          </a:prstGeom>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dirty="0"/>
              <a:t>1.5</a:t>
            </a:r>
          </a:p>
        </p:txBody>
      </p:sp>
      <p:cxnSp>
        <p:nvCxnSpPr>
          <p:cNvPr id="9" name="Connector: Curved 8">
            <a:extLst>
              <a:ext uri="{FF2B5EF4-FFF2-40B4-BE49-F238E27FC236}">
                <a16:creationId xmlns:a16="http://schemas.microsoft.com/office/drawing/2014/main" id="{4D9EF8AE-A8CE-4BC5-D116-0F04440401A9}"/>
              </a:ext>
            </a:extLst>
          </p:cNvPr>
          <p:cNvCxnSpPr>
            <a:cxnSpLocks/>
            <a:stCxn id="7" idx="0"/>
            <a:endCxn id="18" idx="1"/>
          </p:cNvCxnSpPr>
          <p:nvPr/>
        </p:nvCxnSpPr>
        <p:spPr>
          <a:xfrm rot="5400000" flipH="1" flipV="1">
            <a:off x="2539038" y="2112863"/>
            <a:ext cx="538205" cy="844596"/>
          </a:xfrm>
          <a:prstGeom prst="curvedConnector2">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2EF50DAE-C212-2768-37BE-75B3CD4F8741}"/>
              </a:ext>
            </a:extLst>
          </p:cNvPr>
          <p:cNvSpPr/>
          <p:nvPr/>
        </p:nvSpPr>
        <p:spPr>
          <a:xfrm>
            <a:off x="5185902" y="3168117"/>
            <a:ext cx="375284" cy="379095"/>
          </a:xfrm>
          <a:prstGeom prst="rect">
            <a:avLst/>
          </a:prstGeom>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dirty="0"/>
              <a:t>0.9</a:t>
            </a:r>
          </a:p>
        </p:txBody>
      </p:sp>
      <p:sp>
        <p:nvSpPr>
          <p:cNvPr id="11" name="Rectangle 10">
            <a:extLst>
              <a:ext uri="{FF2B5EF4-FFF2-40B4-BE49-F238E27FC236}">
                <a16:creationId xmlns:a16="http://schemas.microsoft.com/office/drawing/2014/main" id="{94815418-7989-D39C-031B-87162187810F}"/>
              </a:ext>
            </a:extLst>
          </p:cNvPr>
          <p:cNvSpPr/>
          <p:nvPr/>
        </p:nvSpPr>
        <p:spPr>
          <a:xfrm>
            <a:off x="5558011" y="3167929"/>
            <a:ext cx="375284" cy="379095"/>
          </a:xfrm>
          <a:prstGeom prst="rect">
            <a:avLst/>
          </a:prstGeom>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dirty="0"/>
              <a:t>2.9</a:t>
            </a:r>
          </a:p>
        </p:txBody>
      </p:sp>
      <p:sp>
        <p:nvSpPr>
          <p:cNvPr id="27" name="Flowchart: Summing Junction 26">
            <a:extLst>
              <a:ext uri="{FF2B5EF4-FFF2-40B4-BE49-F238E27FC236}">
                <a16:creationId xmlns:a16="http://schemas.microsoft.com/office/drawing/2014/main" id="{B9BF60EF-D76B-C5EA-7698-4C633B51200B}"/>
              </a:ext>
            </a:extLst>
          </p:cNvPr>
          <p:cNvSpPr/>
          <p:nvPr/>
        </p:nvSpPr>
        <p:spPr>
          <a:xfrm>
            <a:off x="2443080" y="2322405"/>
            <a:ext cx="335993" cy="301239"/>
          </a:xfrm>
          <a:prstGeom prst="flowChartSummingJunction">
            <a:avLst/>
          </a:prstGeom>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Connector: Curved 27">
            <a:extLst>
              <a:ext uri="{FF2B5EF4-FFF2-40B4-BE49-F238E27FC236}">
                <a16:creationId xmlns:a16="http://schemas.microsoft.com/office/drawing/2014/main" id="{9152A775-D483-C488-D1E1-32A3AB44326F}"/>
              </a:ext>
            </a:extLst>
          </p:cNvPr>
          <p:cNvCxnSpPr>
            <a:cxnSpLocks/>
            <a:stCxn id="18" idx="3"/>
            <a:endCxn id="15" idx="0"/>
          </p:cNvCxnSpPr>
          <p:nvPr/>
        </p:nvCxnSpPr>
        <p:spPr>
          <a:xfrm>
            <a:off x="4357109" y="2266058"/>
            <a:ext cx="633432" cy="908372"/>
          </a:xfrm>
          <a:prstGeom prst="curvedConnector2">
            <a:avLst/>
          </a:prstGeom>
          <a:ln w="57150">
            <a:tailEnd type="triangle"/>
          </a:ln>
        </p:spPr>
        <p:style>
          <a:lnRef idx="1">
            <a:schemeClr val="accent1"/>
          </a:lnRef>
          <a:fillRef idx="0">
            <a:schemeClr val="accent1"/>
          </a:fillRef>
          <a:effectRef idx="0">
            <a:schemeClr val="accent1"/>
          </a:effectRef>
          <a:fontRef idx="minor">
            <a:schemeClr val="tx1"/>
          </a:fontRef>
        </p:style>
      </p:cxnSp>
      <p:graphicFrame>
        <p:nvGraphicFramePr>
          <p:cNvPr id="47" name="Table 46">
            <a:extLst>
              <a:ext uri="{FF2B5EF4-FFF2-40B4-BE49-F238E27FC236}">
                <a16:creationId xmlns:a16="http://schemas.microsoft.com/office/drawing/2014/main" id="{F260762E-D4F7-1C35-9070-C10E27B230C4}"/>
              </a:ext>
            </a:extLst>
          </p:cNvPr>
          <p:cNvGraphicFramePr>
            <a:graphicFrameLocks noGrp="1"/>
          </p:cNvGraphicFramePr>
          <p:nvPr>
            <p:extLst>
              <p:ext uri="{D42A27DB-BD31-4B8C-83A1-F6EECF244321}">
                <p14:modId xmlns:p14="http://schemas.microsoft.com/office/powerpoint/2010/main" val="287115303"/>
              </p:ext>
            </p:extLst>
          </p:nvPr>
        </p:nvGraphicFramePr>
        <p:xfrm>
          <a:off x="7308685" y="3604616"/>
          <a:ext cx="1126671" cy="1106580"/>
        </p:xfrm>
        <a:graphic>
          <a:graphicData uri="http://schemas.openxmlformats.org/drawingml/2006/table">
            <a:tbl>
              <a:tblPr firstRow="1" bandRow="1">
                <a:tableStyleId>{D7AC3CCA-C797-4891-BE02-D94E43425B78}</a:tableStyleId>
              </a:tblPr>
              <a:tblGrid>
                <a:gridCol w="375557">
                  <a:extLst>
                    <a:ext uri="{9D8B030D-6E8A-4147-A177-3AD203B41FA5}">
                      <a16:colId xmlns:a16="http://schemas.microsoft.com/office/drawing/2014/main" val="3772786703"/>
                    </a:ext>
                  </a:extLst>
                </a:gridCol>
                <a:gridCol w="375557">
                  <a:extLst>
                    <a:ext uri="{9D8B030D-6E8A-4147-A177-3AD203B41FA5}">
                      <a16:colId xmlns:a16="http://schemas.microsoft.com/office/drawing/2014/main" val="1879464456"/>
                    </a:ext>
                  </a:extLst>
                </a:gridCol>
                <a:gridCol w="375557">
                  <a:extLst>
                    <a:ext uri="{9D8B030D-6E8A-4147-A177-3AD203B41FA5}">
                      <a16:colId xmlns:a16="http://schemas.microsoft.com/office/drawing/2014/main" val="1879095292"/>
                    </a:ext>
                  </a:extLst>
                </a:gridCol>
              </a:tblGrid>
              <a:tr h="375557">
                <a:tc>
                  <a:txBody>
                    <a:bodyPr/>
                    <a:lstStyle/>
                    <a:p>
                      <a:r>
                        <a:rPr lang="en-US" sz="900" b="1" dirty="0">
                          <a:latin typeface="Consolas" panose="020B0609020204030204" pitchFamily="49" charset="0"/>
                        </a:rPr>
                        <a:t>5.2</a:t>
                      </a:r>
                    </a:p>
                  </a:txBody>
                  <a:tcPr anchor="ct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solidFill>
                      <a:schemeClr val="accent6">
                        <a:lumMod val="60000"/>
                        <a:lumOff val="40000"/>
                      </a:schemeClr>
                    </a:solidFill>
                  </a:tcPr>
                </a:tc>
                <a:tc>
                  <a:txBody>
                    <a:bodyPr/>
                    <a:lstStyle/>
                    <a:p>
                      <a:r>
                        <a:rPr lang="en-US" sz="900" b="1" dirty="0">
                          <a:latin typeface="Consolas" panose="020B0609020204030204" pitchFamily="49" charset="0"/>
                        </a:rPr>
                        <a:t>5.3</a:t>
                      </a:r>
                    </a:p>
                  </a:txBody>
                  <a:tcPr anchor="ct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solidFill>
                      <a:schemeClr val="accent6">
                        <a:lumMod val="60000"/>
                        <a:lumOff val="40000"/>
                      </a:schemeClr>
                    </a:solidFill>
                  </a:tcPr>
                </a:tc>
                <a:tc>
                  <a:txBody>
                    <a:bodyPr/>
                    <a:lstStyle/>
                    <a:p>
                      <a:r>
                        <a:rPr lang="en-US" sz="900" b="1" dirty="0">
                          <a:latin typeface="Consolas" panose="020B0609020204030204" pitchFamily="49" charset="0"/>
                        </a:rPr>
                        <a:t>5.1</a:t>
                      </a:r>
                    </a:p>
                  </a:txBody>
                  <a:tcPr anchor="ct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solidFill>
                      <a:schemeClr val="accent6">
                        <a:lumMod val="60000"/>
                        <a:lumOff val="40000"/>
                      </a:schemeClr>
                    </a:solidFill>
                  </a:tcPr>
                </a:tc>
                <a:extLst>
                  <a:ext uri="{0D108BD9-81ED-4DB2-BD59-A6C34878D82A}">
                    <a16:rowId xmlns:a16="http://schemas.microsoft.com/office/drawing/2014/main" val="1240425130"/>
                  </a:ext>
                </a:extLst>
              </a:tr>
              <a:tr h="375557">
                <a:tc>
                  <a:txBody>
                    <a:bodyPr/>
                    <a:lstStyle/>
                    <a:p>
                      <a:r>
                        <a:rPr lang="en-US" sz="900" b="1" dirty="0">
                          <a:latin typeface="Consolas" panose="020B0609020204030204" pitchFamily="49" charset="0"/>
                        </a:rPr>
                        <a:t>1.7</a:t>
                      </a:r>
                    </a:p>
                  </a:txBody>
                  <a:tcPr anchor="ct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solidFill>
                      <a:schemeClr val="accent6">
                        <a:lumMod val="60000"/>
                        <a:lumOff val="40000"/>
                      </a:schemeClr>
                    </a:solidFill>
                  </a:tcPr>
                </a:tc>
                <a:tc>
                  <a:txBody>
                    <a:bodyPr/>
                    <a:lstStyle/>
                    <a:p>
                      <a:r>
                        <a:rPr lang="en-US" sz="900" b="1" dirty="0">
                          <a:latin typeface="Consolas" panose="020B0609020204030204" pitchFamily="49" charset="0"/>
                        </a:rPr>
                        <a:t>7.2</a:t>
                      </a:r>
                    </a:p>
                  </a:txBody>
                  <a:tcPr anchor="ct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solidFill>
                      <a:schemeClr val="accent6">
                        <a:lumMod val="60000"/>
                        <a:lumOff val="40000"/>
                      </a:schemeClr>
                    </a:solidFill>
                  </a:tcPr>
                </a:tc>
                <a:tc>
                  <a:txBody>
                    <a:bodyPr/>
                    <a:lstStyle/>
                    <a:p>
                      <a:r>
                        <a:rPr lang="en-US" sz="900" b="1" dirty="0">
                          <a:latin typeface="Consolas" panose="020B0609020204030204" pitchFamily="49" charset="0"/>
                        </a:rPr>
                        <a:t>1.5</a:t>
                      </a:r>
                    </a:p>
                  </a:txBody>
                  <a:tcPr anchor="ct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solidFill>
                      <a:schemeClr val="accent6">
                        <a:lumMod val="60000"/>
                        <a:lumOff val="40000"/>
                      </a:schemeClr>
                    </a:solidFill>
                  </a:tcPr>
                </a:tc>
                <a:extLst>
                  <a:ext uri="{0D108BD9-81ED-4DB2-BD59-A6C34878D82A}">
                    <a16:rowId xmlns:a16="http://schemas.microsoft.com/office/drawing/2014/main" val="3756111745"/>
                  </a:ext>
                </a:extLst>
              </a:tr>
              <a:tr h="355466">
                <a:tc>
                  <a:txBody>
                    <a:bodyPr/>
                    <a:lstStyle/>
                    <a:p>
                      <a:r>
                        <a:rPr lang="en-US" sz="900" b="1" dirty="0">
                          <a:latin typeface="Consolas" panose="020B0609020204030204" pitchFamily="49" charset="0"/>
                        </a:rPr>
                        <a:t>5.4</a:t>
                      </a:r>
                    </a:p>
                  </a:txBody>
                  <a:tcPr anchor="ct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solidFill>
                      <a:schemeClr val="accent6">
                        <a:lumMod val="60000"/>
                        <a:lumOff val="40000"/>
                      </a:schemeClr>
                    </a:solidFill>
                  </a:tcPr>
                </a:tc>
                <a:tc>
                  <a:txBody>
                    <a:bodyPr/>
                    <a:lstStyle/>
                    <a:p>
                      <a:r>
                        <a:rPr lang="en-US" sz="900" b="1" dirty="0">
                          <a:latin typeface="Consolas" panose="020B0609020204030204" pitchFamily="49" charset="0"/>
                        </a:rPr>
                        <a:t>2.9</a:t>
                      </a:r>
                    </a:p>
                  </a:txBody>
                  <a:tcPr anchor="ct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solidFill>
                      <a:schemeClr val="accent6">
                        <a:lumMod val="60000"/>
                        <a:lumOff val="40000"/>
                      </a:schemeClr>
                    </a:solidFill>
                  </a:tcPr>
                </a:tc>
                <a:tc>
                  <a:txBody>
                    <a:bodyPr/>
                    <a:lstStyle/>
                    <a:p>
                      <a:r>
                        <a:rPr lang="en-US" sz="900" b="1" dirty="0">
                          <a:latin typeface="Consolas" panose="020B0609020204030204" pitchFamily="49" charset="0"/>
                        </a:rPr>
                        <a:t>2.0</a:t>
                      </a:r>
                    </a:p>
                  </a:txBody>
                  <a:tcPr anchor="ct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solidFill>
                      <a:schemeClr val="accent6">
                        <a:lumMod val="60000"/>
                        <a:lumOff val="40000"/>
                      </a:schemeClr>
                    </a:solidFill>
                  </a:tcPr>
                </a:tc>
                <a:extLst>
                  <a:ext uri="{0D108BD9-81ED-4DB2-BD59-A6C34878D82A}">
                    <a16:rowId xmlns:a16="http://schemas.microsoft.com/office/drawing/2014/main" val="3768928623"/>
                  </a:ext>
                </a:extLst>
              </a:tr>
            </a:tbl>
          </a:graphicData>
        </a:graphic>
      </p:graphicFrame>
      <p:sp>
        <p:nvSpPr>
          <p:cNvPr id="50" name="Rectangle 49">
            <a:extLst>
              <a:ext uri="{FF2B5EF4-FFF2-40B4-BE49-F238E27FC236}">
                <a16:creationId xmlns:a16="http://schemas.microsoft.com/office/drawing/2014/main" id="{A9B37829-31C2-6626-BFF3-0C53A407D689}"/>
              </a:ext>
            </a:extLst>
          </p:cNvPr>
          <p:cNvSpPr/>
          <p:nvPr/>
        </p:nvSpPr>
        <p:spPr>
          <a:xfrm>
            <a:off x="8065390" y="3604616"/>
            <a:ext cx="362395" cy="359187"/>
          </a:xfrm>
          <a:prstGeom prst="rect">
            <a:avLst/>
          </a:prstGeom>
          <a:noFill/>
          <a:ln w="57150">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b="1" dirty="0">
              <a:solidFill>
                <a:schemeClr val="tx1"/>
              </a:solidFill>
            </a:endParaRPr>
          </a:p>
        </p:txBody>
      </p:sp>
      <p:sp>
        <p:nvSpPr>
          <p:cNvPr id="54" name="Rectangle 53">
            <a:extLst>
              <a:ext uri="{FF2B5EF4-FFF2-40B4-BE49-F238E27FC236}">
                <a16:creationId xmlns:a16="http://schemas.microsoft.com/office/drawing/2014/main" id="{13F8FBD5-86C8-1D60-D0DA-E66CD5D4C1FF}"/>
              </a:ext>
            </a:extLst>
          </p:cNvPr>
          <p:cNvSpPr/>
          <p:nvPr/>
        </p:nvSpPr>
        <p:spPr>
          <a:xfrm>
            <a:off x="5935285" y="3159983"/>
            <a:ext cx="751843" cy="745188"/>
          </a:xfrm>
          <a:prstGeom prst="rect">
            <a:avLst/>
          </a:prstGeom>
          <a:noFill/>
          <a:ln w="57150">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Connector: Curved 12">
            <a:extLst>
              <a:ext uri="{FF2B5EF4-FFF2-40B4-BE49-F238E27FC236}">
                <a16:creationId xmlns:a16="http://schemas.microsoft.com/office/drawing/2014/main" id="{C83BDECD-798E-71A4-D88E-E175974A7B4E}"/>
              </a:ext>
            </a:extLst>
          </p:cNvPr>
          <p:cNvCxnSpPr>
            <a:cxnSpLocks/>
            <a:stCxn id="54" idx="0"/>
            <a:endCxn id="50" idx="0"/>
          </p:cNvCxnSpPr>
          <p:nvPr/>
        </p:nvCxnSpPr>
        <p:spPr>
          <a:xfrm rot="16200000" flipH="1">
            <a:off x="7056580" y="2414609"/>
            <a:ext cx="444633" cy="1935381"/>
          </a:xfrm>
          <a:prstGeom prst="curvedConnector3">
            <a:avLst>
              <a:gd name="adj1" fmla="val -21377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4EA93343-464A-8EF0-4C52-7719567C790B}"/>
              </a:ext>
            </a:extLst>
          </p:cNvPr>
          <p:cNvSpPr/>
          <p:nvPr/>
        </p:nvSpPr>
        <p:spPr>
          <a:xfrm>
            <a:off x="4809343" y="3174430"/>
            <a:ext cx="362395" cy="359187"/>
          </a:xfrm>
          <a:prstGeom prst="rect">
            <a:avLst/>
          </a:prstGeom>
          <a:noFill/>
          <a:ln w="57150">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b="1" dirty="0">
              <a:solidFill>
                <a:schemeClr val="tx1"/>
              </a:solidFill>
            </a:endParaRPr>
          </a:p>
        </p:txBody>
      </p:sp>
      <p:sp>
        <p:nvSpPr>
          <p:cNvPr id="30" name="Oval 29">
            <a:extLst>
              <a:ext uri="{FF2B5EF4-FFF2-40B4-BE49-F238E27FC236}">
                <a16:creationId xmlns:a16="http://schemas.microsoft.com/office/drawing/2014/main" id="{3789C550-7F84-F89A-7560-7A8F742CC70A}"/>
              </a:ext>
            </a:extLst>
          </p:cNvPr>
          <p:cNvSpPr/>
          <p:nvPr/>
        </p:nvSpPr>
        <p:spPr bwMode="auto">
          <a:xfrm rot="5400000">
            <a:off x="9517097" y="3168121"/>
            <a:ext cx="169509" cy="169509"/>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pPr>
            <a:endParaRPr kumimoji="0" lang="en-US" sz="1800" b="0" i="0" u="none" strike="noStrike" cap="none" normalizeH="0" baseline="0" dirty="0">
              <a:ln>
                <a:noFill/>
              </a:ln>
              <a:solidFill>
                <a:schemeClr val="bg1"/>
              </a:solidFill>
              <a:effectLst/>
              <a:latin typeface="Arial" charset="0"/>
              <a:ea typeface="SimSun" charset="-122"/>
            </a:endParaRPr>
          </a:p>
        </p:txBody>
      </p:sp>
      <p:sp>
        <p:nvSpPr>
          <p:cNvPr id="31" name="Oval 30">
            <a:extLst>
              <a:ext uri="{FF2B5EF4-FFF2-40B4-BE49-F238E27FC236}">
                <a16:creationId xmlns:a16="http://schemas.microsoft.com/office/drawing/2014/main" id="{DD577328-C0E8-E8A5-E52F-A07552BF6FE0}"/>
              </a:ext>
            </a:extLst>
          </p:cNvPr>
          <p:cNvSpPr/>
          <p:nvPr/>
        </p:nvSpPr>
        <p:spPr bwMode="auto">
          <a:xfrm rot="5400000">
            <a:off x="9519295" y="3737546"/>
            <a:ext cx="169509" cy="169509"/>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pPr>
            <a:endParaRPr kumimoji="0" lang="en-US" sz="1800" b="0" i="0" u="none" strike="noStrike" cap="none" normalizeH="0" baseline="0" dirty="0">
              <a:ln>
                <a:noFill/>
              </a:ln>
              <a:solidFill>
                <a:schemeClr val="bg1"/>
              </a:solidFill>
              <a:effectLst/>
              <a:latin typeface="Arial" charset="0"/>
              <a:ea typeface="SimSun" charset="-122"/>
            </a:endParaRPr>
          </a:p>
        </p:txBody>
      </p:sp>
      <p:sp>
        <p:nvSpPr>
          <p:cNvPr id="35" name="Oval 34">
            <a:extLst>
              <a:ext uri="{FF2B5EF4-FFF2-40B4-BE49-F238E27FC236}">
                <a16:creationId xmlns:a16="http://schemas.microsoft.com/office/drawing/2014/main" id="{96C00AEC-9543-2EDC-946F-5AE701D128BA}"/>
              </a:ext>
            </a:extLst>
          </p:cNvPr>
          <p:cNvSpPr/>
          <p:nvPr/>
        </p:nvSpPr>
        <p:spPr bwMode="auto">
          <a:xfrm rot="5400000">
            <a:off x="9519296" y="4306972"/>
            <a:ext cx="169509" cy="169509"/>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pPr>
            <a:endParaRPr kumimoji="0" lang="en-US" sz="1600" b="0" i="0" u="none" strike="noStrike" cap="none" normalizeH="0" baseline="0" dirty="0">
              <a:ln>
                <a:noFill/>
              </a:ln>
              <a:solidFill>
                <a:schemeClr val="bg1"/>
              </a:solidFill>
              <a:effectLst/>
              <a:ea typeface="SimSun" charset="-122"/>
            </a:endParaRPr>
          </a:p>
        </p:txBody>
      </p:sp>
      <p:sp>
        <p:nvSpPr>
          <p:cNvPr id="36" name="Oval 35">
            <a:extLst>
              <a:ext uri="{FF2B5EF4-FFF2-40B4-BE49-F238E27FC236}">
                <a16:creationId xmlns:a16="http://schemas.microsoft.com/office/drawing/2014/main" id="{2B826AF6-054D-8A55-EE19-A51E01FAB3AD}"/>
              </a:ext>
            </a:extLst>
          </p:cNvPr>
          <p:cNvSpPr/>
          <p:nvPr/>
        </p:nvSpPr>
        <p:spPr bwMode="auto">
          <a:xfrm rot="5400000">
            <a:off x="9519296" y="4876397"/>
            <a:ext cx="169509" cy="169509"/>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pPr>
            <a:endParaRPr kumimoji="0" lang="en-US" sz="1800" b="0" i="0" u="none" strike="noStrike" cap="none" normalizeH="0" baseline="0" dirty="0">
              <a:ln>
                <a:noFill/>
              </a:ln>
              <a:solidFill>
                <a:schemeClr val="bg1"/>
              </a:solidFill>
              <a:effectLst/>
              <a:latin typeface="Arial" charset="0"/>
              <a:ea typeface="SimSun" charset="-122"/>
            </a:endParaRPr>
          </a:p>
        </p:txBody>
      </p:sp>
      <p:sp>
        <p:nvSpPr>
          <p:cNvPr id="42" name="Oval 41">
            <a:extLst>
              <a:ext uri="{FF2B5EF4-FFF2-40B4-BE49-F238E27FC236}">
                <a16:creationId xmlns:a16="http://schemas.microsoft.com/office/drawing/2014/main" id="{0D966E77-50D7-483C-2CD6-D490726047D8}"/>
              </a:ext>
            </a:extLst>
          </p:cNvPr>
          <p:cNvSpPr/>
          <p:nvPr/>
        </p:nvSpPr>
        <p:spPr bwMode="auto">
          <a:xfrm rot="5400000">
            <a:off x="10152149" y="4305089"/>
            <a:ext cx="169509" cy="169509"/>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457200" fontAlgn="base" hangingPunct="0">
              <a:lnSpc>
                <a:spcPct val="93000"/>
              </a:lnSpc>
              <a:spcBef>
                <a:spcPct val="0"/>
              </a:spcBef>
              <a:spcAft>
                <a:spcPct val="0"/>
              </a:spcAft>
              <a:buClr>
                <a:srgbClr val="000000"/>
              </a:buClr>
              <a:buSzPct val="100000"/>
            </a:pPr>
            <a:endParaRPr kumimoji="0" lang="en-US" sz="1600" b="0" i="0" u="none" strike="noStrike" cap="none" normalizeH="0" baseline="0" dirty="0">
              <a:ln>
                <a:noFill/>
              </a:ln>
              <a:solidFill>
                <a:schemeClr val="bg1"/>
              </a:solidFill>
              <a:effectLst/>
              <a:ea typeface="SimSun" charset="-122"/>
            </a:endParaRPr>
          </a:p>
        </p:txBody>
      </p:sp>
      <p:cxnSp>
        <p:nvCxnSpPr>
          <p:cNvPr id="43" name="Straight Connector 42">
            <a:extLst>
              <a:ext uri="{FF2B5EF4-FFF2-40B4-BE49-F238E27FC236}">
                <a16:creationId xmlns:a16="http://schemas.microsoft.com/office/drawing/2014/main" id="{250016F0-2070-9BDB-38BC-86E0CA6C219F}"/>
              </a:ext>
            </a:extLst>
          </p:cNvPr>
          <p:cNvCxnSpPr>
            <a:cxnSpLocks/>
            <a:stCxn id="30" idx="7"/>
            <a:endCxn id="42" idx="4"/>
          </p:cNvCxnSpPr>
          <p:nvPr/>
        </p:nvCxnSpPr>
        <p:spPr bwMode="auto">
          <a:xfrm rot="5400000" flipV="1">
            <a:off x="9368447" y="3606142"/>
            <a:ext cx="1077037" cy="490365"/>
          </a:xfrm>
          <a:prstGeom prst="line">
            <a:avLst/>
          </a:prstGeom>
          <a:ln w="28575">
            <a:solidFill>
              <a:schemeClr val="accent4">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3E6EC498-B09F-2412-2D73-3B31A5061F7B}"/>
              </a:ext>
            </a:extLst>
          </p:cNvPr>
          <p:cNvCxnSpPr>
            <a:cxnSpLocks/>
            <a:stCxn id="31" idx="7"/>
            <a:endCxn id="42" idx="4"/>
          </p:cNvCxnSpPr>
          <p:nvPr/>
        </p:nvCxnSpPr>
        <p:spPr bwMode="auto">
          <a:xfrm rot="5400000" flipV="1">
            <a:off x="9654259" y="3891954"/>
            <a:ext cx="507612" cy="488167"/>
          </a:xfrm>
          <a:prstGeom prst="line">
            <a:avLst/>
          </a:prstGeom>
          <a:ln w="28575">
            <a:solidFill>
              <a:schemeClr val="accent4">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0E0001F2-01BB-56B1-AA5B-B4248E77A692}"/>
              </a:ext>
            </a:extLst>
          </p:cNvPr>
          <p:cNvCxnSpPr>
            <a:cxnSpLocks/>
            <a:stCxn id="35" idx="0"/>
            <a:endCxn id="42" idx="4"/>
          </p:cNvCxnSpPr>
          <p:nvPr/>
        </p:nvCxnSpPr>
        <p:spPr bwMode="auto">
          <a:xfrm rot="5400000" flipH="1" flipV="1">
            <a:off x="9919535" y="4159113"/>
            <a:ext cx="1883" cy="463343"/>
          </a:xfrm>
          <a:prstGeom prst="line">
            <a:avLst/>
          </a:prstGeom>
          <a:ln w="28575">
            <a:solidFill>
              <a:schemeClr val="accent4">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EE34C5BA-D499-CDA2-EC12-E96A10441666}"/>
              </a:ext>
            </a:extLst>
          </p:cNvPr>
          <p:cNvCxnSpPr>
            <a:cxnSpLocks/>
            <a:stCxn id="36" idx="1"/>
            <a:endCxn id="42" idx="4"/>
          </p:cNvCxnSpPr>
          <p:nvPr/>
        </p:nvCxnSpPr>
        <p:spPr bwMode="auto">
          <a:xfrm rot="5400000" flipH="1" flipV="1">
            <a:off x="9652376" y="4401449"/>
            <a:ext cx="511378" cy="488167"/>
          </a:xfrm>
          <a:prstGeom prst="line">
            <a:avLst/>
          </a:prstGeom>
          <a:ln w="28575">
            <a:solidFill>
              <a:schemeClr val="accent4">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1" name="Oval 50">
            <a:extLst>
              <a:ext uri="{FF2B5EF4-FFF2-40B4-BE49-F238E27FC236}">
                <a16:creationId xmlns:a16="http://schemas.microsoft.com/office/drawing/2014/main" id="{054C3266-F551-1E5A-2BDB-0E3AAF0E0979}"/>
              </a:ext>
            </a:extLst>
          </p:cNvPr>
          <p:cNvSpPr/>
          <p:nvPr/>
        </p:nvSpPr>
        <p:spPr bwMode="auto">
          <a:xfrm rot="5400000">
            <a:off x="10154347" y="3735663"/>
            <a:ext cx="169509" cy="169509"/>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457200" fontAlgn="base" hangingPunct="0">
              <a:lnSpc>
                <a:spcPct val="93000"/>
              </a:lnSpc>
              <a:spcBef>
                <a:spcPct val="0"/>
              </a:spcBef>
              <a:spcAft>
                <a:spcPct val="0"/>
              </a:spcAft>
              <a:buClr>
                <a:srgbClr val="000000"/>
              </a:buClr>
              <a:buSzPct val="100000"/>
            </a:pPr>
            <a:endParaRPr kumimoji="0" lang="en-US" sz="1600" b="0" i="0" u="none" strike="noStrike" cap="none" normalizeH="0" baseline="0" dirty="0">
              <a:ln>
                <a:noFill/>
              </a:ln>
              <a:solidFill>
                <a:schemeClr val="bg1"/>
              </a:solidFill>
              <a:effectLst/>
              <a:ea typeface="SimSun" charset="-122"/>
            </a:endParaRPr>
          </a:p>
        </p:txBody>
      </p:sp>
      <p:sp>
        <p:nvSpPr>
          <p:cNvPr id="52" name="Oval 51">
            <a:extLst>
              <a:ext uri="{FF2B5EF4-FFF2-40B4-BE49-F238E27FC236}">
                <a16:creationId xmlns:a16="http://schemas.microsoft.com/office/drawing/2014/main" id="{C2E523C4-4F73-B476-3427-935884240677}"/>
              </a:ext>
            </a:extLst>
          </p:cNvPr>
          <p:cNvSpPr/>
          <p:nvPr/>
        </p:nvSpPr>
        <p:spPr bwMode="auto">
          <a:xfrm rot="5400000">
            <a:off x="10154347" y="4874369"/>
            <a:ext cx="169509" cy="169509"/>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457200" fontAlgn="base" hangingPunct="0">
              <a:lnSpc>
                <a:spcPct val="93000"/>
              </a:lnSpc>
              <a:spcBef>
                <a:spcPct val="0"/>
              </a:spcBef>
              <a:spcAft>
                <a:spcPct val="0"/>
              </a:spcAft>
              <a:buClr>
                <a:srgbClr val="000000"/>
              </a:buClr>
              <a:buSzPct val="100000"/>
            </a:pPr>
            <a:endParaRPr kumimoji="0" lang="en-US" sz="1600" b="0" i="0" u="none" strike="noStrike" cap="none" normalizeH="0" baseline="0" dirty="0">
              <a:ln>
                <a:noFill/>
              </a:ln>
              <a:solidFill>
                <a:schemeClr val="bg1"/>
              </a:solidFill>
              <a:effectLst/>
              <a:ea typeface="SimSun" charset="-122"/>
            </a:endParaRPr>
          </a:p>
        </p:txBody>
      </p:sp>
      <p:cxnSp>
        <p:nvCxnSpPr>
          <p:cNvPr id="56" name="Straight Connector 55">
            <a:extLst>
              <a:ext uri="{FF2B5EF4-FFF2-40B4-BE49-F238E27FC236}">
                <a16:creationId xmlns:a16="http://schemas.microsoft.com/office/drawing/2014/main" id="{23E917F2-F0F6-323C-46BC-0791C7E05AC3}"/>
              </a:ext>
            </a:extLst>
          </p:cNvPr>
          <p:cNvCxnSpPr>
            <a:cxnSpLocks/>
            <a:stCxn id="30" idx="7"/>
            <a:endCxn id="51" idx="4"/>
          </p:cNvCxnSpPr>
          <p:nvPr/>
        </p:nvCxnSpPr>
        <p:spPr bwMode="auto">
          <a:xfrm rot="5400000" flipV="1">
            <a:off x="9654259" y="3320331"/>
            <a:ext cx="507612" cy="492563"/>
          </a:xfrm>
          <a:prstGeom prst="line">
            <a:avLst/>
          </a:prstGeom>
          <a:ln w="28575">
            <a:solidFill>
              <a:schemeClr val="accent2">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F81B625F-6403-CDC8-1B55-8D59DCCC4EC8}"/>
              </a:ext>
            </a:extLst>
          </p:cNvPr>
          <p:cNvCxnSpPr>
            <a:cxnSpLocks/>
            <a:stCxn id="31" idx="0"/>
            <a:endCxn id="51" idx="4"/>
          </p:cNvCxnSpPr>
          <p:nvPr/>
        </p:nvCxnSpPr>
        <p:spPr bwMode="auto">
          <a:xfrm rot="5400000" flipH="1" flipV="1">
            <a:off x="9920634" y="3588589"/>
            <a:ext cx="1883" cy="465541"/>
          </a:xfrm>
          <a:prstGeom prst="line">
            <a:avLst/>
          </a:prstGeom>
          <a:ln w="28575">
            <a:solidFill>
              <a:schemeClr val="accent2">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019DA60B-BFF6-F9A2-F053-0133105D7706}"/>
              </a:ext>
            </a:extLst>
          </p:cNvPr>
          <p:cNvCxnSpPr>
            <a:cxnSpLocks/>
            <a:stCxn id="35" idx="1"/>
            <a:endCxn id="51" idx="4"/>
          </p:cNvCxnSpPr>
          <p:nvPr/>
        </p:nvCxnSpPr>
        <p:spPr bwMode="auto">
          <a:xfrm rot="5400000" flipH="1" flipV="1">
            <a:off x="9653475" y="3830925"/>
            <a:ext cx="511378" cy="490365"/>
          </a:xfrm>
          <a:prstGeom prst="line">
            <a:avLst/>
          </a:prstGeom>
          <a:ln w="28575">
            <a:solidFill>
              <a:schemeClr val="accent2">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497F915F-3BA8-9C26-C8D7-4E5A64A2D95C}"/>
              </a:ext>
            </a:extLst>
          </p:cNvPr>
          <p:cNvCxnSpPr>
            <a:cxnSpLocks/>
            <a:stCxn id="36" idx="1"/>
            <a:endCxn id="51" idx="4"/>
          </p:cNvCxnSpPr>
          <p:nvPr/>
        </p:nvCxnSpPr>
        <p:spPr bwMode="auto">
          <a:xfrm rot="5400000" flipH="1" flipV="1">
            <a:off x="9368762" y="4115637"/>
            <a:ext cx="1080803" cy="490365"/>
          </a:xfrm>
          <a:prstGeom prst="line">
            <a:avLst/>
          </a:prstGeom>
          <a:ln w="28575">
            <a:solidFill>
              <a:schemeClr val="accent2">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FC219686-2BA3-DDC6-A0D3-8256649F24A2}"/>
              </a:ext>
            </a:extLst>
          </p:cNvPr>
          <p:cNvCxnSpPr>
            <a:cxnSpLocks/>
            <a:stCxn id="36" idx="0"/>
            <a:endCxn id="52" idx="4"/>
          </p:cNvCxnSpPr>
          <p:nvPr/>
        </p:nvCxnSpPr>
        <p:spPr bwMode="auto">
          <a:xfrm rot="5400000" flipH="1" flipV="1">
            <a:off x="9920562" y="4727367"/>
            <a:ext cx="2028" cy="465541"/>
          </a:xfrm>
          <a:prstGeom prst="line">
            <a:avLst/>
          </a:prstGeom>
          <a:ln w="28575">
            <a:solidFill>
              <a:schemeClr val="accent6">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1861CC32-E085-0A87-AE12-2858EF08149C}"/>
              </a:ext>
            </a:extLst>
          </p:cNvPr>
          <p:cNvCxnSpPr>
            <a:cxnSpLocks/>
            <a:stCxn id="35" idx="7"/>
            <a:endCxn id="52" idx="4"/>
          </p:cNvCxnSpPr>
          <p:nvPr/>
        </p:nvCxnSpPr>
        <p:spPr bwMode="auto">
          <a:xfrm rot="5400000" flipV="1">
            <a:off x="9655431" y="4460208"/>
            <a:ext cx="507467" cy="490365"/>
          </a:xfrm>
          <a:prstGeom prst="line">
            <a:avLst/>
          </a:prstGeom>
          <a:ln w="28575">
            <a:solidFill>
              <a:schemeClr val="accent6">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200A0105-DD2A-7FCA-09CA-5D6636CBF679}"/>
              </a:ext>
            </a:extLst>
          </p:cNvPr>
          <p:cNvCxnSpPr>
            <a:cxnSpLocks/>
            <a:stCxn id="31" idx="7"/>
            <a:endCxn id="52" idx="4"/>
          </p:cNvCxnSpPr>
          <p:nvPr/>
        </p:nvCxnSpPr>
        <p:spPr bwMode="auto">
          <a:xfrm rot="5400000" flipV="1">
            <a:off x="9370718" y="4175495"/>
            <a:ext cx="1076892" cy="490366"/>
          </a:xfrm>
          <a:prstGeom prst="line">
            <a:avLst/>
          </a:prstGeom>
          <a:ln w="28575">
            <a:solidFill>
              <a:schemeClr val="accent6">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1BE869AB-C4CE-C455-5EE1-EA4948491DDA}"/>
              </a:ext>
            </a:extLst>
          </p:cNvPr>
          <p:cNvCxnSpPr>
            <a:cxnSpLocks/>
            <a:stCxn id="30" idx="7"/>
            <a:endCxn id="52" idx="4"/>
          </p:cNvCxnSpPr>
          <p:nvPr/>
        </p:nvCxnSpPr>
        <p:spPr bwMode="auto">
          <a:xfrm rot="5400000" flipV="1">
            <a:off x="9084906" y="3889683"/>
            <a:ext cx="1646318" cy="492564"/>
          </a:xfrm>
          <a:prstGeom prst="line">
            <a:avLst/>
          </a:prstGeom>
          <a:ln w="28575">
            <a:solidFill>
              <a:schemeClr val="accent6">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8" name="Content Placeholder 67">
            <a:extLst>
              <a:ext uri="{FF2B5EF4-FFF2-40B4-BE49-F238E27FC236}">
                <a16:creationId xmlns:a16="http://schemas.microsoft.com/office/drawing/2014/main" id="{56BA7EA1-0C17-2EDF-EC9B-06A6F7F06682}"/>
              </a:ext>
            </a:extLst>
          </p:cNvPr>
          <p:cNvSpPr>
            <a:spLocks noGrp="1"/>
          </p:cNvSpPr>
          <p:nvPr>
            <p:ph sz="quarter" idx="10"/>
          </p:nvPr>
        </p:nvSpPr>
        <p:spPr>
          <a:xfrm>
            <a:off x="733425" y="620336"/>
            <a:ext cx="10355263" cy="664872"/>
          </a:xfrm>
        </p:spPr>
        <p:txBody>
          <a:bodyPr/>
          <a:lstStyle/>
          <a:p>
            <a:r>
              <a:rPr lang="en-US" sz="2000" dirty="0"/>
              <a:t>Again, we create a new </a:t>
            </a:r>
            <a:r>
              <a:rPr lang="en-US" sz="2000" b="1" dirty="0">
                <a:solidFill>
                  <a:srgbClr val="000000"/>
                </a:solidFill>
                <a:highlight>
                  <a:srgbClr val="F7F7F7"/>
                </a:highlight>
                <a:latin typeface="Courier New" panose="02070309020205020404" pitchFamily="49" charset="0"/>
              </a:rPr>
              <a:t>Sequential()</a:t>
            </a:r>
            <a:r>
              <a:rPr lang="en-US" sz="2000" dirty="0"/>
              <a:t> model and add layers as needed</a:t>
            </a:r>
          </a:p>
          <a:p>
            <a:pPr lvl="1"/>
            <a:r>
              <a:rPr lang="en-US" sz="1600" dirty="0"/>
              <a:t>We will discuss each layer in the next slides</a:t>
            </a:r>
          </a:p>
        </p:txBody>
      </p:sp>
      <p:sp>
        <p:nvSpPr>
          <p:cNvPr id="108" name="TextBox 107">
            <a:extLst>
              <a:ext uri="{FF2B5EF4-FFF2-40B4-BE49-F238E27FC236}">
                <a16:creationId xmlns:a16="http://schemas.microsoft.com/office/drawing/2014/main" id="{5D86CE63-3F98-085F-B7CB-B59D6E62A132}"/>
              </a:ext>
            </a:extLst>
          </p:cNvPr>
          <p:cNvSpPr txBox="1"/>
          <p:nvPr/>
        </p:nvSpPr>
        <p:spPr>
          <a:xfrm>
            <a:off x="5141419" y="2265650"/>
            <a:ext cx="4334531" cy="276999"/>
          </a:xfrm>
          <a:prstGeom prst="rect">
            <a:avLst/>
          </a:prstGeom>
          <a:noFill/>
        </p:spPr>
        <p:txBody>
          <a:bodyPr wrap="square">
            <a:spAutoFit/>
          </a:bodyPr>
          <a:lstStyle/>
          <a:p>
            <a:pPr algn="ctr"/>
            <a:r>
              <a:rPr lang="en-US" sz="1200" b="0" dirty="0" err="1">
                <a:solidFill>
                  <a:srgbClr val="000000"/>
                </a:solidFill>
                <a:effectLst/>
                <a:highlight>
                  <a:srgbClr val="F7F7F7"/>
                </a:highlight>
                <a:latin typeface="Courier New" panose="02070309020205020404" pitchFamily="49" charset="0"/>
              </a:rPr>
              <a:t>model.add</a:t>
            </a:r>
            <a:r>
              <a:rPr lang="en-US" sz="1200" b="0" dirty="0">
                <a:solidFill>
                  <a:srgbClr val="000000"/>
                </a:solidFill>
                <a:effectLst/>
                <a:highlight>
                  <a:srgbClr val="F7F7F7"/>
                </a:highlight>
                <a:latin typeface="Courier New" panose="02070309020205020404" pitchFamily="49" charset="0"/>
              </a:rPr>
              <a:t>(layers.MaxPooling2D((</a:t>
            </a:r>
            <a:r>
              <a:rPr lang="en-US" sz="1200" b="0" dirty="0">
                <a:solidFill>
                  <a:srgbClr val="116644"/>
                </a:solidFill>
                <a:effectLst/>
                <a:highlight>
                  <a:srgbClr val="F7F7F7"/>
                </a:highlight>
                <a:latin typeface="Courier New" panose="02070309020205020404" pitchFamily="49" charset="0"/>
              </a:rPr>
              <a:t>2</a:t>
            </a:r>
            <a:r>
              <a:rPr lang="en-US" sz="1200" b="0" dirty="0">
                <a:solidFill>
                  <a:srgbClr val="000000"/>
                </a:solidFill>
                <a:effectLst/>
                <a:highlight>
                  <a:srgbClr val="F7F7F7"/>
                </a:highlight>
                <a:latin typeface="Courier New" panose="02070309020205020404" pitchFamily="49" charset="0"/>
              </a:rPr>
              <a:t>, </a:t>
            </a:r>
            <a:r>
              <a:rPr lang="en-US" sz="1200" b="0" dirty="0">
                <a:solidFill>
                  <a:srgbClr val="116644"/>
                </a:solidFill>
                <a:effectLst/>
                <a:highlight>
                  <a:srgbClr val="F7F7F7"/>
                </a:highlight>
                <a:latin typeface="Courier New" panose="02070309020205020404" pitchFamily="49" charset="0"/>
              </a:rPr>
              <a:t>2</a:t>
            </a:r>
            <a:r>
              <a:rPr lang="en-US" sz="1200" b="0" dirty="0">
                <a:solidFill>
                  <a:srgbClr val="000000"/>
                </a:solidFill>
                <a:effectLst/>
                <a:highlight>
                  <a:srgbClr val="F7F7F7"/>
                </a:highlight>
                <a:latin typeface="Courier New" panose="02070309020205020404" pitchFamily="49" charset="0"/>
              </a:rPr>
              <a:t>)))</a:t>
            </a:r>
          </a:p>
        </p:txBody>
      </p:sp>
      <p:graphicFrame>
        <p:nvGraphicFramePr>
          <p:cNvPr id="18" name="Table 17">
            <a:extLst>
              <a:ext uri="{FF2B5EF4-FFF2-40B4-BE49-F238E27FC236}">
                <a16:creationId xmlns:a16="http://schemas.microsoft.com/office/drawing/2014/main" id="{AB642942-345F-2212-0676-04F244D76144}"/>
              </a:ext>
            </a:extLst>
          </p:cNvPr>
          <p:cNvGraphicFramePr>
            <a:graphicFrameLocks noGrp="1"/>
          </p:cNvGraphicFramePr>
          <p:nvPr>
            <p:extLst>
              <p:ext uri="{D42A27DB-BD31-4B8C-83A1-F6EECF244321}">
                <p14:modId xmlns:p14="http://schemas.microsoft.com/office/powerpoint/2010/main" val="3682041820"/>
              </p:ext>
            </p:extLst>
          </p:nvPr>
        </p:nvGraphicFramePr>
        <p:xfrm>
          <a:off x="3230438" y="1712768"/>
          <a:ext cx="1126671" cy="1106580"/>
        </p:xfrm>
        <a:graphic>
          <a:graphicData uri="http://schemas.openxmlformats.org/drawingml/2006/table">
            <a:tbl>
              <a:tblPr firstRow="1" bandRow="1">
                <a:tableStyleId>{D7AC3CCA-C797-4891-BE02-D94E43425B78}</a:tableStyleId>
              </a:tblPr>
              <a:tblGrid>
                <a:gridCol w="375557">
                  <a:extLst>
                    <a:ext uri="{9D8B030D-6E8A-4147-A177-3AD203B41FA5}">
                      <a16:colId xmlns:a16="http://schemas.microsoft.com/office/drawing/2014/main" val="3772786703"/>
                    </a:ext>
                  </a:extLst>
                </a:gridCol>
                <a:gridCol w="375557">
                  <a:extLst>
                    <a:ext uri="{9D8B030D-6E8A-4147-A177-3AD203B41FA5}">
                      <a16:colId xmlns:a16="http://schemas.microsoft.com/office/drawing/2014/main" val="1879464456"/>
                    </a:ext>
                  </a:extLst>
                </a:gridCol>
                <a:gridCol w="375557">
                  <a:extLst>
                    <a:ext uri="{9D8B030D-6E8A-4147-A177-3AD203B41FA5}">
                      <a16:colId xmlns:a16="http://schemas.microsoft.com/office/drawing/2014/main" val="1879095292"/>
                    </a:ext>
                  </a:extLst>
                </a:gridCol>
              </a:tblGrid>
              <a:tr h="375557">
                <a:tc>
                  <a:txBody>
                    <a:bodyPr/>
                    <a:lstStyle/>
                    <a:p>
                      <a:r>
                        <a:rPr lang="en-US" sz="900" b="1" dirty="0">
                          <a:latin typeface="Consolas" panose="020B0609020204030204" pitchFamily="49" charset="0"/>
                        </a:rPr>
                        <a:t>0.4</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0.9</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a:latin typeface="Consolas" panose="020B0609020204030204" pitchFamily="49" charset="0"/>
                        </a:rPr>
                        <a:t>0.1</a:t>
                      </a:r>
                      <a:endParaRPr lang="en-US" sz="900" b="1" dirty="0">
                        <a:latin typeface="Consolas" panose="020B0609020204030204" pitchFamily="49" charset="0"/>
                      </a:endParaRP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1240425130"/>
                  </a:ext>
                </a:extLst>
              </a:tr>
              <a:tr h="375557">
                <a:tc>
                  <a:txBody>
                    <a:bodyPr/>
                    <a:lstStyle/>
                    <a:p>
                      <a:r>
                        <a:rPr lang="en-US" sz="900" b="1" dirty="0">
                          <a:latin typeface="Consolas" panose="020B0609020204030204" pitchFamily="49" charset="0"/>
                        </a:rPr>
                        <a:t>0.7</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0.5</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a:latin typeface="Consolas" panose="020B0609020204030204" pitchFamily="49" charset="0"/>
                        </a:rPr>
                        <a:t>1.2</a:t>
                      </a:r>
                      <a:endParaRPr lang="en-US" sz="900" b="1" dirty="0">
                        <a:latin typeface="Consolas" panose="020B0609020204030204" pitchFamily="49" charset="0"/>
                      </a:endParaRP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756111745"/>
                  </a:ext>
                </a:extLst>
              </a:tr>
              <a:tr h="355466">
                <a:tc>
                  <a:txBody>
                    <a:bodyPr/>
                    <a:lstStyle/>
                    <a:p>
                      <a:r>
                        <a:rPr lang="en-US" sz="900" b="1" dirty="0">
                          <a:latin typeface="Consolas" panose="020B0609020204030204" pitchFamily="49" charset="0"/>
                        </a:rPr>
                        <a:t>0.3</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0.5</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0.7</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768928623"/>
                  </a:ext>
                </a:extLst>
              </a:tr>
            </a:tbl>
          </a:graphicData>
        </a:graphic>
      </p:graphicFrame>
      <p:sp>
        <p:nvSpPr>
          <p:cNvPr id="102" name="TextBox 101">
            <a:extLst>
              <a:ext uri="{FF2B5EF4-FFF2-40B4-BE49-F238E27FC236}">
                <a16:creationId xmlns:a16="http://schemas.microsoft.com/office/drawing/2014/main" id="{F3F9AC91-42D9-004C-CC57-9DF801DA7592}"/>
              </a:ext>
            </a:extLst>
          </p:cNvPr>
          <p:cNvSpPr txBox="1"/>
          <p:nvPr/>
        </p:nvSpPr>
        <p:spPr>
          <a:xfrm>
            <a:off x="1160697" y="1435769"/>
            <a:ext cx="5266151" cy="276999"/>
          </a:xfrm>
          <a:prstGeom prst="rect">
            <a:avLst/>
          </a:prstGeom>
          <a:noFill/>
        </p:spPr>
        <p:txBody>
          <a:bodyPr wrap="square">
            <a:spAutoFit/>
          </a:bodyPr>
          <a:lstStyle/>
          <a:p>
            <a:pPr algn="ctr"/>
            <a:r>
              <a:rPr lang="en-US" sz="1200" b="0" dirty="0" err="1">
                <a:solidFill>
                  <a:srgbClr val="000000"/>
                </a:solidFill>
                <a:effectLst/>
                <a:highlight>
                  <a:srgbClr val="F7F7F7"/>
                </a:highlight>
                <a:latin typeface="Courier New" panose="02070309020205020404" pitchFamily="49" charset="0"/>
              </a:rPr>
              <a:t>model.add</a:t>
            </a:r>
            <a:r>
              <a:rPr lang="en-US" sz="1200" b="0" dirty="0">
                <a:solidFill>
                  <a:srgbClr val="000000"/>
                </a:solidFill>
                <a:effectLst/>
                <a:highlight>
                  <a:srgbClr val="F7F7F7"/>
                </a:highlight>
                <a:latin typeface="Courier New" panose="02070309020205020404" pitchFamily="49" charset="0"/>
              </a:rPr>
              <a:t>(layers.Conv2D(</a:t>
            </a:r>
            <a:r>
              <a:rPr lang="en-US" sz="1200" b="0" dirty="0">
                <a:solidFill>
                  <a:srgbClr val="116644"/>
                </a:solidFill>
                <a:effectLst/>
                <a:highlight>
                  <a:srgbClr val="F7F7F7"/>
                </a:highlight>
                <a:latin typeface="Courier New" panose="02070309020205020404" pitchFamily="49" charset="0"/>
              </a:rPr>
              <a:t>32</a:t>
            </a:r>
            <a:r>
              <a:rPr lang="en-US" sz="1200" b="0" dirty="0">
                <a:solidFill>
                  <a:srgbClr val="000000"/>
                </a:solidFill>
                <a:effectLst/>
                <a:highlight>
                  <a:srgbClr val="F7F7F7"/>
                </a:highlight>
                <a:latin typeface="Courier New" panose="02070309020205020404" pitchFamily="49" charset="0"/>
              </a:rPr>
              <a:t>, (</a:t>
            </a:r>
            <a:r>
              <a:rPr lang="en-US" sz="1200" b="0" dirty="0">
                <a:solidFill>
                  <a:srgbClr val="116644"/>
                </a:solidFill>
                <a:effectLst/>
                <a:highlight>
                  <a:srgbClr val="F7F7F7"/>
                </a:highlight>
                <a:latin typeface="Courier New" panose="02070309020205020404" pitchFamily="49" charset="0"/>
              </a:rPr>
              <a:t>3</a:t>
            </a:r>
            <a:r>
              <a:rPr lang="en-US" sz="1200" b="0" dirty="0">
                <a:solidFill>
                  <a:srgbClr val="000000"/>
                </a:solidFill>
                <a:effectLst/>
                <a:highlight>
                  <a:srgbClr val="F7F7F7"/>
                </a:highlight>
                <a:latin typeface="Courier New" panose="02070309020205020404" pitchFamily="49" charset="0"/>
              </a:rPr>
              <a:t>, </a:t>
            </a:r>
            <a:r>
              <a:rPr lang="en-US" sz="1200" b="0" dirty="0">
                <a:solidFill>
                  <a:srgbClr val="116644"/>
                </a:solidFill>
                <a:effectLst/>
                <a:highlight>
                  <a:srgbClr val="F7F7F7"/>
                </a:highlight>
                <a:latin typeface="Courier New" panose="02070309020205020404" pitchFamily="49" charset="0"/>
              </a:rPr>
              <a:t>3</a:t>
            </a:r>
            <a:r>
              <a:rPr lang="en-US" sz="1200" b="0" dirty="0">
                <a:solidFill>
                  <a:srgbClr val="000000"/>
                </a:solidFill>
                <a:effectLst/>
                <a:highlight>
                  <a:srgbClr val="F7F7F7"/>
                </a:highlight>
                <a:latin typeface="Courier New" panose="02070309020205020404" pitchFamily="49" charset="0"/>
              </a:rPr>
              <a:t>), activation=</a:t>
            </a:r>
            <a:r>
              <a:rPr lang="en-US" sz="1200" b="0" dirty="0">
                <a:solidFill>
                  <a:srgbClr val="A31515"/>
                </a:solidFill>
                <a:effectLst/>
                <a:highlight>
                  <a:srgbClr val="F7F7F7"/>
                </a:highlight>
                <a:latin typeface="Courier New" panose="02070309020205020404" pitchFamily="49" charset="0"/>
              </a:rPr>
              <a:t>'</a:t>
            </a:r>
            <a:r>
              <a:rPr lang="en-US" sz="1200" b="0" dirty="0" err="1">
                <a:solidFill>
                  <a:srgbClr val="A31515"/>
                </a:solidFill>
                <a:effectLst/>
                <a:highlight>
                  <a:srgbClr val="F7F7F7"/>
                </a:highlight>
                <a:latin typeface="Courier New" panose="02070309020205020404" pitchFamily="49" charset="0"/>
              </a:rPr>
              <a:t>relu</a:t>
            </a:r>
            <a:r>
              <a:rPr lang="en-US" sz="1200" b="0" dirty="0">
                <a:solidFill>
                  <a:srgbClr val="A31515"/>
                </a:solidFill>
                <a:effectLst/>
                <a:highlight>
                  <a:srgbClr val="F7F7F7"/>
                </a:highlight>
                <a:latin typeface="Courier New" panose="02070309020205020404" pitchFamily="49" charset="0"/>
              </a:rPr>
              <a:t>'</a:t>
            </a:r>
            <a:r>
              <a:rPr lang="en-US" sz="1200" b="0" dirty="0">
                <a:solidFill>
                  <a:srgbClr val="000000"/>
                </a:solidFill>
                <a:effectLst/>
                <a:highlight>
                  <a:srgbClr val="F7F7F7"/>
                </a:highlight>
                <a:latin typeface="Courier New" panose="02070309020205020404" pitchFamily="49" charset="0"/>
              </a:rPr>
              <a:t>))</a:t>
            </a:r>
          </a:p>
        </p:txBody>
      </p:sp>
      <p:cxnSp>
        <p:nvCxnSpPr>
          <p:cNvPr id="122" name="Connector: Curved 121">
            <a:extLst>
              <a:ext uri="{FF2B5EF4-FFF2-40B4-BE49-F238E27FC236}">
                <a16:creationId xmlns:a16="http://schemas.microsoft.com/office/drawing/2014/main" id="{4FD7B5BB-68B0-9FCF-0736-090897E69131}"/>
              </a:ext>
            </a:extLst>
          </p:cNvPr>
          <p:cNvCxnSpPr>
            <a:cxnSpLocks/>
            <a:stCxn id="47" idx="2"/>
          </p:cNvCxnSpPr>
          <p:nvPr/>
        </p:nvCxnSpPr>
        <p:spPr>
          <a:xfrm rot="5400000" flipH="1" flipV="1">
            <a:off x="8341008" y="3637832"/>
            <a:ext cx="604375" cy="1542353"/>
          </a:xfrm>
          <a:prstGeom prst="curvedConnector4">
            <a:avLst>
              <a:gd name="adj1" fmla="val -207038"/>
              <a:gd name="adj2" fmla="val 68262"/>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29" name="TextBox 128">
            <a:extLst>
              <a:ext uri="{FF2B5EF4-FFF2-40B4-BE49-F238E27FC236}">
                <a16:creationId xmlns:a16="http://schemas.microsoft.com/office/drawing/2014/main" id="{34C8F7EE-B190-91DE-EFC2-BD27046E1EE4}"/>
              </a:ext>
            </a:extLst>
          </p:cNvPr>
          <p:cNvSpPr txBox="1"/>
          <p:nvPr/>
        </p:nvSpPr>
        <p:spPr>
          <a:xfrm>
            <a:off x="6853927" y="5673190"/>
            <a:ext cx="3066549" cy="276999"/>
          </a:xfrm>
          <a:prstGeom prst="rect">
            <a:avLst/>
          </a:prstGeom>
          <a:noFill/>
        </p:spPr>
        <p:txBody>
          <a:bodyPr wrap="square">
            <a:spAutoFit/>
          </a:bodyPr>
          <a:lstStyle/>
          <a:p>
            <a:pPr algn="ctr"/>
            <a:r>
              <a:rPr lang="en-US" sz="1200" b="0" dirty="0" err="1">
                <a:solidFill>
                  <a:srgbClr val="000000"/>
                </a:solidFill>
                <a:effectLst/>
                <a:highlight>
                  <a:srgbClr val="F7F7F7"/>
                </a:highlight>
                <a:latin typeface="Courier New" panose="02070309020205020404" pitchFamily="49" charset="0"/>
              </a:rPr>
              <a:t>model.add</a:t>
            </a:r>
            <a:r>
              <a:rPr lang="en-US" sz="1200" b="0" dirty="0">
                <a:solidFill>
                  <a:srgbClr val="000000"/>
                </a:solidFill>
                <a:effectLst/>
                <a:highlight>
                  <a:srgbClr val="F7F7F7"/>
                </a:highlight>
                <a:latin typeface="Courier New" panose="02070309020205020404" pitchFamily="49" charset="0"/>
              </a:rPr>
              <a:t>(</a:t>
            </a:r>
            <a:r>
              <a:rPr lang="en-US" sz="1200" b="0" dirty="0" err="1">
                <a:solidFill>
                  <a:srgbClr val="000000"/>
                </a:solidFill>
                <a:effectLst/>
                <a:highlight>
                  <a:srgbClr val="F7F7F7"/>
                </a:highlight>
                <a:latin typeface="Courier New" panose="02070309020205020404" pitchFamily="49" charset="0"/>
              </a:rPr>
              <a:t>layers.Flatten</a:t>
            </a:r>
            <a:r>
              <a:rPr lang="en-US" sz="1200" b="0" dirty="0">
                <a:solidFill>
                  <a:srgbClr val="000000"/>
                </a:solidFill>
                <a:effectLst/>
                <a:highlight>
                  <a:srgbClr val="F7F7F7"/>
                </a:highlight>
                <a:latin typeface="Courier New" panose="02070309020205020404" pitchFamily="49" charset="0"/>
              </a:rPr>
              <a:t>())</a:t>
            </a:r>
          </a:p>
        </p:txBody>
      </p:sp>
      <p:sp>
        <p:nvSpPr>
          <p:cNvPr id="132" name="TextBox 131">
            <a:extLst>
              <a:ext uri="{FF2B5EF4-FFF2-40B4-BE49-F238E27FC236}">
                <a16:creationId xmlns:a16="http://schemas.microsoft.com/office/drawing/2014/main" id="{4C4A846A-008B-D55F-CDE3-40E8CB8F7521}"/>
              </a:ext>
            </a:extLst>
          </p:cNvPr>
          <p:cNvSpPr txBox="1"/>
          <p:nvPr/>
        </p:nvSpPr>
        <p:spPr>
          <a:xfrm>
            <a:off x="9239198" y="2670707"/>
            <a:ext cx="2762620" cy="461665"/>
          </a:xfrm>
          <a:prstGeom prst="rect">
            <a:avLst/>
          </a:prstGeom>
          <a:noFill/>
        </p:spPr>
        <p:txBody>
          <a:bodyPr wrap="square">
            <a:spAutoFit/>
          </a:bodyPr>
          <a:lstStyle/>
          <a:p>
            <a:r>
              <a:rPr lang="en-US" sz="1200" b="0" dirty="0" err="1">
                <a:solidFill>
                  <a:srgbClr val="000000"/>
                </a:solidFill>
                <a:effectLst/>
                <a:highlight>
                  <a:srgbClr val="F7F7F7"/>
                </a:highlight>
                <a:latin typeface="Courier New" panose="02070309020205020404" pitchFamily="49" charset="0"/>
              </a:rPr>
              <a:t>model.add</a:t>
            </a:r>
            <a:r>
              <a:rPr lang="en-US" sz="1200" b="0" dirty="0">
                <a:solidFill>
                  <a:srgbClr val="000000"/>
                </a:solidFill>
                <a:effectLst/>
                <a:highlight>
                  <a:srgbClr val="F7F7F7"/>
                </a:highlight>
                <a:latin typeface="Courier New" panose="02070309020205020404" pitchFamily="49" charset="0"/>
              </a:rPr>
              <a:t>(</a:t>
            </a:r>
            <a:r>
              <a:rPr lang="en-US" sz="1200" b="0" dirty="0" err="1">
                <a:solidFill>
                  <a:srgbClr val="000000"/>
                </a:solidFill>
                <a:effectLst/>
                <a:highlight>
                  <a:srgbClr val="F7F7F7"/>
                </a:highlight>
                <a:latin typeface="Courier New" panose="02070309020205020404" pitchFamily="49" charset="0"/>
              </a:rPr>
              <a:t>layers.Dense</a:t>
            </a:r>
            <a:r>
              <a:rPr lang="en-US" sz="1200" b="0" dirty="0">
                <a:solidFill>
                  <a:srgbClr val="000000"/>
                </a:solidFill>
                <a:effectLst/>
                <a:highlight>
                  <a:srgbClr val="F7F7F7"/>
                </a:highlight>
                <a:latin typeface="Courier New" panose="02070309020205020404" pitchFamily="49" charset="0"/>
              </a:rPr>
              <a:t>(</a:t>
            </a:r>
            <a:r>
              <a:rPr lang="en-US" sz="1200" b="0" dirty="0">
                <a:solidFill>
                  <a:srgbClr val="116644"/>
                </a:solidFill>
                <a:effectLst/>
                <a:highlight>
                  <a:srgbClr val="F7F7F7"/>
                </a:highlight>
                <a:latin typeface="Courier New" panose="02070309020205020404" pitchFamily="49" charset="0"/>
              </a:rPr>
              <a:t>1024</a:t>
            </a:r>
            <a:r>
              <a:rPr lang="en-US" sz="1200" b="0" dirty="0">
                <a:solidFill>
                  <a:srgbClr val="000000"/>
                </a:solidFill>
                <a:effectLst/>
                <a:highlight>
                  <a:srgbClr val="F7F7F7"/>
                </a:highlight>
                <a:latin typeface="Courier New" panose="02070309020205020404" pitchFamily="49" charset="0"/>
              </a:rPr>
              <a:t>, activation=</a:t>
            </a:r>
            <a:r>
              <a:rPr lang="en-US" sz="1200" b="0" dirty="0">
                <a:solidFill>
                  <a:srgbClr val="A31515"/>
                </a:solidFill>
                <a:effectLst/>
                <a:highlight>
                  <a:srgbClr val="F7F7F7"/>
                </a:highlight>
                <a:latin typeface="Courier New" panose="02070309020205020404" pitchFamily="49" charset="0"/>
              </a:rPr>
              <a:t>'</a:t>
            </a:r>
            <a:r>
              <a:rPr lang="en-US" sz="1200" b="0" dirty="0" err="1">
                <a:solidFill>
                  <a:srgbClr val="A31515"/>
                </a:solidFill>
                <a:effectLst/>
                <a:highlight>
                  <a:srgbClr val="F7F7F7"/>
                </a:highlight>
                <a:latin typeface="Courier New" panose="02070309020205020404" pitchFamily="49" charset="0"/>
              </a:rPr>
              <a:t>relu</a:t>
            </a:r>
            <a:r>
              <a:rPr lang="en-US" sz="1200" b="0" dirty="0">
                <a:solidFill>
                  <a:srgbClr val="A31515"/>
                </a:solidFill>
                <a:effectLst/>
                <a:highlight>
                  <a:srgbClr val="F7F7F7"/>
                </a:highlight>
                <a:latin typeface="Courier New" panose="02070309020205020404" pitchFamily="49" charset="0"/>
              </a:rPr>
              <a:t>'</a:t>
            </a:r>
            <a:r>
              <a:rPr lang="en-US" sz="1200" b="0" dirty="0">
                <a:solidFill>
                  <a:srgbClr val="000000"/>
                </a:solidFill>
                <a:effectLst/>
                <a:highlight>
                  <a:srgbClr val="F7F7F7"/>
                </a:highlight>
                <a:latin typeface="Courier New" panose="02070309020205020404" pitchFamily="49" charset="0"/>
              </a:rPr>
              <a:t>))</a:t>
            </a:r>
          </a:p>
        </p:txBody>
      </p:sp>
      <p:sp>
        <p:nvSpPr>
          <p:cNvPr id="140" name="Oval 139">
            <a:extLst>
              <a:ext uri="{FF2B5EF4-FFF2-40B4-BE49-F238E27FC236}">
                <a16:creationId xmlns:a16="http://schemas.microsoft.com/office/drawing/2014/main" id="{78442131-E276-6D62-DEA8-D43C7F98D2D2}"/>
              </a:ext>
            </a:extLst>
          </p:cNvPr>
          <p:cNvSpPr/>
          <p:nvPr/>
        </p:nvSpPr>
        <p:spPr bwMode="auto">
          <a:xfrm rot="5400000">
            <a:off x="10785002" y="4005285"/>
            <a:ext cx="169509" cy="169509"/>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457200" fontAlgn="base" hangingPunct="0">
              <a:lnSpc>
                <a:spcPct val="93000"/>
              </a:lnSpc>
              <a:spcBef>
                <a:spcPct val="0"/>
              </a:spcBef>
              <a:spcAft>
                <a:spcPct val="0"/>
              </a:spcAft>
              <a:buClr>
                <a:srgbClr val="000000"/>
              </a:buClr>
              <a:buSzPct val="100000"/>
            </a:pPr>
            <a:endParaRPr kumimoji="0" lang="en-US" sz="1600" b="0" i="0" u="none" strike="noStrike" cap="none" normalizeH="0" baseline="0" dirty="0">
              <a:ln>
                <a:noFill/>
              </a:ln>
              <a:solidFill>
                <a:schemeClr val="bg1"/>
              </a:solidFill>
              <a:effectLst/>
              <a:ea typeface="SimSun" charset="-122"/>
            </a:endParaRPr>
          </a:p>
        </p:txBody>
      </p:sp>
      <p:cxnSp>
        <p:nvCxnSpPr>
          <p:cNvPr id="141" name="Straight Connector 140">
            <a:extLst>
              <a:ext uri="{FF2B5EF4-FFF2-40B4-BE49-F238E27FC236}">
                <a16:creationId xmlns:a16="http://schemas.microsoft.com/office/drawing/2014/main" id="{96FEB4EF-7135-210A-0614-35772E833E11}"/>
              </a:ext>
            </a:extLst>
          </p:cNvPr>
          <p:cNvCxnSpPr>
            <a:cxnSpLocks/>
            <a:stCxn id="51" idx="7"/>
            <a:endCxn id="140" idx="4"/>
          </p:cNvCxnSpPr>
          <p:nvPr/>
        </p:nvCxnSpPr>
        <p:spPr bwMode="auto">
          <a:xfrm>
            <a:off x="10299032" y="3880348"/>
            <a:ext cx="485970" cy="209692"/>
          </a:xfrm>
          <a:prstGeom prst="line">
            <a:avLst/>
          </a:prstGeom>
          <a:ln w="28575">
            <a:solidFill>
              <a:srgbClr val="00206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0ABEF388-3967-E03D-31BF-6C2EF0B136DE}"/>
              </a:ext>
            </a:extLst>
          </p:cNvPr>
          <p:cNvCxnSpPr>
            <a:cxnSpLocks/>
            <a:stCxn id="52" idx="1"/>
            <a:endCxn id="140" idx="4"/>
          </p:cNvCxnSpPr>
          <p:nvPr/>
        </p:nvCxnSpPr>
        <p:spPr bwMode="auto">
          <a:xfrm flipV="1">
            <a:off x="10299032" y="4090040"/>
            <a:ext cx="485970" cy="809153"/>
          </a:xfrm>
          <a:prstGeom prst="line">
            <a:avLst/>
          </a:prstGeom>
          <a:ln w="28575">
            <a:solidFill>
              <a:srgbClr val="00206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0" name="Connector: Curved 149">
            <a:extLst>
              <a:ext uri="{FF2B5EF4-FFF2-40B4-BE49-F238E27FC236}">
                <a16:creationId xmlns:a16="http://schemas.microsoft.com/office/drawing/2014/main" id="{EDA1B757-74EF-A4BC-B639-35C9F910F598}"/>
              </a:ext>
            </a:extLst>
          </p:cNvPr>
          <p:cNvCxnSpPr>
            <a:cxnSpLocks/>
            <a:endCxn id="155" idx="0"/>
          </p:cNvCxnSpPr>
          <p:nvPr/>
        </p:nvCxnSpPr>
        <p:spPr>
          <a:xfrm rot="16200000" flipH="1">
            <a:off x="10345359" y="4726130"/>
            <a:ext cx="636301" cy="242985"/>
          </a:xfrm>
          <a:prstGeom prst="curvedConnector3">
            <a:avLst>
              <a:gd name="adj1" fmla="val 50000"/>
            </a:avLst>
          </a:prstGeom>
          <a:ln w="38100">
            <a:solidFill>
              <a:schemeClr val="accent5"/>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908355DE-27C3-3C24-B579-E0B58D8BFD1C}"/>
              </a:ext>
            </a:extLst>
          </p:cNvPr>
          <p:cNvCxnSpPr>
            <a:cxnSpLocks/>
            <a:stCxn id="42" idx="0"/>
            <a:endCxn id="140" idx="4"/>
          </p:cNvCxnSpPr>
          <p:nvPr/>
        </p:nvCxnSpPr>
        <p:spPr bwMode="auto">
          <a:xfrm flipV="1">
            <a:off x="10321658" y="4090040"/>
            <a:ext cx="463344" cy="299804"/>
          </a:xfrm>
          <a:prstGeom prst="line">
            <a:avLst/>
          </a:prstGeom>
          <a:ln w="28575">
            <a:solidFill>
              <a:srgbClr val="00206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5" name="TextBox 154">
            <a:extLst>
              <a:ext uri="{FF2B5EF4-FFF2-40B4-BE49-F238E27FC236}">
                <a16:creationId xmlns:a16="http://schemas.microsoft.com/office/drawing/2014/main" id="{3F4D42E2-4D2F-F668-8809-30C54E2A0B3F}"/>
              </a:ext>
            </a:extLst>
          </p:cNvPr>
          <p:cNvSpPr txBox="1"/>
          <p:nvPr/>
        </p:nvSpPr>
        <p:spPr>
          <a:xfrm>
            <a:off x="9509713" y="5165774"/>
            <a:ext cx="2550577" cy="461665"/>
          </a:xfrm>
          <a:prstGeom prst="rect">
            <a:avLst/>
          </a:prstGeom>
          <a:noFill/>
        </p:spPr>
        <p:txBody>
          <a:bodyPr wrap="square">
            <a:spAutoFit/>
          </a:bodyPr>
          <a:lstStyle/>
          <a:p>
            <a:r>
              <a:rPr lang="en-US" sz="1200" b="0" dirty="0" err="1">
                <a:solidFill>
                  <a:srgbClr val="000000"/>
                </a:solidFill>
                <a:effectLst/>
                <a:highlight>
                  <a:srgbClr val="F7F7F7"/>
                </a:highlight>
                <a:latin typeface="Courier New" panose="02070309020205020404" pitchFamily="49" charset="0"/>
              </a:rPr>
              <a:t>model.add</a:t>
            </a:r>
            <a:r>
              <a:rPr lang="en-US" sz="1200" b="0" dirty="0">
                <a:solidFill>
                  <a:srgbClr val="000000"/>
                </a:solidFill>
                <a:effectLst/>
                <a:highlight>
                  <a:srgbClr val="F7F7F7"/>
                </a:highlight>
                <a:latin typeface="Courier New" panose="02070309020205020404" pitchFamily="49" charset="0"/>
              </a:rPr>
              <a:t>(</a:t>
            </a:r>
            <a:r>
              <a:rPr lang="en-US" sz="1200" b="0" dirty="0" err="1">
                <a:solidFill>
                  <a:srgbClr val="000000"/>
                </a:solidFill>
                <a:effectLst/>
                <a:highlight>
                  <a:srgbClr val="F7F7F7"/>
                </a:highlight>
                <a:latin typeface="Courier New" panose="02070309020205020404" pitchFamily="49" charset="0"/>
              </a:rPr>
              <a:t>layers.Dense</a:t>
            </a:r>
            <a:r>
              <a:rPr lang="en-US" sz="1200" b="0" dirty="0">
                <a:solidFill>
                  <a:srgbClr val="000000"/>
                </a:solidFill>
                <a:effectLst/>
                <a:highlight>
                  <a:srgbClr val="F7F7F7"/>
                </a:highlight>
                <a:latin typeface="Courier New" panose="02070309020205020404" pitchFamily="49" charset="0"/>
              </a:rPr>
              <a:t>(</a:t>
            </a:r>
            <a:r>
              <a:rPr lang="en-US" sz="1200" b="0" dirty="0">
                <a:solidFill>
                  <a:srgbClr val="116644"/>
                </a:solidFill>
                <a:effectLst/>
                <a:highlight>
                  <a:srgbClr val="F7F7F7"/>
                </a:highlight>
                <a:latin typeface="Courier New" panose="02070309020205020404" pitchFamily="49" charset="0"/>
              </a:rPr>
              <a:t>2</a:t>
            </a:r>
            <a:r>
              <a:rPr lang="en-US" sz="1200" b="0" dirty="0">
                <a:solidFill>
                  <a:srgbClr val="000000"/>
                </a:solidFill>
                <a:effectLst/>
                <a:highlight>
                  <a:srgbClr val="F7F7F7"/>
                </a:highlight>
                <a:latin typeface="Courier New" panose="02070309020205020404" pitchFamily="49" charset="0"/>
              </a:rPr>
              <a:t>, activation=</a:t>
            </a:r>
            <a:r>
              <a:rPr lang="en-US" sz="1200" b="0" dirty="0">
                <a:solidFill>
                  <a:srgbClr val="A31515"/>
                </a:solidFill>
                <a:effectLst/>
                <a:highlight>
                  <a:srgbClr val="F7F7F7"/>
                </a:highlight>
                <a:latin typeface="Courier New" panose="02070309020205020404" pitchFamily="49" charset="0"/>
              </a:rPr>
              <a:t>'</a:t>
            </a:r>
            <a:r>
              <a:rPr lang="en-US" sz="1200" b="0" dirty="0" err="1">
                <a:solidFill>
                  <a:srgbClr val="A31515"/>
                </a:solidFill>
                <a:effectLst/>
                <a:highlight>
                  <a:srgbClr val="F7F7F7"/>
                </a:highlight>
                <a:latin typeface="Courier New" panose="02070309020205020404" pitchFamily="49" charset="0"/>
              </a:rPr>
              <a:t>softmax</a:t>
            </a:r>
            <a:r>
              <a:rPr lang="en-US" sz="1200" b="0" dirty="0">
                <a:solidFill>
                  <a:srgbClr val="A31515"/>
                </a:solidFill>
                <a:effectLst/>
                <a:highlight>
                  <a:srgbClr val="F7F7F7"/>
                </a:highlight>
                <a:latin typeface="Courier New" panose="02070309020205020404" pitchFamily="49" charset="0"/>
              </a:rPr>
              <a:t>'</a:t>
            </a:r>
            <a:r>
              <a:rPr lang="en-US" sz="1200" b="0" dirty="0">
                <a:solidFill>
                  <a:srgbClr val="000000"/>
                </a:solidFill>
                <a:effectLst/>
                <a:highlight>
                  <a:srgbClr val="F7F7F7"/>
                </a:highlight>
                <a:latin typeface="Courier New" panose="02070309020205020404" pitchFamily="49" charset="0"/>
              </a:rPr>
              <a:t>))</a:t>
            </a:r>
          </a:p>
        </p:txBody>
      </p:sp>
      <p:sp>
        <p:nvSpPr>
          <p:cNvPr id="3" name="Oval 2">
            <a:extLst>
              <a:ext uri="{FF2B5EF4-FFF2-40B4-BE49-F238E27FC236}">
                <a16:creationId xmlns:a16="http://schemas.microsoft.com/office/drawing/2014/main" id="{646009F3-143A-EC51-436F-B3693E0C689B}"/>
              </a:ext>
            </a:extLst>
          </p:cNvPr>
          <p:cNvSpPr/>
          <p:nvPr/>
        </p:nvSpPr>
        <p:spPr bwMode="auto">
          <a:xfrm rot="5400000">
            <a:off x="10785002" y="4585529"/>
            <a:ext cx="169509" cy="169509"/>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457200" fontAlgn="base" hangingPunct="0">
              <a:lnSpc>
                <a:spcPct val="93000"/>
              </a:lnSpc>
              <a:spcBef>
                <a:spcPct val="0"/>
              </a:spcBef>
              <a:spcAft>
                <a:spcPct val="0"/>
              </a:spcAft>
              <a:buClr>
                <a:srgbClr val="000000"/>
              </a:buClr>
              <a:buSzPct val="100000"/>
            </a:pPr>
            <a:endParaRPr kumimoji="0" lang="en-US" sz="1600" b="0" i="0" u="none" strike="noStrike" cap="none" normalizeH="0" baseline="0" dirty="0">
              <a:ln>
                <a:noFill/>
              </a:ln>
              <a:solidFill>
                <a:schemeClr val="bg1"/>
              </a:solidFill>
              <a:effectLst/>
              <a:ea typeface="SimSun" charset="-122"/>
            </a:endParaRPr>
          </a:p>
        </p:txBody>
      </p:sp>
      <p:cxnSp>
        <p:nvCxnSpPr>
          <p:cNvPr id="17" name="Straight Connector 16">
            <a:extLst>
              <a:ext uri="{FF2B5EF4-FFF2-40B4-BE49-F238E27FC236}">
                <a16:creationId xmlns:a16="http://schemas.microsoft.com/office/drawing/2014/main" id="{0444DAD4-3D56-E88D-B818-1AA456A3E29E}"/>
              </a:ext>
            </a:extLst>
          </p:cNvPr>
          <p:cNvCxnSpPr>
            <a:cxnSpLocks/>
            <a:stCxn id="51" idx="7"/>
            <a:endCxn id="3" idx="4"/>
          </p:cNvCxnSpPr>
          <p:nvPr/>
        </p:nvCxnSpPr>
        <p:spPr bwMode="auto">
          <a:xfrm>
            <a:off x="10299032" y="3880348"/>
            <a:ext cx="485970" cy="789936"/>
          </a:xfrm>
          <a:prstGeom prst="line">
            <a:avLst/>
          </a:prstGeom>
          <a:ln w="28575">
            <a:solidFill>
              <a:schemeClr val="accent5">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79C0E49-37C2-4D1E-925D-53B2AA3626E8}"/>
              </a:ext>
            </a:extLst>
          </p:cNvPr>
          <p:cNvCxnSpPr>
            <a:cxnSpLocks/>
            <a:stCxn id="42" idx="0"/>
            <a:endCxn id="3" idx="4"/>
          </p:cNvCxnSpPr>
          <p:nvPr/>
        </p:nvCxnSpPr>
        <p:spPr bwMode="auto">
          <a:xfrm>
            <a:off x="10321658" y="4389844"/>
            <a:ext cx="463344" cy="280440"/>
          </a:xfrm>
          <a:prstGeom prst="line">
            <a:avLst/>
          </a:prstGeom>
          <a:ln w="28575">
            <a:solidFill>
              <a:schemeClr val="accent5">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CC21B6C-E7C1-3E18-3969-44DADE5837E7}"/>
              </a:ext>
            </a:extLst>
          </p:cNvPr>
          <p:cNvCxnSpPr>
            <a:cxnSpLocks/>
            <a:stCxn id="52" idx="1"/>
            <a:endCxn id="3" idx="4"/>
          </p:cNvCxnSpPr>
          <p:nvPr/>
        </p:nvCxnSpPr>
        <p:spPr bwMode="auto">
          <a:xfrm flipV="1">
            <a:off x="10299032" y="4670284"/>
            <a:ext cx="485970" cy="228909"/>
          </a:xfrm>
          <a:prstGeom prst="line">
            <a:avLst/>
          </a:prstGeom>
          <a:ln w="28575">
            <a:solidFill>
              <a:schemeClr val="accent5">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8B45BDB0-3AD8-C7F5-DE9E-124C4BC84B91}"/>
              </a:ext>
            </a:extLst>
          </p:cNvPr>
          <p:cNvSpPr txBox="1"/>
          <p:nvPr/>
        </p:nvSpPr>
        <p:spPr>
          <a:xfrm>
            <a:off x="202150" y="5444206"/>
            <a:ext cx="3526792" cy="276999"/>
          </a:xfrm>
          <a:prstGeom prst="rect">
            <a:avLst/>
          </a:prstGeom>
          <a:noFill/>
        </p:spPr>
        <p:txBody>
          <a:bodyPr wrap="square">
            <a:spAutoFit/>
          </a:bodyPr>
          <a:lstStyle/>
          <a:p>
            <a:r>
              <a:rPr lang="en-US" sz="1200" b="0" dirty="0" err="1">
                <a:solidFill>
                  <a:srgbClr val="000000"/>
                </a:solidFill>
                <a:effectLst/>
                <a:highlight>
                  <a:srgbClr val="F7F7F7"/>
                </a:highlight>
                <a:latin typeface="Courier New" panose="02070309020205020404" pitchFamily="49" charset="0"/>
              </a:rPr>
              <a:t>model.add</a:t>
            </a:r>
            <a:r>
              <a:rPr lang="en-US" sz="1200" b="0" dirty="0">
                <a:solidFill>
                  <a:srgbClr val="000000"/>
                </a:solidFill>
                <a:effectLst/>
                <a:highlight>
                  <a:srgbClr val="F7F7F7"/>
                </a:highlight>
                <a:latin typeface="Courier New" panose="02070309020205020404" pitchFamily="49" charset="0"/>
              </a:rPr>
              <a:t>(</a:t>
            </a:r>
            <a:r>
              <a:rPr lang="en-US" sz="1200" b="0" dirty="0" err="1">
                <a:solidFill>
                  <a:srgbClr val="000000"/>
                </a:solidFill>
                <a:effectLst/>
                <a:highlight>
                  <a:srgbClr val="F7F7F7"/>
                </a:highlight>
                <a:latin typeface="Courier New" panose="02070309020205020404" pitchFamily="49" charset="0"/>
              </a:rPr>
              <a:t>layers.Input</a:t>
            </a:r>
            <a:r>
              <a:rPr lang="en-US" sz="1200" b="0" dirty="0">
                <a:solidFill>
                  <a:srgbClr val="000000"/>
                </a:solidFill>
                <a:effectLst/>
                <a:highlight>
                  <a:srgbClr val="F7F7F7"/>
                </a:highlight>
                <a:latin typeface="Courier New" panose="02070309020205020404" pitchFamily="49" charset="0"/>
              </a:rPr>
              <a:t>((</a:t>
            </a:r>
            <a:r>
              <a:rPr lang="en-US" sz="1200" b="0" dirty="0">
                <a:solidFill>
                  <a:srgbClr val="116644"/>
                </a:solidFill>
                <a:effectLst/>
                <a:highlight>
                  <a:srgbClr val="F7F7F7"/>
                </a:highlight>
                <a:latin typeface="Courier New" panose="02070309020205020404" pitchFamily="49" charset="0"/>
              </a:rPr>
              <a:t>64</a:t>
            </a:r>
            <a:r>
              <a:rPr lang="en-US" sz="1200" b="0" dirty="0">
                <a:solidFill>
                  <a:srgbClr val="000000"/>
                </a:solidFill>
                <a:effectLst/>
                <a:highlight>
                  <a:srgbClr val="F7F7F7"/>
                </a:highlight>
                <a:latin typeface="Courier New" panose="02070309020205020404" pitchFamily="49" charset="0"/>
              </a:rPr>
              <a:t>, </a:t>
            </a:r>
            <a:r>
              <a:rPr lang="en-US" sz="1200" b="0" dirty="0">
                <a:solidFill>
                  <a:srgbClr val="116644"/>
                </a:solidFill>
                <a:effectLst/>
                <a:highlight>
                  <a:srgbClr val="F7F7F7"/>
                </a:highlight>
                <a:latin typeface="Courier New" panose="02070309020205020404" pitchFamily="49" charset="0"/>
              </a:rPr>
              <a:t>64</a:t>
            </a:r>
            <a:r>
              <a:rPr lang="en-US" sz="1200" b="0" dirty="0">
                <a:solidFill>
                  <a:srgbClr val="000000"/>
                </a:solidFill>
                <a:effectLst/>
                <a:highlight>
                  <a:srgbClr val="F7F7F7"/>
                </a:highlight>
                <a:latin typeface="Courier New" panose="02070309020205020404" pitchFamily="49" charset="0"/>
              </a:rPr>
              <a:t>, </a:t>
            </a:r>
            <a:r>
              <a:rPr lang="en-US" sz="1200" b="0" dirty="0">
                <a:solidFill>
                  <a:srgbClr val="116644"/>
                </a:solidFill>
                <a:effectLst/>
                <a:highlight>
                  <a:srgbClr val="F7F7F7"/>
                </a:highlight>
                <a:latin typeface="Courier New" panose="02070309020205020404" pitchFamily="49" charset="0"/>
              </a:rPr>
              <a:t>3</a:t>
            </a:r>
            <a:r>
              <a:rPr lang="en-US" sz="1200" b="0" dirty="0">
                <a:solidFill>
                  <a:srgbClr val="000000"/>
                </a:solidFill>
                <a:effectLst/>
                <a:highlight>
                  <a:srgbClr val="F7F7F7"/>
                </a:highlight>
                <a:latin typeface="Courier New" panose="02070309020205020404" pitchFamily="49" charset="0"/>
              </a:rPr>
              <a:t>)))</a:t>
            </a:r>
          </a:p>
        </p:txBody>
      </p:sp>
    </p:spTree>
    <p:extLst>
      <p:ext uri="{BB962C8B-B14F-4D97-AF65-F5344CB8AC3E}">
        <p14:creationId xmlns:p14="http://schemas.microsoft.com/office/powerpoint/2010/main" val="197985313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C85223-20EB-B1CA-3C4C-E44D51B6B8C9}"/>
              </a:ext>
            </a:extLst>
          </p:cNvPr>
          <p:cNvSpPr>
            <a:spLocks noGrp="1"/>
          </p:cNvSpPr>
          <p:nvPr>
            <p:ph type="title"/>
          </p:nvPr>
        </p:nvSpPr>
        <p:spPr/>
        <p:txBody>
          <a:bodyPr/>
          <a:lstStyle/>
          <a:p>
            <a:r>
              <a:rPr lang="en-US" sz="3200" dirty="0">
                <a:solidFill>
                  <a:srgbClr val="000000"/>
                </a:solidFill>
                <a:effectLst/>
                <a:highlight>
                  <a:srgbClr val="F7F7F7"/>
                </a:highlight>
                <a:latin typeface="Courier New" panose="02070309020205020404" pitchFamily="49" charset="0"/>
              </a:rPr>
              <a:t>Input</a:t>
            </a:r>
            <a:r>
              <a:rPr lang="en-US" dirty="0"/>
              <a:t> Layer</a:t>
            </a:r>
          </a:p>
        </p:txBody>
      </p:sp>
      <p:sp>
        <p:nvSpPr>
          <p:cNvPr id="3" name="Content Placeholder 2">
            <a:extLst>
              <a:ext uri="{FF2B5EF4-FFF2-40B4-BE49-F238E27FC236}">
                <a16:creationId xmlns:a16="http://schemas.microsoft.com/office/drawing/2014/main" id="{CE1B285F-F0C1-185F-AD06-F7B153CBA9C6}"/>
              </a:ext>
            </a:extLst>
          </p:cNvPr>
          <p:cNvSpPr>
            <a:spLocks noGrp="1"/>
          </p:cNvSpPr>
          <p:nvPr>
            <p:ph sz="quarter" idx="10"/>
          </p:nvPr>
        </p:nvSpPr>
        <p:spPr/>
        <p:txBody>
          <a:bodyPr/>
          <a:lstStyle/>
          <a:p>
            <a:r>
              <a:rPr lang="en-US" sz="2400" dirty="0"/>
              <a:t>Like other neural networks, the first layer we add to the </a:t>
            </a:r>
            <a:r>
              <a:rPr lang="en-US" sz="2400" b="1" dirty="0">
                <a:solidFill>
                  <a:srgbClr val="000000"/>
                </a:solidFill>
                <a:highlight>
                  <a:srgbClr val="F7F7F7"/>
                </a:highlight>
                <a:latin typeface="Courier New" panose="02070309020205020404" pitchFamily="49" charset="0"/>
              </a:rPr>
              <a:t>Sequential()</a:t>
            </a:r>
            <a:r>
              <a:rPr lang="en-US" sz="2400" dirty="0"/>
              <a:t> model is the </a:t>
            </a:r>
            <a:r>
              <a:rPr lang="en-US" sz="2400" b="1" dirty="0">
                <a:solidFill>
                  <a:srgbClr val="000000"/>
                </a:solidFill>
                <a:effectLst/>
                <a:highlight>
                  <a:srgbClr val="F7F7F7"/>
                </a:highlight>
                <a:latin typeface="Courier New" panose="02070309020205020404" pitchFamily="49" charset="0"/>
              </a:rPr>
              <a:t>Input</a:t>
            </a:r>
            <a:r>
              <a:rPr lang="en-US" sz="2400" dirty="0"/>
              <a:t> layer</a:t>
            </a:r>
          </a:p>
          <a:p>
            <a:r>
              <a:rPr lang="en-US" sz="2400" dirty="0"/>
              <a:t>For CNN, we need to provide the shape of the input images: height (pixels) by width (pixels) by channels (RGB always has 3).</a:t>
            </a:r>
          </a:p>
        </p:txBody>
      </p:sp>
      <p:graphicFrame>
        <p:nvGraphicFramePr>
          <p:cNvPr id="4" name="Table 6">
            <a:extLst>
              <a:ext uri="{FF2B5EF4-FFF2-40B4-BE49-F238E27FC236}">
                <a16:creationId xmlns:a16="http://schemas.microsoft.com/office/drawing/2014/main" id="{4A809055-7FEF-444B-A5D2-4A7AFCB6C98F}"/>
              </a:ext>
            </a:extLst>
          </p:cNvPr>
          <p:cNvGraphicFramePr>
            <a:graphicFrameLocks noGrp="1"/>
          </p:cNvGraphicFramePr>
          <p:nvPr>
            <p:extLst>
              <p:ext uri="{D42A27DB-BD31-4B8C-83A1-F6EECF244321}">
                <p14:modId xmlns:p14="http://schemas.microsoft.com/office/powerpoint/2010/main" val="122392719"/>
              </p:ext>
            </p:extLst>
          </p:nvPr>
        </p:nvGraphicFramePr>
        <p:xfrm>
          <a:off x="1073209" y="3520114"/>
          <a:ext cx="2628899" cy="2628899"/>
        </p:xfrm>
        <a:graphic>
          <a:graphicData uri="http://schemas.openxmlformats.org/drawingml/2006/table">
            <a:tbl>
              <a:tblPr firstRow="1" bandRow="1">
                <a:tableStyleId>{D7AC3CCA-C797-4891-BE02-D94E43425B78}</a:tableStyleId>
              </a:tblPr>
              <a:tblGrid>
                <a:gridCol w="375557">
                  <a:extLst>
                    <a:ext uri="{9D8B030D-6E8A-4147-A177-3AD203B41FA5}">
                      <a16:colId xmlns:a16="http://schemas.microsoft.com/office/drawing/2014/main" val="3320110529"/>
                    </a:ext>
                  </a:extLst>
                </a:gridCol>
                <a:gridCol w="375557">
                  <a:extLst>
                    <a:ext uri="{9D8B030D-6E8A-4147-A177-3AD203B41FA5}">
                      <a16:colId xmlns:a16="http://schemas.microsoft.com/office/drawing/2014/main" val="1969124576"/>
                    </a:ext>
                  </a:extLst>
                </a:gridCol>
                <a:gridCol w="375557">
                  <a:extLst>
                    <a:ext uri="{9D8B030D-6E8A-4147-A177-3AD203B41FA5}">
                      <a16:colId xmlns:a16="http://schemas.microsoft.com/office/drawing/2014/main" val="660786129"/>
                    </a:ext>
                  </a:extLst>
                </a:gridCol>
                <a:gridCol w="375557">
                  <a:extLst>
                    <a:ext uri="{9D8B030D-6E8A-4147-A177-3AD203B41FA5}">
                      <a16:colId xmlns:a16="http://schemas.microsoft.com/office/drawing/2014/main" val="1216107389"/>
                    </a:ext>
                  </a:extLst>
                </a:gridCol>
                <a:gridCol w="375557">
                  <a:extLst>
                    <a:ext uri="{9D8B030D-6E8A-4147-A177-3AD203B41FA5}">
                      <a16:colId xmlns:a16="http://schemas.microsoft.com/office/drawing/2014/main" val="988116195"/>
                    </a:ext>
                  </a:extLst>
                </a:gridCol>
                <a:gridCol w="375557">
                  <a:extLst>
                    <a:ext uri="{9D8B030D-6E8A-4147-A177-3AD203B41FA5}">
                      <a16:colId xmlns:a16="http://schemas.microsoft.com/office/drawing/2014/main" val="1224640414"/>
                    </a:ext>
                  </a:extLst>
                </a:gridCol>
                <a:gridCol w="375557">
                  <a:extLst>
                    <a:ext uri="{9D8B030D-6E8A-4147-A177-3AD203B41FA5}">
                      <a16:colId xmlns:a16="http://schemas.microsoft.com/office/drawing/2014/main" val="4133969002"/>
                    </a:ext>
                  </a:extLst>
                </a:gridCol>
              </a:tblGrid>
              <a:tr h="375557">
                <a:tc>
                  <a:txBody>
                    <a:bodyPr/>
                    <a:lstStyle/>
                    <a:p>
                      <a:pPr algn="ctr"/>
                      <a:r>
                        <a:rPr lang="en-US" sz="900" dirty="0">
                          <a:solidFill>
                            <a:schemeClr val="bg1"/>
                          </a:solidFill>
                          <a:latin typeface="Consolas" panose="020B0609020204030204" pitchFamily="49" charset="0"/>
                        </a:rPr>
                        <a:t>10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dirty="0">
                          <a:solidFill>
                            <a:schemeClr val="bg1"/>
                          </a:solidFill>
                          <a:latin typeface="Consolas" panose="020B0609020204030204" pitchFamily="49" charset="0"/>
                        </a:rPr>
                        <a:t>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dirty="0">
                          <a:solidFill>
                            <a:schemeClr val="bg1"/>
                          </a:solidFill>
                          <a:latin typeface="Consolas" panose="020B0609020204030204" pitchFamily="49" charset="0"/>
                        </a:rPr>
                        <a:t>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dirty="0">
                          <a:solidFill>
                            <a:schemeClr val="bg1"/>
                          </a:solidFill>
                          <a:latin typeface="Consolas" panose="020B0609020204030204" pitchFamily="49" charset="0"/>
                        </a:rPr>
                        <a:t>20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dirty="0">
                          <a:solidFill>
                            <a:schemeClr val="bg1"/>
                          </a:solidFill>
                          <a:latin typeface="Consolas" panose="020B0609020204030204" pitchFamily="49" charset="0"/>
                        </a:rPr>
                        <a:t>11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dirty="0">
                          <a:solidFill>
                            <a:schemeClr val="bg1"/>
                          </a:solidFill>
                          <a:latin typeface="Consolas" panose="020B0609020204030204" pitchFamily="49" charset="0"/>
                        </a:rPr>
                        <a:t>11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dirty="0">
                          <a:solidFill>
                            <a:schemeClr val="bg1"/>
                          </a:solidFill>
                          <a:latin typeface="Consolas" panose="020B0609020204030204" pitchFamily="49" charset="0"/>
                        </a:rPr>
                        <a:t>10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extLst>
                  <a:ext uri="{0D108BD9-81ED-4DB2-BD59-A6C34878D82A}">
                    <a16:rowId xmlns:a16="http://schemas.microsoft.com/office/drawing/2014/main" val="1400645071"/>
                  </a:ext>
                </a:extLst>
              </a:tr>
              <a:tr h="375557">
                <a:tc>
                  <a:txBody>
                    <a:bodyPr/>
                    <a:lstStyle/>
                    <a:p>
                      <a:pPr algn="ctr"/>
                      <a:r>
                        <a:rPr lang="en-US" sz="900" b="1" dirty="0">
                          <a:solidFill>
                            <a:schemeClr val="bg1"/>
                          </a:solidFill>
                          <a:latin typeface="Consolas" panose="020B0609020204030204" pitchFamily="49" charset="0"/>
                        </a:rPr>
                        <a:t>11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23</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extLst>
                  <a:ext uri="{0D108BD9-81ED-4DB2-BD59-A6C34878D82A}">
                    <a16:rowId xmlns:a16="http://schemas.microsoft.com/office/drawing/2014/main" val="1347329458"/>
                  </a:ext>
                </a:extLst>
              </a:tr>
              <a:tr h="375557">
                <a:tc>
                  <a:txBody>
                    <a:bodyPr/>
                    <a:lstStyle/>
                    <a:p>
                      <a:pPr algn="ctr"/>
                      <a:r>
                        <a:rPr lang="en-US" sz="900" b="1" dirty="0">
                          <a:solidFill>
                            <a:schemeClr val="bg1"/>
                          </a:solidFill>
                          <a:latin typeface="Consolas" panose="020B0609020204030204" pitchFamily="49" charset="0"/>
                        </a:rPr>
                        <a:t>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23</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220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151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extLst>
                  <a:ext uri="{0D108BD9-81ED-4DB2-BD59-A6C34878D82A}">
                    <a16:rowId xmlns:a16="http://schemas.microsoft.com/office/drawing/2014/main" val="1656011947"/>
                  </a:ext>
                </a:extLst>
              </a:tr>
              <a:tr h="375557">
                <a:tc>
                  <a:txBody>
                    <a:bodyPr/>
                    <a:lstStyle/>
                    <a:p>
                      <a:pPr algn="ctr"/>
                      <a:r>
                        <a:rPr lang="en-US" sz="900" b="1" dirty="0">
                          <a:solidFill>
                            <a:schemeClr val="bg1"/>
                          </a:solidFill>
                          <a:latin typeface="Consolas" panose="020B0609020204030204" pitchFamily="49" charset="0"/>
                        </a:rPr>
                        <a:t>89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158</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231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221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212</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51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extLst>
                  <a:ext uri="{0D108BD9-81ED-4DB2-BD59-A6C34878D82A}">
                    <a16:rowId xmlns:a16="http://schemas.microsoft.com/office/drawing/2014/main" val="2212671903"/>
                  </a:ext>
                </a:extLst>
              </a:tr>
              <a:tr h="375557">
                <a:tc>
                  <a:txBody>
                    <a:bodyPr/>
                    <a:lstStyle/>
                    <a:p>
                      <a:pPr algn="ctr"/>
                      <a:r>
                        <a:rPr lang="en-US" sz="900" b="1" dirty="0">
                          <a:solidFill>
                            <a:schemeClr val="bg1"/>
                          </a:solidFill>
                          <a:latin typeface="Consolas" panose="020B0609020204030204" pitchFamily="49" charset="0"/>
                        </a:rPr>
                        <a:t>89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160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203</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186</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185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53</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extLst>
                  <a:ext uri="{0D108BD9-81ED-4DB2-BD59-A6C34878D82A}">
                    <a16:rowId xmlns:a16="http://schemas.microsoft.com/office/drawing/2014/main" val="244725924"/>
                  </a:ext>
                </a:extLst>
              </a:tr>
              <a:tr h="375557">
                <a:tc>
                  <a:txBody>
                    <a:bodyPr/>
                    <a:lstStyle/>
                    <a:p>
                      <a:pPr algn="ctr"/>
                      <a:r>
                        <a:rPr lang="en-US" sz="900" b="1" dirty="0">
                          <a:solidFill>
                            <a:schemeClr val="bg1"/>
                          </a:solidFill>
                          <a:latin typeface="Consolas" panose="020B0609020204030204" pitchFamily="49" charset="0"/>
                        </a:rPr>
                        <a:t>34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57</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221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181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174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57</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extLst>
                  <a:ext uri="{0D108BD9-81ED-4DB2-BD59-A6C34878D82A}">
                    <a16:rowId xmlns:a16="http://schemas.microsoft.com/office/drawing/2014/main" val="1581496272"/>
                  </a:ext>
                </a:extLst>
              </a:tr>
              <a:tr h="375557">
                <a:tc>
                  <a:txBody>
                    <a:bodyPr/>
                    <a:lstStyle/>
                    <a:p>
                      <a:pPr algn="ctr"/>
                      <a:r>
                        <a:rPr lang="en-US" sz="900" b="1" dirty="0">
                          <a:solidFill>
                            <a:schemeClr val="bg1"/>
                          </a:solidFill>
                          <a:latin typeface="Consolas" panose="020B0609020204030204" pitchFamily="49" charset="0"/>
                        </a:rPr>
                        <a:t>219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225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186</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187</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214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229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130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extLst>
                  <a:ext uri="{0D108BD9-81ED-4DB2-BD59-A6C34878D82A}">
                    <a16:rowId xmlns:a16="http://schemas.microsoft.com/office/drawing/2014/main" val="636324266"/>
                  </a:ext>
                </a:extLst>
              </a:tr>
            </a:tbl>
          </a:graphicData>
        </a:graphic>
      </p:graphicFrame>
      <p:graphicFrame>
        <p:nvGraphicFramePr>
          <p:cNvPr id="6" name="Table 6">
            <a:extLst>
              <a:ext uri="{FF2B5EF4-FFF2-40B4-BE49-F238E27FC236}">
                <a16:creationId xmlns:a16="http://schemas.microsoft.com/office/drawing/2014/main" id="{854D1EA8-784F-481B-1F97-4272C4B84D69}"/>
              </a:ext>
            </a:extLst>
          </p:cNvPr>
          <p:cNvGraphicFramePr>
            <a:graphicFrameLocks noGrp="1"/>
          </p:cNvGraphicFramePr>
          <p:nvPr>
            <p:extLst>
              <p:ext uri="{D42A27DB-BD31-4B8C-83A1-F6EECF244321}">
                <p14:modId xmlns:p14="http://schemas.microsoft.com/office/powerpoint/2010/main" val="3080953912"/>
              </p:ext>
            </p:extLst>
          </p:nvPr>
        </p:nvGraphicFramePr>
        <p:xfrm>
          <a:off x="920809" y="3367714"/>
          <a:ext cx="2628899" cy="2628899"/>
        </p:xfrm>
        <a:graphic>
          <a:graphicData uri="http://schemas.openxmlformats.org/drawingml/2006/table">
            <a:tbl>
              <a:tblPr firstRow="1" bandRow="1">
                <a:tableStyleId>{D7AC3CCA-C797-4891-BE02-D94E43425B78}</a:tableStyleId>
              </a:tblPr>
              <a:tblGrid>
                <a:gridCol w="375557">
                  <a:extLst>
                    <a:ext uri="{9D8B030D-6E8A-4147-A177-3AD203B41FA5}">
                      <a16:colId xmlns:a16="http://schemas.microsoft.com/office/drawing/2014/main" val="3320110529"/>
                    </a:ext>
                  </a:extLst>
                </a:gridCol>
                <a:gridCol w="375557">
                  <a:extLst>
                    <a:ext uri="{9D8B030D-6E8A-4147-A177-3AD203B41FA5}">
                      <a16:colId xmlns:a16="http://schemas.microsoft.com/office/drawing/2014/main" val="1969124576"/>
                    </a:ext>
                  </a:extLst>
                </a:gridCol>
                <a:gridCol w="375557">
                  <a:extLst>
                    <a:ext uri="{9D8B030D-6E8A-4147-A177-3AD203B41FA5}">
                      <a16:colId xmlns:a16="http://schemas.microsoft.com/office/drawing/2014/main" val="660786129"/>
                    </a:ext>
                  </a:extLst>
                </a:gridCol>
                <a:gridCol w="375557">
                  <a:extLst>
                    <a:ext uri="{9D8B030D-6E8A-4147-A177-3AD203B41FA5}">
                      <a16:colId xmlns:a16="http://schemas.microsoft.com/office/drawing/2014/main" val="1216107389"/>
                    </a:ext>
                  </a:extLst>
                </a:gridCol>
                <a:gridCol w="375557">
                  <a:extLst>
                    <a:ext uri="{9D8B030D-6E8A-4147-A177-3AD203B41FA5}">
                      <a16:colId xmlns:a16="http://schemas.microsoft.com/office/drawing/2014/main" val="988116195"/>
                    </a:ext>
                  </a:extLst>
                </a:gridCol>
                <a:gridCol w="375557">
                  <a:extLst>
                    <a:ext uri="{9D8B030D-6E8A-4147-A177-3AD203B41FA5}">
                      <a16:colId xmlns:a16="http://schemas.microsoft.com/office/drawing/2014/main" val="1224640414"/>
                    </a:ext>
                  </a:extLst>
                </a:gridCol>
                <a:gridCol w="375557">
                  <a:extLst>
                    <a:ext uri="{9D8B030D-6E8A-4147-A177-3AD203B41FA5}">
                      <a16:colId xmlns:a16="http://schemas.microsoft.com/office/drawing/2014/main" val="4133969002"/>
                    </a:ext>
                  </a:extLst>
                </a:gridCol>
              </a:tblGrid>
              <a:tr h="375557">
                <a:tc>
                  <a:txBody>
                    <a:bodyPr/>
                    <a:lstStyle/>
                    <a:p>
                      <a:pPr algn="ctr"/>
                      <a:r>
                        <a:rPr lang="en-US" sz="900" dirty="0">
                          <a:solidFill>
                            <a:schemeClr val="bg1"/>
                          </a:solidFill>
                          <a:latin typeface="Consolas" panose="020B0609020204030204" pitchFamily="49" charset="0"/>
                        </a:rPr>
                        <a:t>10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dirty="0">
                          <a:solidFill>
                            <a:schemeClr val="bg1"/>
                          </a:solidFill>
                          <a:latin typeface="Consolas" panose="020B0609020204030204" pitchFamily="49" charset="0"/>
                        </a:rPr>
                        <a:t>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dirty="0">
                          <a:solidFill>
                            <a:schemeClr val="bg1"/>
                          </a:solidFill>
                          <a:latin typeface="Consolas" panose="020B0609020204030204" pitchFamily="49" charset="0"/>
                        </a:rPr>
                        <a:t>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dirty="0">
                          <a:solidFill>
                            <a:schemeClr val="bg1"/>
                          </a:solidFill>
                          <a:latin typeface="Consolas" panose="020B0609020204030204" pitchFamily="49" charset="0"/>
                        </a:rPr>
                        <a:t>20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dirty="0">
                          <a:solidFill>
                            <a:schemeClr val="bg1"/>
                          </a:solidFill>
                          <a:latin typeface="Consolas" panose="020B0609020204030204" pitchFamily="49" charset="0"/>
                        </a:rPr>
                        <a:t>11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dirty="0">
                          <a:solidFill>
                            <a:schemeClr val="bg1"/>
                          </a:solidFill>
                          <a:latin typeface="Consolas" panose="020B0609020204030204" pitchFamily="49" charset="0"/>
                        </a:rPr>
                        <a:t>11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dirty="0">
                          <a:solidFill>
                            <a:schemeClr val="bg1"/>
                          </a:solidFill>
                          <a:latin typeface="Consolas" panose="020B0609020204030204" pitchFamily="49" charset="0"/>
                        </a:rPr>
                        <a:t>10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extLst>
                  <a:ext uri="{0D108BD9-81ED-4DB2-BD59-A6C34878D82A}">
                    <a16:rowId xmlns:a16="http://schemas.microsoft.com/office/drawing/2014/main" val="1400645071"/>
                  </a:ext>
                </a:extLst>
              </a:tr>
              <a:tr h="375557">
                <a:tc>
                  <a:txBody>
                    <a:bodyPr/>
                    <a:lstStyle/>
                    <a:p>
                      <a:pPr algn="ctr"/>
                      <a:r>
                        <a:rPr lang="en-US" sz="900" b="1" dirty="0">
                          <a:solidFill>
                            <a:schemeClr val="bg1"/>
                          </a:solidFill>
                          <a:latin typeface="Consolas" panose="020B0609020204030204" pitchFamily="49" charset="0"/>
                        </a:rPr>
                        <a:t>11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23</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extLst>
                  <a:ext uri="{0D108BD9-81ED-4DB2-BD59-A6C34878D82A}">
                    <a16:rowId xmlns:a16="http://schemas.microsoft.com/office/drawing/2014/main" val="1347329458"/>
                  </a:ext>
                </a:extLst>
              </a:tr>
              <a:tr h="375557">
                <a:tc>
                  <a:txBody>
                    <a:bodyPr/>
                    <a:lstStyle/>
                    <a:p>
                      <a:pPr algn="ctr"/>
                      <a:r>
                        <a:rPr lang="en-US" sz="900" b="1" dirty="0">
                          <a:solidFill>
                            <a:schemeClr val="bg1"/>
                          </a:solidFill>
                          <a:latin typeface="Consolas" panose="020B0609020204030204" pitchFamily="49" charset="0"/>
                        </a:rPr>
                        <a:t>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23</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220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151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extLst>
                  <a:ext uri="{0D108BD9-81ED-4DB2-BD59-A6C34878D82A}">
                    <a16:rowId xmlns:a16="http://schemas.microsoft.com/office/drawing/2014/main" val="1656011947"/>
                  </a:ext>
                </a:extLst>
              </a:tr>
              <a:tr h="375557">
                <a:tc>
                  <a:txBody>
                    <a:bodyPr/>
                    <a:lstStyle/>
                    <a:p>
                      <a:pPr algn="ctr"/>
                      <a:r>
                        <a:rPr lang="en-US" sz="900" b="1" dirty="0">
                          <a:solidFill>
                            <a:schemeClr val="bg1"/>
                          </a:solidFill>
                          <a:latin typeface="Consolas" panose="020B0609020204030204" pitchFamily="49" charset="0"/>
                        </a:rPr>
                        <a:t>89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158</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231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221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212</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51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extLst>
                  <a:ext uri="{0D108BD9-81ED-4DB2-BD59-A6C34878D82A}">
                    <a16:rowId xmlns:a16="http://schemas.microsoft.com/office/drawing/2014/main" val="2212671903"/>
                  </a:ext>
                </a:extLst>
              </a:tr>
              <a:tr h="375557">
                <a:tc>
                  <a:txBody>
                    <a:bodyPr/>
                    <a:lstStyle/>
                    <a:p>
                      <a:pPr algn="ctr"/>
                      <a:r>
                        <a:rPr lang="en-US" sz="900" b="1" dirty="0">
                          <a:solidFill>
                            <a:schemeClr val="bg1"/>
                          </a:solidFill>
                          <a:latin typeface="Consolas" panose="020B0609020204030204" pitchFamily="49" charset="0"/>
                        </a:rPr>
                        <a:t>89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160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203</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186</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185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53</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extLst>
                  <a:ext uri="{0D108BD9-81ED-4DB2-BD59-A6C34878D82A}">
                    <a16:rowId xmlns:a16="http://schemas.microsoft.com/office/drawing/2014/main" val="244725924"/>
                  </a:ext>
                </a:extLst>
              </a:tr>
              <a:tr h="375557">
                <a:tc>
                  <a:txBody>
                    <a:bodyPr/>
                    <a:lstStyle/>
                    <a:p>
                      <a:pPr algn="ctr"/>
                      <a:r>
                        <a:rPr lang="en-US" sz="900" b="1" dirty="0">
                          <a:solidFill>
                            <a:schemeClr val="bg1"/>
                          </a:solidFill>
                          <a:latin typeface="Consolas" panose="020B0609020204030204" pitchFamily="49" charset="0"/>
                        </a:rPr>
                        <a:t>34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57</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221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181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174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57</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extLst>
                  <a:ext uri="{0D108BD9-81ED-4DB2-BD59-A6C34878D82A}">
                    <a16:rowId xmlns:a16="http://schemas.microsoft.com/office/drawing/2014/main" val="1581496272"/>
                  </a:ext>
                </a:extLst>
              </a:tr>
              <a:tr h="375557">
                <a:tc>
                  <a:txBody>
                    <a:bodyPr/>
                    <a:lstStyle/>
                    <a:p>
                      <a:pPr algn="ctr"/>
                      <a:r>
                        <a:rPr lang="en-US" sz="900" b="1" dirty="0">
                          <a:solidFill>
                            <a:schemeClr val="bg1"/>
                          </a:solidFill>
                          <a:latin typeface="Consolas" panose="020B0609020204030204" pitchFamily="49" charset="0"/>
                        </a:rPr>
                        <a:t>219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225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186</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187</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214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229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130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extLst>
                  <a:ext uri="{0D108BD9-81ED-4DB2-BD59-A6C34878D82A}">
                    <a16:rowId xmlns:a16="http://schemas.microsoft.com/office/drawing/2014/main" val="636324266"/>
                  </a:ext>
                </a:extLst>
              </a:tr>
            </a:tbl>
          </a:graphicData>
        </a:graphic>
      </p:graphicFrame>
      <p:pic>
        <p:nvPicPr>
          <p:cNvPr id="8" name="Picture 7">
            <a:extLst>
              <a:ext uri="{FF2B5EF4-FFF2-40B4-BE49-F238E27FC236}">
                <a16:creationId xmlns:a16="http://schemas.microsoft.com/office/drawing/2014/main" id="{24473847-5A90-AE69-BBE2-D4FCB3AA9E7F}"/>
              </a:ext>
            </a:extLst>
          </p:cNvPr>
          <p:cNvPicPr>
            <a:picLocks noChangeAspect="1"/>
          </p:cNvPicPr>
          <p:nvPr/>
        </p:nvPicPr>
        <p:blipFill rotWithShape="1">
          <a:blip r:embed="rId2"/>
          <a:srcRect l="831" t="835" r="886" b="882"/>
          <a:stretch/>
        </p:blipFill>
        <p:spPr>
          <a:xfrm>
            <a:off x="768408" y="3215314"/>
            <a:ext cx="2628900" cy="2628900"/>
          </a:xfrm>
          <a:prstGeom prst="rect">
            <a:avLst/>
          </a:prstGeom>
        </p:spPr>
      </p:pic>
      <p:graphicFrame>
        <p:nvGraphicFramePr>
          <p:cNvPr id="9" name="Table 6">
            <a:extLst>
              <a:ext uri="{FF2B5EF4-FFF2-40B4-BE49-F238E27FC236}">
                <a16:creationId xmlns:a16="http://schemas.microsoft.com/office/drawing/2014/main" id="{F9BF6619-FA48-AE34-5555-AAB0FEA01EF3}"/>
              </a:ext>
            </a:extLst>
          </p:cNvPr>
          <p:cNvGraphicFramePr>
            <a:graphicFrameLocks noGrp="1"/>
          </p:cNvGraphicFramePr>
          <p:nvPr>
            <p:extLst>
              <p:ext uri="{D42A27DB-BD31-4B8C-83A1-F6EECF244321}">
                <p14:modId xmlns:p14="http://schemas.microsoft.com/office/powerpoint/2010/main" val="3601556160"/>
              </p:ext>
            </p:extLst>
          </p:nvPr>
        </p:nvGraphicFramePr>
        <p:xfrm>
          <a:off x="768409" y="3215314"/>
          <a:ext cx="2628899" cy="2628899"/>
        </p:xfrm>
        <a:graphic>
          <a:graphicData uri="http://schemas.openxmlformats.org/drawingml/2006/table">
            <a:tbl>
              <a:tblPr firstRow="1" bandRow="1">
                <a:tableStyleId>{D7AC3CCA-C797-4891-BE02-D94E43425B78}</a:tableStyleId>
              </a:tblPr>
              <a:tblGrid>
                <a:gridCol w="375557">
                  <a:extLst>
                    <a:ext uri="{9D8B030D-6E8A-4147-A177-3AD203B41FA5}">
                      <a16:colId xmlns:a16="http://schemas.microsoft.com/office/drawing/2014/main" val="3320110529"/>
                    </a:ext>
                  </a:extLst>
                </a:gridCol>
                <a:gridCol w="375557">
                  <a:extLst>
                    <a:ext uri="{9D8B030D-6E8A-4147-A177-3AD203B41FA5}">
                      <a16:colId xmlns:a16="http://schemas.microsoft.com/office/drawing/2014/main" val="1969124576"/>
                    </a:ext>
                  </a:extLst>
                </a:gridCol>
                <a:gridCol w="375557">
                  <a:extLst>
                    <a:ext uri="{9D8B030D-6E8A-4147-A177-3AD203B41FA5}">
                      <a16:colId xmlns:a16="http://schemas.microsoft.com/office/drawing/2014/main" val="660786129"/>
                    </a:ext>
                  </a:extLst>
                </a:gridCol>
                <a:gridCol w="375557">
                  <a:extLst>
                    <a:ext uri="{9D8B030D-6E8A-4147-A177-3AD203B41FA5}">
                      <a16:colId xmlns:a16="http://schemas.microsoft.com/office/drawing/2014/main" val="1216107389"/>
                    </a:ext>
                  </a:extLst>
                </a:gridCol>
                <a:gridCol w="375557">
                  <a:extLst>
                    <a:ext uri="{9D8B030D-6E8A-4147-A177-3AD203B41FA5}">
                      <a16:colId xmlns:a16="http://schemas.microsoft.com/office/drawing/2014/main" val="988116195"/>
                    </a:ext>
                  </a:extLst>
                </a:gridCol>
                <a:gridCol w="375557">
                  <a:extLst>
                    <a:ext uri="{9D8B030D-6E8A-4147-A177-3AD203B41FA5}">
                      <a16:colId xmlns:a16="http://schemas.microsoft.com/office/drawing/2014/main" val="1224640414"/>
                    </a:ext>
                  </a:extLst>
                </a:gridCol>
                <a:gridCol w="375557">
                  <a:extLst>
                    <a:ext uri="{9D8B030D-6E8A-4147-A177-3AD203B41FA5}">
                      <a16:colId xmlns:a16="http://schemas.microsoft.com/office/drawing/2014/main" val="4133969002"/>
                    </a:ext>
                  </a:extLst>
                </a:gridCol>
              </a:tblGrid>
              <a:tr h="375557">
                <a:tc>
                  <a:txBody>
                    <a:bodyPr/>
                    <a:lstStyle/>
                    <a:p>
                      <a:pPr algn="ctr"/>
                      <a:r>
                        <a:rPr lang="en-US" sz="900" dirty="0">
                          <a:solidFill>
                            <a:schemeClr val="bg1"/>
                          </a:solidFill>
                          <a:latin typeface="Consolas" panose="020B0609020204030204" pitchFamily="49" charset="0"/>
                        </a:rPr>
                        <a:t>10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dirty="0">
                          <a:solidFill>
                            <a:schemeClr val="bg1"/>
                          </a:solidFill>
                          <a:latin typeface="Consolas" panose="020B0609020204030204" pitchFamily="49" charset="0"/>
                        </a:rPr>
                        <a:t>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dirty="0">
                          <a:solidFill>
                            <a:schemeClr val="bg1"/>
                          </a:solidFill>
                          <a:latin typeface="Consolas" panose="020B0609020204030204" pitchFamily="49" charset="0"/>
                        </a:rPr>
                        <a:t>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dirty="0">
                          <a:solidFill>
                            <a:schemeClr val="bg1"/>
                          </a:solidFill>
                          <a:latin typeface="Consolas" panose="020B0609020204030204" pitchFamily="49" charset="0"/>
                        </a:rPr>
                        <a:t>20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dirty="0">
                          <a:solidFill>
                            <a:schemeClr val="bg1"/>
                          </a:solidFill>
                          <a:latin typeface="Consolas" panose="020B0609020204030204" pitchFamily="49" charset="0"/>
                        </a:rPr>
                        <a:t>11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dirty="0">
                          <a:solidFill>
                            <a:schemeClr val="bg1"/>
                          </a:solidFill>
                          <a:latin typeface="Consolas" panose="020B0609020204030204" pitchFamily="49" charset="0"/>
                        </a:rPr>
                        <a:t>11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dirty="0">
                          <a:solidFill>
                            <a:schemeClr val="bg1"/>
                          </a:solidFill>
                          <a:latin typeface="Consolas" panose="020B0609020204030204" pitchFamily="49" charset="0"/>
                        </a:rPr>
                        <a:t>10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extLst>
                  <a:ext uri="{0D108BD9-81ED-4DB2-BD59-A6C34878D82A}">
                    <a16:rowId xmlns:a16="http://schemas.microsoft.com/office/drawing/2014/main" val="1400645071"/>
                  </a:ext>
                </a:extLst>
              </a:tr>
              <a:tr h="375557">
                <a:tc>
                  <a:txBody>
                    <a:bodyPr/>
                    <a:lstStyle/>
                    <a:p>
                      <a:pPr algn="ctr"/>
                      <a:r>
                        <a:rPr lang="en-US" sz="900" b="1" dirty="0">
                          <a:solidFill>
                            <a:schemeClr val="bg1"/>
                          </a:solidFill>
                          <a:latin typeface="Consolas" panose="020B0609020204030204" pitchFamily="49" charset="0"/>
                        </a:rPr>
                        <a:t>11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23</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extLst>
                  <a:ext uri="{0D108BD9-81ED-4DB2-BD59-A6C34878D82A}">
                    <a16:rowId xmlns:a16="http://schemas.microsoft.com/office/drawing/2014/main" val="1347329458"/>
                  </a:ext>
                </a:extLst>
              </a:tr>
              <a:tr h="375557">
                <a:tc>
                  <a:txBody>
                    <a:bodyPr/>
                    <a:lstStyle/>
                    <a:p>
                      <a:pPr algn="ctr"/>
                      <a:r>
                        <a:rPr lang="en-US" sz="900" b="1" dirty="0">
                          <a:solidFill>
                            <a:schemeClr val="bg1"/>
                          </a:solidFill>
                          <a:latin typeface="Consolas" panose="020B0609020204030204" pitchFamily="49" charset="0"/>
                        </a:rPr>
                        <a:t>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23</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220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151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extLst>
                  <a:ext uri="{0D108BD9-81ED-4DB2-BD59-A6C34878D82A}">
                    <a16:rowId xmlns:a16="http://schemas.microsoft.com/office/drawing/2014/main" val="1656011947"/>
                  </a:ext>
                </a:extLst>
              </a:tr>
              <a:tr h="375557">
                <a:tc>
                  <a:txBody>
                    <a:bodyPr/>
                    <a:lstStyle/>
                    <a:p>
                      <a:pPr algn="ctr"/>
                      <a:r>
                        <a:rPr lang="en-US" sz="900" b="1" dirty="0">
                          <a:solidFill>
                            <a:schemeClr val="bg1"/>
                          </a:solidFill>
                          <a:latin typeface="Consolas" panose="020B0609020204030204" pitchFamily="49" charset="0"/>
                        </a:rPr>
                        <a:t>89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158</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231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221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212</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51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extLst>
                  <a:ext uri="{0D108BD9-81ED-4DB2-BD59-A6C34878D82A}">
                    <a16:rowId xmlns:a16="http://schemas.microsoft.com/office/drawing/2014/main" val="2212671903"/>
                  </a:ext>
                </a:extLst>
              </a:tr>
              <a:tr h="375557">
                <a:tc>
                  <a:txBody>
                    <a:bodyPr/>
                    <a:lstStyle/>
                    <a:p>
                      <a:pPr algn="ctr"/>
                      <a:r>
                        <a:rPr lang="en-US" sz="900" b="1" dirty="0">
                          <a:solidFill>
                            <a:schemeClr val="bg1"/>
                          </a:solidFill>
                          <a:latin typeface="Consolas" panose="020B0609020204030204" pitchFamily="49" charset="0"/>
                        </a:rPr>
                        <a:t>89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160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203</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186</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185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53</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extLst>
                  <a:ext uri="{0D108BD9-81ED-4DB2-BD59-A6C34878D82A}">
                    <a16:rowId xmlns:a16="http://schemas.microsoft.com/office/drawing/2014/main" val="244725924"/>
                  </a:ext>
                </a:extLst>
              </a:tr>
              <a:tr h="375557">
                <a:tc>
                  <a:txBody>
                    <a:bodyPr/>
                    <a:lstStyle/>
                    <a:p>
                      <a:pPr algn="ctr"/>
                      <a:r>
                        <a:rPr lang="en-US" sz="900" b="1" dirty="0">
                          <a:solidFill>
                            <a:schemeClr val="bg1"/>
                          </a:solidFill>
                          <a:latin typeface="Consolas" panose="020B0609020204030204" pitchFamily="49" charset="0"/>
                        </a:rPr>
                        <a:t>34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57</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221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181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174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57</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extLst>
                  <a:ext uri="{0D108BD9-81ED-4DB2-BD59-A6C34878D82A}">
                    <a16:rowId xmlns:a16="http://schemas.microsoft.com/office/drawing/2014/main" val="1581496272"/>
                  </a:ext>
                </a:extLst>
              </a:tr>
              <a:tr h="375557">
                <a:tc>
                  <a:txBody>
                    <a:bodyPr/>
                    <a:lstStyle/>
                    <a:p>
                      <a:pPr algn="ctr"/>
                      <a:r>
                        <a:rPr lang="en-US" sz="900" b="1" dirty="0">
                          <a:solidFill>
                            <a:schemeClr val="bg1"/>
                          </a:solidFill>
                          <a:latin typeface="Consolas" panose="020B0609020204030204" pitchFamily="49" charset="0"/>
                        </a:rPr>
                        <a:t>219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225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186</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187</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214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229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130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extLst>
                  <a:ext uri="{0D108BD9-81ED-4DB2-BD59-A6C34878D82A}">
                    <a16:rowId xmlns:a16="http://schemas.microsoft.com/office/drawing/2014/main" val="636324266"/>
                  </a:ext>
                </a:extLst>
              </a:tr>
            </a:tbl>
          </a:graphicData>
        </a:graphic>
      </p:graphicFrame>
      <p:sp>
        <p:nvSpPr>
          <p:cNvPr id="11" name="Right Brace 10">
            <a:extLst>
              <a:ext uri="{FF2B5EF4-FFF2-40B4-BE49-F238E27FC236}">
                <a16:creationId xmlns:a16="http://schemas.microsoft.com/office/drawing/2014/main" id="{61ED7951-DF4A-C3D0-5989-436DAAC4F0FE}"/>
              </a:ext>
            </a:extLst>
          </p:cNvPr>
          <p:cNvSpPr/>
          <p:nvPr/>
        </p:nvSpPr>
        <p:spPr>
          <a:xfrm rot="16200000">
            <a:off x="1970282" y="1757076"/>
            <a:ext cx="225153" cy="2628899"/>
          </a:xfrm>
          <a:prstGeom prst="rightBrace">
            <a:avLst>
              <a:gd name="adj1" fmla="val 78629"/>
              <a:gd name="adj2" fmla="val 50000"/>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TextBox 11">
            <a:extLst>
              <a:ext uri="{FF2B5EF4-FFF2-40B4-BE49-F238E27FC236}">
                <a16:creationId xmlns:a16="http://schemas.microsoft.com/office/drawing/2014/main" id="{78BB7F5B-5C13-1474-A7F9-4ED2E367D321}"/>
              </a:ext>
            </a:extLst>
          </p:cNvPr>
          <p:cNvSpPr txBox="1"/>
          <p:nvPr/>
        </p:nvSpPr>
        <p:spPr>
          <a:xfrm>
            <a:off x="1666462" y="2641181"/>
            <a:ext cx="832792" cy="307777"/>
          </a:xfrm>
          <a:prstGeom prst="rect">
            <a:avLst/>
          </a:prstGeom>
          <a:noFill/>
        </p:spPr>
        <p:txBody>
          <a:bodyPr wrap="none" rtlCol="0">
            <a:spAutoFit/>
          </a:bodyPr>
          <a:lstStyle/>
          <a:p>
            <a:pPr algn="ctr"/>
            <a:r>
              <a:rPr lang="en-US" sz="1400" b="1" dirty="0"/>
              <a:t>64 pixels</a:t>
            </a:r>
          </a:p>
        </p:txBody>
      </p:sp>
      <p:sp>
        <p:nvSpPr>
          <p:cNvPr id="13" name="Right Brace 12">
            <a:extLst>
              <a:ext uri="{FF2B5EF4-FFF2-40B4-BE49-F238E27FC236}">
                <a16:creationId xmlns:a16="http://schemas.microsoft.com/office/drawing/2014/main" id="{08C17AA0-6FAF-FD1E-4191-012B72B72EF7}"/>
              </a:ext>
            </a:extLst>
          </p:cNvPr>
          <p:cNvSpPr/>
          <p:nvPr/>
        </p:nvSpPr>
        <p:spPr>
          <a:xfrm rot="10800000">
            <a:off x="515834" y="3215315"/>
            <a:ext cx="225153" cy="2628899"/>
          </a:xfrm>
          <a:prstGeom prst="rightBrace">
            <a:avLst>
              <a:gd name="adj1" fmla="val 78629"/>
              <a:gd name="adj2" fmla="val 50000"/>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TextBox 13">
            <a:extLst>
              <a:ext uri="{FF2B5EF4-FFF2-40B4-BE49-F238E27FC236}">
                <a16:creationId xmlns:a16="http://schemas.microsoft.com/office/drawing/2014/main" id="{819043E8-84E1-BD8D-90EA-6E44B11CDB71}"/>
              </a:ext>
            </a:extLst>
          </p:cNvPr>
          <p:cNvSpPr txBox="1"/>
          <p:nvPr/>
        </p:nvSpPr>
        <p:spPr>
          <a:xfrm rot="16200000">
            <a:off x="-34902" y="4375874"/>
            <a:ext cx="832792" cy="307777"/>
          </a:xfrm>
          <a:prstGeom prst="rect">
            <a:avLst/>
          </a:prstGeom>
          <a:noFill/>
        </p:spPr>
        <p:txBody>
          <a:bodyPr wrap="none" rtlCol="0">
            <a:spAutoFit/>
          </a:bodyPr>
          <a:lstStyle/>
          <a:p>
            <a:r>
              <a:rPr lang="en-US" sz="1400" b="1" dirty="0"/>
              <a:t>64 pixels</a:t>
            </a:r>
          </a:p>
        </p:txBody>
      </p:sp>
      <p:cxnSp>
        <p:nvCxnSpPr>
          <p:cNvPr id="15" name="Connector: Curved 14">
            <a:extLst>
              <a:ext uri="{FF2B5EF4-FFF2-40B4-BE49-F238E27FC236}">
                <a16:creationId xmlns:a16="http://schemas.microsoft.com/office/drawing/2014/main" id="{57695C3C-571E-9B10-59DA-DFC3D41405D0}"/>
              </a:ext>
            </a:extLst>
          </p:cNvPr>
          <p:cNvCxnSpPr>
            <a:cxnSpLocks/>
            <a:stCxn id="14" idx="3"/>
            <a:endCxn id="12" idx="1"/>
          </p:cNvCxnSpPr>
          <p:nvPr/>
        </p:nvCxnSpPr>
        <p:spPr>
          <a:xfrm rot="5400000" flipH="1" flipV="1">
            <a:off x="364830" y="2811735"/>
            <a:ext cx="1318297" cy="1284968"/>
          </a:xfrm>
          <a:prstGeom prst="curvedConnector2">
            <a:avLst/>
          </a:prstGeom>
          <a:ln w="28575">
            <a:solidFill>
              <a:schemeClr val="accent4">
                <a:lumMod val="60000"/>
                <a:lumOff val="40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6" name="Right Brace 15">
            <a:extLst>
              <a:ext uri="{FF2B5EF4-FFF2-40B4-BE49-F238E27FC236}">
                <a16:creationId xmlns:a16="http://schemas.microsoft.com/office/drawing/2014/main" id="{037F43BD-6700-652A-B484-EF0A51BE55F3}"/>
              </a:ext>
            </a:extLst>
          </p:cNvPr>
          <p:cNvSpPr/>
          <p:nvPr/>
        </p:nvSpPr>
        <p:spPr>
          <a:xfrm rot="19034789">
            <a:off x="3549609" y="3140718"/>
            <a:ext cx="129165" cy="331380"/>
          </a:xfrm>
          <a:prstGeom prst="rightBrace">
            <a:avLst>
              <a:gd name="adj1" fmla="val 36795"/>
              <a:gd name="adj2" fmla="val 50000"/>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extBox 16">
            <a:extLst>
              <a:ext uri="{FF2B5EF4-FFF2-40B4-BE49-F238E27FC236}">
                <a16:creationId xmlns:a16="http://schemas.microsoft.com/office/drawing/2014/main" id="{EDDA9C0E-4D74-64F3-57E9-3E6E0325FE33}"/>
              </a:ext>
            </a:extLst>
          </p:cNvPr>
          <p:cNvSpPr txBox="1"/>
          <p:nvPr/>
        </p:nvSpPr>
        <p:spPr>
          <a:xfrm>
            <a:off x="3620607" y="3020475"/>
            <a:ext cx="974947" cy="307777"/>
          </a:xfrm>
          <a:prstGeom prst="rect">
            <a:avLst/>
          </a:prstGeom>
          <a:noFill/>
        </p:spPr>
        <p:txBody>
          <a:bodyPr wrap="none" rtlCol="0">
            <a:spAutoFit/>
          </a:bodyPr>
          <a:lstStyle/>
          <a:p>
            <a:r>
              <a:rPr lang="en-US" sz="1400" b="1" dirty="0"/>
              <a:t>3 channels</a:t>
            </a:r>
          </a:p>
        </p:txBody>
      </p:sp>
      <p:cxnSp>
        <p:nvCxnSpPr>
          <p:cNvPr id="18" name="Connector: Curved 17">
            <a:extLst>
              <a:ext uri="{FF2B5EF4-FFF2-40B4-BE49-F238E27FC236}">
                <a16:creationId xmlns:a16="http://schemas.microsoft.com/office/drawing/2014/main" id="{0070C950-0786-17AA-5427-C810B986289D}"/>
              </a:ext>
            </a:extLst>
          </p:cNvPr>
          <p:cNvCxnSpPr>
            <a:cxnSpLocks/>
            <a:stCxn id="25" idx="0"/>
            <a:endCxn id="17" idx="3"/>
          </p:cNvCxnSpPr>
          <p:nvPr/>
        </p:nvCxnSpPr>
        <p:spPr>
          <a:xfrm rot="16200000" flipV="1">
            <a:off x="5256505" y="2513413"/>
            <a:ext cx="1730954" cy="3052855"/>
          </a:xfrm>
          <a:prstGeom prst="curvedConnector2">
            <a:avLst/>
          </a:prstGeom>
          <a:ln w="28575">
            <a:solidFill>
              <a:schemeClr val="accent4">
                <a:lumMod val="60000"/>
                <a:lumOff val="40000"/>
              </a:schemeClr>
            </a:solidFill>
            <a:prstDash val="sys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 name="Connector: Curved 18">
            <a:extLst>
              <a:ext uri="{FF2B5EF4-FFF2-40B4-BE49-F238E27FC236}">
                <a16:creationId xmlns:a16="http://schemas.microsoft.com/office/drawing/2014/main" id="{55F6746A-B5A1-FC9D-CC28-74BFCADF9327}"/>
              </a:ext>
            </a:extLst>
          </p:cNvPr>
          <p:cNvCxnSpPr>
            <a:cxnSpLocks/>
            <a:stCxn id="17" idx="0"/>
            <a:endCxn id="12" idx="3"/>
          </p:cNvCxnSpPr>
          <p:nvPr/>
        </p:nvCxnSpPr>
        <p:spPr>
          <a:xfrm rot="16200000" flipV="1">
            <a:off x="3190966" y="2103359"/>
            <a:ext cx="225405" cy="1608827"/>
          </a:xfrm>
          <a:prstGeom prst="curvedConnector2">
            <a:avLst/>
          </a:prstGeom>
          <a:ln w="28575">
            <a:solidFill>
              <a:schemeClr val="accent4">
                <a:lumMod val="60000"/>
                <a:lumOff val="40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DAB69330-D180-1821-06F3-37E76F640E4A}"/>
              </a:ext>
            </a:extLst>
          </p:cNvPr>
          <p:cNvSpPr txBox="1"/>
          <p:nvPr/>
        </p:nvSpPr>
        <p:spPr>
          <a:xfrm>
            <a:off x="4085557" y="4874541"/>
            <a:ext cx="4732923" cy="338554"/>
          </a:xfrm>
          <a:prstGeom prst="rect">
            <a:avLst/>
          </a:prstGeom>
          <a:noFill/>
        </p:spPr>
        <p:txBody>
          <a:bodyPr wrap="square">
            <a:spAutoFit/>
          </a:bodyPr>
          <a:lstStyle/>
          <a:p>
            <a:r>
              <a:rPr lang="en-US" sz="1600" b="1" dirty="0" err="1">
                <a:solidFill>
                  <a:srgbClr val="000000"/>
                </a:solidFill>
                <a:effectLst/>
                <a:highlight>
                  <a:srgbClr val="F7F7F7"/>
                </a:highlight>
                <a:latin typeface="Courier New" panose="02070309020205020404" pitchFamily="49" charset="0"/>
              </a:rPr>
              <a:t>model.add</a:t>
            </a:r>
            <a:r>
              <a:rPr lang="en-US" sz="1600" b="1" dirty="0">
                <a:solidFill>
                  <a:srgbClr val="000000"/>
                </a:solidFill>
                <a:effectLst/>
                <a:highlight>
                  <a:srgbClr val="F7F7F7"/>
                </a:highlight>
                <a:latin typeface="Courier New" panose="02070309020205020404" pitchFamily="49" charset="0"/>
              </a:rPr>
              <a:t>(</a:t>
            </a:r>
            <a:r>
              <a:rPr lang="en-US" sz="1600" b="1" dirty="0" err="1">
                <a:solidFill>
                  <a:srgbClr val="000000"/>
                </a:solidFill>
                <a:effectLst/>
                <a:highlight>
                  <a:srgbClr val="F7F7F7"/>
                </a:highlight>
                <a:latin typeface="Courier New" panose="02070309020205020404" pitchFamily="49" charset="0"/>
              </a:rPr>
              <a:t>layers.Input</a:t>
            </a:r>
            <a:r>
              <a:rPr lang="en-US" sz="1600" b="1" dirty="0">
                <a:solidFill>
                  <a:srgbClr val="000000"/>
                </a:solidFill>
                <a:effectLst/>
                <a:highlight>
                  <a:srgbClr val="F7F7F7"/>
                </a:highlight>
                <a:latin typeface="Courier New" panose="02070309020205020404" pitchFamily="49" charset="0"/>
              </a:rPr>
              <a:t>((</a:t>
            </a:r>
            <a:r>
              <a:rPr lang="en-US" sz="1600" b="1" dirty="0">
                <a:solidFill>
                  <a:srgbClr val="116644"/>
                </a:solidFill>
                <a:effectLst/>
                <a:highlight>
                  <a:srgbClr val="F7F7F7"/>
                </a:highlight>
                <a:latin typeface="Courier New" panose="02070309020205020404" pitchFamily="49" charset="0"/>
              </a:rPr>
              <a:t>64</a:t>
            </a:r>
            <a:r>
              <a:rPr lang="en-US" sz="1600" b="1" dirty="0">
                <a:solidFill>
                  <a:srgbClr val="000000"/>
                </a:solidFill>
                <a:effectLst/>
                <a:highlight>
                  <a:srgbClr val="F7F7F7"/>
                </a:highlight>
                <a:latin typeface="Courier New" panose="02070309020205020404" pitchFamily="49" charset="0"/>
              </a:rPr>
              <a:t>, </a:t>
            </a:r>
            <a:r>
              <a:rPr lang="en-US" sz="1600" b="1" dirty="0">
                <a:solidFill>
                  <a:srgbClr val="116644"/>
                </a:solidFill>
                <a:effectLst/>
                <a:highlight>
                  <a:srgbClr val="F7F7F7"/>
                </a:highlight>
                <a:latin typeface="Courier New" panose="02070309020205020404" pitchFamily="49" charset="0"/>
              </a:rPr>
              <a:t>64</a:t>
            </a:r>
            <a:r>
              <a:rPr lang="en-US" sz="1600" b="1" dirty="0">
                <a:solidFill>
                  <a:srgbClr val="000000"/>
                </a:solidFill>
                <a:effectLst/>
                <a:highlight>
                  <a:srgbClr val="F7F7F7"/>
                </a:highlight>
                <a:latin typeface="Courier New" panose="02070309020205020404" pitchFamily="49" charset="0"/>
              </a:rPr>
              <a:t>, </a:t>
            </a:r>
            <a:r>
              <a:rPr lang="en-US" sz="1600" b="1" dirty="0">
                <a:solidFill>
                  <a:srgbClr val="116644"/>
                </a:solidFill>
                <a:effectLst/>
                <a:highlight>
                  <a:srgbClr val="F7F7F7"/>
                </a:highlight>
                <a:latin typeface="Courier New" panose="02070309020205020404" pitchFamily="49" charset="0"/>
              </a:rPr>
              <a:t>3</a:t>
            </a:r>
            <a:r>
              <a:rPr lang="en-US" sz="1600" b="1" dirty="0">
                <a:solidFill>
                  <a:srgbClr val="000000"/>
                </a:solidFill>
                <a:effectLst/>
                <a:highlight>
                  <a:srgbClr val="F7F7F7"/>
                </a:highlight>
                <a:latin typeface="Courier New" panose="02070309020205020404" pitchFamily="49" charset="0"/>
              </a:rPr>
              <a:t>)))</a:t>
            </a:r>
          </a:p>
        </p:txBody>
      </p:sp>
      <p:sp>
        <p:nvSpPr>
          <p:cNvPr id="25" name="Rectangle 24">
            <a:extLst>
              <a:ext uri="{FF2B5EF4-FFF2-40B4-BE49-F238E27FC236}">
                <a16:creationId xmlns:a16="http://schemas.microsoft.com/office/drawing/2014/main" id="{AEC1920C-230F-D9F9-BEF7-7ACC78D2F516}"/>
              </a:ext>
            </a:extLst>
          </p:cNvPr>
          <p:cNvSpPr/>
          <p:nvPr/>
        </p:nvSpPr>
        <p:spPr>
          <a:xfrm>
            <a:off x="7067886" y="4905318"/>
            <a:ext cx="1161046" cy="276999"/>
          </a:xfrm>
          <a:prstGeom prst="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228649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 name="Table 6">
            <a:extLst>
              <a:ext uri="{FF2B5EF4-FFF2-40B4-BE49-F238E27FC236}">
                <a16:creationId xmlns:a16="http://schemas.microsoft.com/office/drawing/2014/main" id="{D0AF487E-FE9B-2994-B33D-38A05748387C}"/>
              </a:ext>
            </a:extLst>
          </p:cNvPr>
          <p:cNvGraphicFramePr>
            <a:graphicFrameLocks noGrp="1"/>
          </p:cNvGraphicFramePr>
          <p:nvPr>
            <p:extLst>
              <p:ext uri="{D42A27DB-BD31-4B8C-83A1-F6EECF244321}">
                <p14:modId xmlns:p14="http://schemas.microsoft.com/office/powerpoint/2010/main" val="1914084946"/>
              </p:ext>
            </p:extLst>
          </p:nvPr>
        </p:nvGraphicFramePr>
        <p:xfrm>
          <a:off x="888834" y="891215"/>
          <a:ext cx="2628899" cy="2628899"/>
        </p:xfrm>
        <a:graphic>
          <a:graphicData uri="http://schemas.openxmlformats.org/drawingml/2006/table">
            <a:tbl>
              <a:tblPr firstRow="1" bandRow="1">
                <a:tableStyleId>{D7AC3CCA-C797-4891-BE02-D94E43425B78}</a:tableStyleId>
              </a:tblPr>
              <a:tblGrid>
                <a:gridCol w="375557">
                  <a:extLst>
                    <a:ext uri="{9D8B030D-6E8A-4147-A177-3AD203B41FA5}">
                      <a16:colId xmlns:a16="http://schemas.microsoft.com/office/drawing/2014/main" val="3320110529"/>
                    </a:ext>
                  </a:extLst>
                </a:gridCol>
                <a:gridCol w="375557">
                  <a:extLst>
                    <a:ext uri="{9D8B030D-6E8A-4147-A177-3AD203B41FA5}">
                      <a16:colId xmlns:a16="http://schemas.microsoft.com/office/drawing/2014/main" val="1969124576"/>
                    </a:ext>
                  </a:extLst>
                </a:gridCol>
                <a:gridCol w="375557">
                  <a:extLst>
                    <a:ext uri="{9D8B030D-6E8A-4147-A177-3AD203B41FA5}">
                      <a16:colId xmlns:a16="http://schemas.microsoft.com/office/drawing/2014/main" val="660786129"/>
                    </a:ext>
                  </a:extLst>
                </a:gridCol>
                <a:gridCol w="375557">
                  <a:extLst>
                    <a:ext uri="{9D8B030D-6E8A-4147-A177-3AD203B41FA5}">
                      <a16:colId xmlns:a16="http://schemas.microsoft.com/office/drawing/2014/main" val="1216107389"/>
                    </a:ext>
                  </a:extLst>
                </a:gridCol>
                <a:gridCol w="375557">
                  <a:extLst>
                    <a:ext uri="{9D8B030D-6E8A-4147-A177-3AD203B41FA5}">
                      <a16:colId xmlns:a16="http://schemas.microsoft.com/office/drawing/2014/main" val="988116195"/>
                    </a:ext>
                  </a:extLst>
                </a:gridCol>
                <a:gridCol w="375557">
                  <a:extLst>
                    <a:ext uri="{9D8B030D-6E8A-4147-A177-3AD203B41FA5}">
                      <a16:colId xmlns:a16="http://schemas.microsoft.com/office/drawing/2014/main" val="1224640414"/>
                    </a:ext>
                  </a:extLst>
                </a:gridCol>
                <a:gridCol w="375557">
                  <a:extLst>
                    <a:ext uri="{9D8B030D-6E8A-4147-A177-3AD203B41FA5}">
                      <a16:colId xmlns:a16="http://schemas.microsoft.com/office/drawing/2014/main" val="4133969002"/>
                    </a:ext>
                  </a:extLst>
                </a:gridCol>
              </a:tblGrid>
              <a:tr h="375557">
                <a:tc>
                  <a:txBody>
                    <a:bodyPr/>
                    <a:lstStyle/>
                    <a:p>
                      <a:pPr algn="ctr"/>
                      <a:r>
                        <a:rPr lang="en-US" sz="900" dirty="0">
                          <a:solidFill>
                            <a:schemeClr val="bg1"/>
                          </a:solidFill>
                          <a:latin typeface="Consolas" panose="020B0609020204030204" pitchFamily="49" charset="0"/>
                        </a:rPr>
                        <a:t>10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dirty="0">
                          <a:solidFill>
                            <a:schemeClr val="bg1"/>
                          </a:solidFill>
                          <a:latin typeface="Consolas" panose="020B0609020204030204" pitchFamily="49" charset="0"/>
                        </a:rPr>
                        <a:t>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dirty="0">
                          <a:solidFill>
                            <a:schemeClr val="bg1"/>
                          </a:solidFill>
                          <a:latin typeface="Consolas" panose="020B0609020204030204" pitchFamily="49" charset="0"/>
                        </a:rPr>
                        <a:t>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dirty="0">
                          <a:solidFill>
                            <a:schemeClr val="bg1"/>
                          </a:solidFill>
                          <a:latin typeface="Consolas" panose="020B0609020204030204" pitchFamily="49" charset="0"/>
                        </a:rPr>
                        <a:t>20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dirty="0">
                          <a:solidFill>
                            <a:schemeClr val="bg1"/>
                          </a:solidFill>
                          <a:latin typeface="Consolas" panose="020B0609020204030204" pitchFamily="49" charset="0"/>
                        </a:rPr>
                        <a:t>11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dirty="0">
                          <a:solidFill>
                            <a:schemeClr val="bg1"/>
                          </a:solidFill>
                          <a:latin typeface="Consolas" panose="020B0609020204030204" pitchFamily="49" charset="0"/>
                        </a:rPr>
                        <a:t>11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dirty="0">
                          <a:solidFill>
                            <a:schemeClr val="bg1"/>
                          </a:solidFill>
                          <a:latin typeface="Consolas" panose="020B0609020204030204" pitchFamily="49" charset="0"/>
                        </a:rPr>
                        <a:t>10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extLst>
                  <a:ext uri="{0D108BD9-81ED-4DB2-BD59-A6C34878D82A}">
                    <a16:rowId xmlns:a16="http://schemas.microsoft.com/office/drawing/2014/main" val="1400645071"/>
                  </a:ext>
                </a:extLst>
              </a:tr>
              <a:tr h="375557">
                <a:tc>
                  <a:txBody>
                    <a:bodyPr/>
                    <a:lstStyle/>
                    <a:p>
                      <a:pPr algn="ctr"/>
                      <a:r>
                        <a:rPr lang="en-US" sz="900" b="1" dirty="0">
                          <a:solidFill>
                            <a:schemeClr val="bg1"/>
                          </a:solidFill>
                          <a:latin typeface="Consolas" panose="020B0609020204030204" pitchFamily="49" charset="0"/>
                        </a:rPr>
                        <a:t>11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23</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extLst>
                  <a:ext uri="{0D108BD9-81ED-4DB2-BD59-A6C34878D82A}">
                    <a16:rowId xmlns:a16="http://schemas.microsoft.com/office/drawing/2014/main" val="1347329458"/>
                  </a:ext>
                </a:extLst>
              </a:tr>
              <a:tr h="375557">
                <a:tc>
                  <a:txBody>
                    <a:bodyPr/>
                    <a:lstStyle/>
                    <a:p>
                      <a:pPr algn="ctr"/>
                      <a:r>
                        <a:rPr lang="en-US" sz="900" b="1" dirty="0">
                          <a:solidFill>
                            <a:schemeClr val="bg1"/>
                          </a:solidFill>
                          <a:latin typeface="Consolas" panose="020B0609020204030204" pitchFamily="49" charset="0"/>
                        </a:rPr>
                        <a:t>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23</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220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151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extLst>
                  <a:ext uri="{0D108BD9-81ED-4DB2-BD59-A6C34878D82A}">
                    <a16:rowId xmlns:a16="http://schemas.microsoft.com/office/drawing/2014/main" val="1656011947"/>
                  </a:ext>
                </a:extLst>
              </a:tr>
              <a:tr h="375557">
                <a:tc>
                  <a:txBody>
                    <a:bodyPr/>
                    <a:lstStyle/>
                    <a:p>
                      <a:pPr algn="ctr"/>
                      <a:r>
                        <a:rPr lang="en-US" sz="900" b="1" dirty="0">
                          <a:solidFill>
                            <a:schemeClr val="bg1"/>
                          </a:solidFill>
                          <a:latin typeface="Consolas" panose="020B0609020204030204" pitchFamily="49" charset="0"/>
                        </a:rPr>
                        <a:t>89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158</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231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221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212</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51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extLst>
                  <a:ext uri="{0D108BD9-81ED-4DB2-BD59-A6C34878D82A}">
                    <a16:rowId xmlns:a16="http://schemas.microsoft.com/office/drawing/2014/main" val="2212671903"/>
                  </a:ext>
                </a:extLst>
              </a:tr>
              <a:tr h="375557">
                <a:tc>
                  <a:txBody>
                    <a:bodyPr/>
                    <a:lstStyle/>
                    <a:p>
                      <a:pPr algn="ctr"/>
                      <a:r>
                        <a:rPr lang="en-US" sz="900" b="1" dirty="0">
                          <a:solidFill>
                            <a:schemeClr val="bg1"/>
                          </a:solidFill>
                          <a:latin typeface="Consolas" panose="020B0609020204030204" pitchFamily="49" charset="0"/>
                        </a:rPr>
                        <a:t>89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160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203</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186</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185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53</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extLst>
                  <a:ext uri="{0D108BD9-81ED-4DB2-BD59-A6C34878D82A}">
                    <a16:rowId xmlns:a16="http://schemas.microsoft.com/office/drawing/2014/main" val="244725924"/>
                  </a:ext>
                </a:extLst>
              </a:tr>
              <a:tr h="375557">
                <a:tc>
                  <a:txBody>
                    <a:bodyPr/>
                    <a:lstStyle/>
                    <a:p>
                      <a:pPr algn="ctr"/>
                      <a:r>
                        <a:rPr lang="en-US" sz="900" b="1" dirty="0">
                          <a:solidFill>
                            <a:schemeClr val="bg1"/>
                          </a:solidFill>
                          <a:latin typeface="Consolas" panose="020B0609020204030204" pitchFamily="49" charset="0"/>
                        </a:rPr>
                        <a:t>34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57</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221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181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174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57</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extLst>
                  <a:ext uri="{0D108BD9-81ED-4DB2-BD59-A6C34878D82A}">
                    <a16:rowId xmlns:a16="http://schemas.microsoft.com/office/drawing/2014/main" val="1581496272"/>
                  </a:ext>
                </a:extLst>
              </a:tr>
              <a:tr h="375557">
                <a:tc>
                  <a:txBody>
                    <a:bodyPr/>
                    <a:lstStyle/>
                    <a:p>
                      <a:pPr algn="ctr"/>
                      <a:r>
                        <a:rPr lang="en-US" sz="900" b="1" dirty="0">
                          <a:solidFill>
                            <a:schemeClr val="bg1"/>
                          </a:solidFill>
                          <a:latin typeface="Consolas" panose="020B0609020204030204" pitchFamily="49" charset="0"/>
                        </a:rPr>
                        <a:t>219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225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186</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187</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214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229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130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extLst>
                  <a:ext uri="{0D108BD9-81ED-4DB2-BD59-A6C34878D82A}">
                    <a16:rowId xmlns:a16="http://schemas.microsoft.com/office/drawing/2014/main" val="636324266"/>
                  </a:ext>
                </a:extLst>
              </a:tr>
            </a:tbl>
          </a:graphicData>
        </a:graphic>
      </p:graphicFrame>
      <p:sp>
        <p:nvSpPr>
          <p:cNvPr id="31" name="Rectangle 30">
            <a:extLst>
              <a:ext uri="{FF2B5EF4-FFF2-40B4-BE49-F238E27FC236}">
                <a16:creationId xmlns:a16="http://schemas.microsoft.com/office/drawing/2014/main" id="{B1072E85-0ABD-FBFC-1005-265F45FF595B}"/>
              </a:ext>
            </a:extLst>
          </p:cNvPr>
          <p:cNvSpPr/>
          <p:nvPr/>
        </p:nvSpPr>
        <p:spPr>
          <a:xfrm>
            <a:off x="2387659" y="2021573"/>
            <a:ext cx="1133476" cy="1133474"/>
          </a:xfrm>
          <a:prstGeom prst="rect">
            <a:avLst/>
          </a:prstGeom>
          <a:noFill/>
          <a:ln w="5715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8" name="Table 6">
            <a:extLst>
              <a:ext uri="{FF2B5EF4-FFF2-40B4-BE49-F238E27FC236}">
                <a16:creationId xmlns:a16="http://schemas.microsoft.com/office/drawing/2014/main" id="{899C8C8E-9292-D35D-2896-87398C1B4A6C}"/>
              </a:ext>
            </a:extLst>
          </p:cNvPr>
          <p:cNvGraphicFramePr>
            <a:graphicFrameLocks noGrp="1"/>
          </p:cNvGraphicFramePr>
          <p:nvPr>
            <p:extLst>
              <p:ext uri="{D42A27DB-BD31-4B8C-83A1-F6EECF244321}">
                <p14:modId xmlns:p14="http://schemas.microsoft.com/office/powerpoint/2010/main" val="2200734031"/>
              </p:ext>
            </p:extLst>
          </p:nvPr>
        </p:nvGraphicFramePr>
        <p:xfrm>
          <a:off x="736434" y="738815"/>
          <a:ext cx="2628899" cy="2628899"/>
        </p:xfrm>
        <a:graphic>
          <a:graphicData uri="http://schemas.openxmlformats.org/drawingml/2006/table">
            <a:tbl>
              <a:tblPr firstRow="1" bandRow="1">
                <a:tableStyleId>{D7AC3CCA-C797-4891-BE02-D94E43425B78}</a:tableStyleId>
              </a:tblPr>
              <a:tblGrid>
                <a:gridCol w="375557">
                  <a:extLst>
                    <a:ext uri="{9D8B030D-6E8A-4147-A177-3AD203B41FA5}">
                      <a16:colId xmlns:a16="http://schemas.microsoft.com/office/drawing/2014/main" val="3320110529"/>
                    </a:ext>
                  </a:extLst>
                </a:gridCol>
                <a:gridCol w="375557">
                  <a:extLst>
                    <a:ext uri="{9D8B030D-6E8A-4147-A177-3AD203B41FA5}">
                      <a16:colId xmlns:a16="http://schemas.microsoft.com/office/drawing/2014/main" val="1969124576"/>
                    </a:ext>
                  </a:extLst>
                </a:gridCol>
                <a:gridCol w="375557">
                  <a:extLst>
                    <a:ext uri="{9D8B030D-6E8A-4147-A177-3AD203B41FA5}">
                      <a16:colId xmlns:a16="http://schemas.microsoft.com/office/drawing/2014/main" val="660786129"/>
                    </a:ext>
                  </a:extLst>
                </a:gridCol>
                <a:gridCol w="375557">
                  <a:extLst>
                    <a:ext uri="{9D8B030D-6E8A-4147-A177-3AD203B41FA5}">
                      <a16:colId xmlns:a16="http://schemas.microsoft.com/office/drawing/2014/main" val="1216107389"/>
                    </a:ext>
                  </a:extLst>
                </a:gridCol>
                <a:gridCol w="375557">
                  <a:extLst>
                    <a:ext uri="{9D8B030D-6E8A-4147-A177-3AD203B41FA5}">
                      <a16:colId xmlns:a16="http://schemas.microsoft.com/office/drawing/2014/main" val="988116195"/>
                    </a:ext>
                  </a:extLst>
                </a:gridCol>
                <a:gridCol w="375557">
                  <a:extLst>
                    <a:ext uri="{9D8B030D-6E8A-4147-A177-3AD203B41FA5}">
                      <a16:colId xmlns:a16="http://schemas.microsoft.com/office/drawing/2014/main" val="1224640414"/>
                    </a:ext>
                  </a:extLst>
                </a:gridCol>
                <a:gridCol w="375557">
                  <a:extLst>
                    <a:ext uri="{9D8B030D-6E8A-4147-A177-3AD203B41FA5}">
                      <a16:colId xmlns:a16="http://schemas.microsoft.com/office/drawing/2014/main" val="4133969002"/>
                    </a:ext>
                  </a:extLst>
                </a:gridCol>
              </a:tblGrid>
              <a:tr h="375557">
                <a:tc>
                  <a:txBody>
                    <a:bodyPr/>
                    <a:lstStyle/>
                    <a:p>
                      <a:pPr algn="ctr"/>
                      <a:r>
                        <a:rPr lang="en-US" sz="900" dirty="0">
                          <a:solidFill>
                            <a:schemeClr val="bg1"/>
                          </a:solidFill>
                          <a:latin typeface="Consolas" panose="020B0609020204030204" pitchFamily="49" charset="0"/>
                        </a:rPr>
                        <a:t>10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dirty="0">
                          <a:solidFill>
                            <a:schemeClr val="bg1"/>
                          </a:solidFill>
                          <a:latin typeface="Consolas" panose="020B0609020204030204" pitchFamily="49" charset="0"/>
                        </a:rPr>
                        <a:t>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dirty="0">
                          <a:solidFill>
                            <a:schemeClr val="bg1"/>
                          </a:solidFill>
                          <a:latin typeface="Consolas" panose="020B0609020204030204" pitchFamily="49" charset="0"/>
                        </a:rPr>
                        <a:t>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dirty="0">
                          <a:solidFill>
                            <a:schemeClr val="bg1"/>
                          </a:solidFill>
                          <a:latin typeface="Consolas" panose="020B0609020204030204" pitchFamily="49" charset="0"/>
                        </a:rPr>
                        <a:t>20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dirty="0">
                          <a:solidFill>
                            <a:schemeClr val="bg1"/>
                          </a:solidFill>
                          <a:latin typeface="Consolas" panose="020B0609020204030204" pitchFamily="49" charset="0"/>
                        </a:rPr>
                        <a:t>11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dirty="0">
                          <a:solidFill>
                            <a:schemeClr val="bg1"/>
                          </a:solidFill>
                          <a:latin typeface="Consolas" panose="020B0609020204030204" pitchFamily="49" charset="0"/>
                        </a:rPr>
                        <a:t>11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dirty="0">
                          <a:solidFill>
                            <a:schemeClr val="bg1"/>
                          </a:solidFill>
                          <a:latin typeface="Consolas" panose="020B0609020204030204" pitchFamily="49" charset="0"/>
                        </a:rPr>
                        <a:t>10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extLst>
                  <a:ext uri="{0D108BD9-81ED-4DB2-BD59-A6C34878D82A}">
                    <a16:rowId xmlns:a16="http://schemas.microsoft.com/office/drawing/2014/main" val="1400645071"/>
                  </a:ext>
                </a:extLst>
              </a:tr>
              <a:tr h="375557">
                <a:tc>
                  <a:txBody>
                    <a:bodyPr/>
                    <a:lstStyle/>
                    <a:p>
                      <a:pPr algn="ctr"/>
                      <a:r>
                        <a:rPr lang="en-US" sz="900" b="1" dirty="0">
                          <a:solidFill>
                            <a:schemeClr val="bg1"/>
                          </a:solidFill>
                          <a:latin typeface="Consolas" panose="020B0609020204030204" pitchFamily="49" charset="0"/>
                        </a:rPr>
                        <a:t>11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23</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extLst>
                  <a:ext uri="{0D108BD9-81ED-4DB2-BD59-A6C34878D82A}">
                    <a16:rowId xmlns:a16="http://schemas.microsoft.com/office/drawing/2014/main" val="1347329458"/>
                  </a:ext>
                </a:extLst>
              </a:tr>
              <a:tr h="375557">
                <a:tc>
                  <a:txBody>
                    <a:bodyPr/>
                    <a:lstStyle/>
                    <a:p>
                      <a:pPr algn="ctr"/>
                      <a:r>
                        <a:rPr lang="en-US" sz="900" b="1" dirty="0">
                          <a:solidFill>
                            <a:schemeClr val="bg1"/>
                          </a:solidFill>
                          <a:latin typeface="Consolas" panose="020B0609020204030204" pitchFamily="49" charset="0"/>
                        </a:rPr>
                        <a:t>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23</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220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151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extLst>
                  <a:ext uri="{0D108BD9-81ED-4DB2-BD59-A6C34878D82A}">
                    <a16:rowId xmlns:a16="http://schemas.microsoft.com/office/drawing/2014/main" val="1656011947"/>
                  </a:ext>
                </a:extLst>
              </a:tr>
              <a:tr h="375557">
                <a:tc>
                  <a:txBody>
                    <a:bodyPr/>
                    <a:lstStyle/>
                    <a:p>
                      <a:pPr algn="ctr"/>
                      <a:r>
                        <a:rPr lang="en-US" sz="900" b="1" dirty="0">
                          <a:solidFill>
                            <a:schemeClr val="bg1"/>
                          </a:solidFill>
                          <a:latin typeface="Consolas" panose="020B0609020204030204" pitchFamily="49" charset="0"/>
                        </a:rPr>
                        <a:t>89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158</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231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221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212</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51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extLst>
                  <a:ext uri="{0D108BD9-81ED-4DB2-BD59-A6C34878D82A}">
                    <a16:rowId xmlns:a16="http://schemas.microsoft.com/office/drawing/2014/main" val="2212671903"/>
                  </a:ext>
                </a:extLst>
              </a:tr>
              <a:tr h="375557">
                <a:tc>
                  <a:txBody>
                    <a:bodyPr/>
                    <a:lstStyle/>
                    <a:p>
                      <a:pPr algn="ctr"/>
                      <a:r>
                        <a:rPr lang="en-US" sz="900" b="1" dirty="0">
                          <a:solidFill>
                            <a:schemeClr val="bg1"/>
                          </a:solidFill>
                          <a:latin typeface="Consolas" panose="020B0609020204030204" pitchFamily="49" charset="0"/>
                        </a:rPr>
                        <a:t>89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160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203</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186</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185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53</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extLst>
                  <a:ext uri="{0D108BD9-81ED-4DB2-BD59-A6C34878D82A}">
                    <a16:rowId xmlns:a16="http://schemas.microsoft.com/office/drawing/2014/main" val="244725924"/>
                  </a:ext>
                </a:extLst>
              </a:tr>
              <a:tr h="375557">
                <a:tc>
                  <a:txBody>
                    <a:bodyPr/>
                    <a:lstStyle/>
                    <a:p>
                      <a:pPr algn="ctr"/>
                      <a:r>
                        <a:rPr lang="en-US" sz="900" b="1" dirty="0">
                          <a:solidFill>
                            <a:schemeClr val="bg1"/>
                          </a:solidFill>
                          <a:latin typeface="Consolas" panose="020B0609020204030204" pitchFamily="49" charset="0"/>
                        </a:rPr>
                        <a:t>34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57</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221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181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174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57</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extLst>
                  <a:ext uri="{0D108BD9-81ED-4DB2-BD59-A6C34878D82A}">
                    <a16:rowId xmlns:a16="http://schemas.microsoft.com/office/drawing/2014/main" val="1581496272"/>
                  </a:ext>
                </a:extLst>
              </a:tr>
              <a:tr h="375557">
                <a:tc>
                  <a:txBody>
                    <a:bodyPr/>
                    <a:lstStyle/>
                    <a:p>
                      <a:pPr algn="ctr"/>
                      <a:r>
                        <a:rPr lang="en-US" sz="900" b="1" dirty="0">
                          <a:solidFill>
                            <a:schemeClr val="bg1"/>
                          </a:solidFill>
                          <a:latin typeface="Consolas" panose="020B0609020204030204" pitchFamily="49" charset="0"/>
                        </a:rPr>
                        <a:t>219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225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186</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187</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214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229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130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extLst>
                  <a:ext uri="{0D108BD9-81ED-4DB2-BD59-A6C34878D82A}">
                    <a16:rowId xmlns:a16="http://schemas.microsoft.com/office/drawing/2014/main" val="636324266"/>
                  </a:ext>
                </a:extLst>
              </a:tr>
            </a:tbl>
          </a:graphicData>
        </a:graphic>
      </p:graphicFrame>
      <p:sp>
        <p:nvSpPr>
          <p:cNvPr id="30" name="Rectangle 29">
            <a:extLst>
              <a:ext uri="{FF2B5EF4-FFF2-40B4-BE49-F238E27FC236}">
                <a16:creationId xmlns:a16="http://schemas.microsoft.com/office/drawing/2014/main" id="{9B277F73-BFC9-D284-4AE1-A3B675A8E063}"/>
              </a:ext>
            </a:extLst>
          </p:cNvPr>
          <p:cNvSpPr/>
          <p:nvPr/>
        </p:nvSpPr>
        <p:spPr>
          <a:xfrm>
            <a:off x="2235259" y="1869173"/>
            <a:ext cx="1133476" cy="1133474"/>
          </a:xfrm>
          <a:prstGeom prst="rect">
            <a:avLst/>
          </a:prstGeom>
          <a:noFill/>
          <a:ln w="5715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7" name="Table 26">
            <a:extLst>
              <a:ext uri="{FF2B5EF4-FFF2-40B4-BE49-F238E27FC236}">
                <a16:creationId xmlns:a16="http://schemas.microsoft.com/office/drawing/2014/main" id="{FD24D58D-5D1E-A267-6BC1-07BE9C472BAB}"/>
              </a:ext>
            </a:extLst>
          </p:cNvPr>
          <p:cNvGraphicFramePr>
            <a:graphicFrameLocks noGrp="1"/>
          </p:cNvGraphicFramePr>
          <p:nvPr>
            <p:extLst>
              <p:ext uri="{D42A27DB-BD31-4B8C-83A1-F6EECF244321}">
                <p14:modId xmlns:p14="http://schemas.microsoft.com/office/powerpoint/2010/main" val="3013182381"/>
              </p:ext>
            </p:extLst>
          </p:nvPr>
        </p:nvGraphicFramePr>
        <p:xfrm>
          <a:off x="1574633" y="4393800"/>
          <a:ext cx="1877785" cy="1877785"/>
        </p:xfrm>
        <a:graphic>
          <a:graphicData uri="http://schemas.openxmlformats.org/drawingml/2006/table">
            <a:tbl>
              <a:tblPr firstRow="1" bandRow="1">
                <a:tableStyleId>{D7AC3CCA-C797-4891-BE02-D94E43425B78}</a:tableStyleId>
              </a:tblPr>
              <a:tblGrid>
                <a:gridCol w="375557">
                  <a:extLst>
                    <a:ext uri="{9D8B030D-6E8A-4147-A177-3AD203B41FA5}">
                      <a16:colId xmlns:a16="http://schemas.microsoft.com/office/drawing/2014/main" val="1957402993"/>
                    </a:ext>
                  </a:extLst>
                </a:gridCol>
                <a:gridCol w="375557">
                  <a:extLst>
                    <a:ext uri="{9D8B030D-6E8A-4147-A177-3AD203B41FA5}">
                      <a16:colId xmlns:a16="http://schemas.microsoft.com/office/drawing/2014/main" val="4251633981"/>
                    </a:ext>
                  </a:extLst>
                </a:gridCol>
                <a:gridCol w="375557">
                  <a:extLst>
                    <a:ext uri="{9D8B030D-6E8A-4147-A177-3AD203B41FA5}">
                      <a16:colId xmlns:a16="http://schemas.microsoft.com/office/drawing/2014/main" val="2290965682"/>
                    </a:ext>
                  </a:extLst>
                </a:gridCol>
                <a:gridCol w="375557">
                  <a:extLst>
                    <a:ext uri="{9D8B030D-6E8A-4147-A177-3AD203B41FA5}">
                      <a16:colId xmlns:a16="http://schemas.microsoft.com/office/drawing/2014/main" val="4253472002"/>
                    </a:ext>
                  </a:extLst>
                </a:gridCol>
                <a:gridCol w="375557">
                  <a:extLst>
                    <a:ext uri="{9D8B030D-6E8A-4147-A177-3AD203B41FA5}">
                      <a16:colId xmlns:a16="http://schemas.microsoft.com/office/drawing/2014/main" val="729290452"/>
                    </a:ext>
                  </a:extLst>
                </a:gridCol>
              </a:tblGrid>
              <a:tr h="375557">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1.3</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3.2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2472638530"/>
                  </a:ext>
                </a:extLst>
              </a:tr>
              <a:tr h="375557">
                <a:tc>
                  <a:txBody>
                    <a:bodyPr/>
                    <a:lstStyle/>
                    <a:p>
                      <a:r>
                        <a:rPr lang="en-US" sz="1100" b="0" dirty="0">
                          <a:solidFill>
                            <a:schemeClr val="bg1"/>
                          </a:solidFill>
                          <a:latin typeface="+mn-lt"/>
                        </a:rPr>
                        <a:t>1.2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5.3</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5.1</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1.1</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805032624"/>
                  </a:ext>
                </a:extLst>
              </a:tr>
              <a:tr h="375557">
                <a:tc>
                  <a:txBody>
                    <a:bodyPr/>
                    <a:lstStyle/>
                    <a:p>
                      <a:r>
                        <a:rPr lang="en-US" sz="1100" b="0" dirty="0">
                          <a:solidFill>
                            <a:schemeClr val="bg1"/>
                          </a:solidFill>
                          <a:latin typeface="+mn-lt"/>
                        </a:rPr>
                        <a:t>0.9</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1.7</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7.2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5.6</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1.5</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1037317182"/>
                  </a:ext>
                </a:extLst>
              </a:tr>
              <a:tr h="375557">
                <a:tc>
                  <a:txBody>
                    <a:bodyPr/>
                    <a:lstStyle/>
                    <a:p>
                      <a:r>
                        <a:rPr lang="en-US" sz="1100" b="0" dirty="0">
                          <a:solidFill>
                            <a:schemeClr val="bg1"/>
                          </a:solidFill>
                          <a:latin typeface="+mn-lt"/>
                        </a:rPr>
                        <a:t>0.7</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1.5</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5.4</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5.5</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0.9</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1038421664"/>
                  </a:ext>
                </a:extLst>
              </a:tr>
              <a:tr h="375557">
                <a:tc>
                  <a:txBody>
                    <a:bodyPr/>
                    <a:lstStyle/>
                    <a:p>
                      <a:r>
                        <a:rPr lang="en-US" sz="1100" b="0" dirty="0">
                          <a:solidFill>
                            <a:schemeClr val="bg1"/>
                          </a:solidFill>
                          <a:latin typeface="+mn-lt"/>
                        </a:rPr>
                        <a:t>5.4</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5.3</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2.9</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2.2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2.0</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3830947541"/>
                  </a:ext>
                </a:extLst>
              </a:tr>
            </a:tbl>
          </a:graphicData>
        </a:graphic>
      </p:graphicFrame>
      <p:sp>
        <p:nvSpPr>
          <p:cNvPr id="2" name="Title 1">
            <a:extLst>
              <a:ext uri="{FF2B5EF4-FFF2-40B4-BE49-F238E27FC236}">
                <a16:creationId xmlns:a16="http://schemas.microsoft.com/office/drawing/2014/main" id="{B6C740A6-E755-BBDF-3057-2D11E43B5AC2}"/>
              </a:ext>
            </a:extLst>
          </p:cNvPr>
          <p:cNvSpPr>
            <a:spLocks noGrp="1"/>
          </p:cNvSpPr>
          <p:nvPr>
            <p:ph type="title"/>
          </p:nvPr>
        </p:nvSpPr>
        <p:spPr>
          <a:xfrm>
            <a:off x="7477626" y="109132"/>
            <a:ext cx="3936183" cy="666991"/>
          </a:xfrm>
        </p:spPr>
        <p:txBody>
          <a:bodyPr/>
          <a:lstStyle/>
          <a:p>
            <a:pPr algn="r"/>
            <a:r>
              <a:rPr lang="en-US" sz="2000" dirty="0"/>
              <a:t>Convolutional Layer </a:t>
            </a:r>
            <a:r>
              <a:rPr lang="en-US" sz="2400" b="1" dirty="0">
                <a:solidFill>
                  <a:srgbClr val="000000"/>
                </a:solidFill>
                <a:effectLst/>
                <a:highlight>
                  <a:srgbClr val="F7F7F7"/>
                </a:highlight>
                <a:latin typeface="Courier New" panose="02070309020205020404" pitchFamily="49" charset="0"/>
              </a:rPr>
              <a:t>Conv2D</a:t>
            </a:r>
            <a:r>
              <a:rPr lang="en-US" sz="2000" dirty="0"/>
              <a:t> </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AB12DE6-D483-DA73-566A-0EDB34892B62}"/>
                  </a:ext>
                </a:extLst>
              </p:cNvPr>
              <p:cNvSpPr>
                <a:spLocks noGrp="1"/>
              </p:cNvSpPr>
              <p:nvPr>
                <p:ph sz="quarter" idx="10"/>
              </p:nvPr>
            </p:nvSpPr>
            <p:spPr>
              <a:xfrm>
                <a:off x="7555530" y="1334217"/>
                <a:ext cx="4406257" cy="4594668"/>
              </a:xfrm>
            </p:spPr>
            <p:txBody>
              <a:bodyPr/>
              <a:lstStyle/>
              <a:p>
                <a:pPr marL="0" indent="0">
                  <a:buNone/>
                </a:pPr>
                <a:r>
                  <a:rPr lang="en-US" sz="1800" dirty="0"/>
                  <a:t>We need to decide the following parameters when creating a </a:t>
                </a:r>
                <a:r>
                  <a:rPr lang="en-US" sz="1800" b="1" dirty="0">
                    <a:solidFill>
                      <a:srgbClr val="000000"/>
                    </a:solidFill>
                    <a:effectLst/>
                    <a:highlight>
                      <a:srgbClr val="F7F7F7"/>
                    </a:highlight>
                    <a:latin typeface="Courier New" panose="02070309020205020404" pitchFamily="49" charset="0"/>
                  </a:rPr>
                  <a:t>Conv2D</a:t>
                </a:r>
                <a:r>
                  <a:rPr lang="en-US" sz="1800" dirty="0"/>
                  <a:t> layer in TensorFlow</a:t>
                </a:r>
              </a:p>
              <a:p>
                <a:r>
                  <a:rPr lang="en-US" sz="1800" b="1" dirty="0">
                    <a:solidFill>
                      <a:srgbClr val="116644"/>
                    </a:solidFill>
                    <a:effectLst/>
                    <a:highlight>
                      <a:srgbClr val="F7F7F7"/>
                    </a:highlight>
                    <a:latin typeface="Courier New" panose="02070309020205020404" pitchFamily="49" charset="0"/>
                  </a:rPr>
                  <a:t>32</a:t>
                </a:r>
                <a:r>
                  <a:rPr lang="en-US" sz="1800" dirty="0"/>
                  <a:t>: Number of filters. In practice, each image patch is fed to multiple moving filters, not just one. The first argument is the number of filters we want to have</a:t>
                </a:r>
              </a:p>
              <a:p>
                <a:pPr lvl="1"/>
                <a:r>
                  <a:rPr lang="en-US" sz="1600" dirty="0"/>
                  <a:t>We usually choose 32, 64, 128, etc.</a:t>
                </a:r>
              </a:p>
              <a:p>
                <a:pPr lvl="1"/>
                <a:r>
                  <a:rPr lang="en-US" sz="1600" dirty="0"/>
                  <a:t>In general, each feature tries to capture one pattern in the images, for example, lines, curves, circles, etc.</a:t>
                </a:r>
              </a:p>
              <a:p>
                <a:r>
                  <a:rPr lang="en-US" sz="1800" b="1" dirty="0">
                    <a:solidFill>
                      <a:srgbClr val="000000"/>
                    </a:solidFill>
                    <a:highlight>
                      <a:srgbClr val="F7F7F7"/>
                    </a:highlight>
                    <a:latin typeface="Courier New" panose="02070309020205020404" pitchFamily="49" charset="0"/>
                  </a:rPr>
                  <a:t>(</a:t>
                </a:r>
                <a:r>
                  <a:rPr lang="en-US" sz="1800" b="1" dirty="0">
                    <a:solidFill>
                      <a:srgbClr val="116644"/>
                    </a:solidFill>
                    <a:highlight>
                      <a:srgbClr val="F7F7F7"/>
                    </a:highlight>
                    <a:latin typeface="Courier New" panose="02070309020205020404" pitchFamily="49" charset="0"/>
                  </a:rPr>
                  <a:t>3</a:t>
                </a:r>
                <a:r>
                  <a:rPr lang="en-US" sz="1800" b="1" dirty="0">
                    <a:solidFill>
                      <a:srgbClr val="000000"/>
                    </a:solidFill>
                    <a:highlight>
                      <a:srgbClr val="F7F7F7"/>
                    </a:highlight>
                    <a:latin typeface="Courier New" panose="02070309020205020404" pitchFamily="49" charset="0"/>
                  </a:rPr>
                  <a:t>, </a:t>
                </a:r>
                <a:r>
                  <a:rPr lang="en-US" sz="1800" b="1" dirty="0">
                    <a:solidFill>
                      <a:srgbClr val="116644"/>
                    </a:solidFill>
                    <a:highlight>
                      <a:srgbClr val="F7F7F7"/>
                    </a:highlight>
                    <a:latin typeface="Courier New" panose="02070309020205020404" pitchFamily="49" charset="0"/>
                  </a:rPr>
                  <a:t>3</a:t>
                </a:r>
                <a:r>
                  <a:rPr lang="en-US" sz="1800" b="1" dirty="0">
                    <a:solidFill>
                      <a:srgbClr val="000000"/>
                    </a:solidFill>
                    <a:highlight>
                      <a:srgbClr val="F7F7F7"/>
                    </a:highlight>
                    <a:latin typeface="Courier New" panose="02070309020205020404" pitchFamily="49" charset="0"/>
                  </a:rPr>
                  <a:t>)</a:t>
                </a:r>
                <a:r>
                  <a:rPr lang="en-US" sz="1800" dirty="0"/>
                  <a:t>: Filter size: the size of the patch to fit onto the input images. Typical are </a:t>
                </a:r>
                <a14:m>
                  <m:oMath xmlns:m="http://schemas.openxmlformats.org/officeDocument/2006/math">
                    <m:r>
                      <a:rPr lang="en-US" sz="1800" b="0" i="1" smtClean="0">
                        <a:latin typeface="Cambria Math" panose="02040503050406030204" pitchFamily="18" charset="0"/>
                      </a:rPr>
                      <m:t>3×3</m:t>
                    </m:r>
                  </m:oMath>
                </a14:m>
                <a:r>
                  <a:rPr lang="en-US" sz="1800" dirty="0"/>
                  <a:t>, </a:t>
                </a:r>
                <a14:m>
                  <m:oMath xmlns:m="http://schemas.openxmlformats.org/officeDocument/2006/math">
                    <m:r>
                      <a:rPr lang="en-US" sz="1800" b="0" i="0" smtClean="0">
                        <a:latin typeface="Cambria Math" panose="02040503050406030204" pitchFamily="18" charset="0"/>
                      </a:rPr>
                      <m:t>5</m:t>
                    </m:r>
                    <m:r>
                      <a:rPr lang="en-US" sz="1800" i="1">
                        <a:latin typeface="Cambria Math" panose="02040503050406030204" pitchFamily="18" charset="0"/>
                      </a:rPr>
                      <m:t>×</m:t>
                    </m:r>
                    <m:r>
                      <a:rPr lang="en-US" sz="1800" b="0" i="1" smtClean="0">
                        <a:latin typeface="Cambria Math" panose="02040503050406030204" pitchFamily="18" charset="0"/>
                      </a:rPr>
                      <m:t>5</m:t>
                    </m:r>
                  </m:oMath>
                </a14:m>
                <a:r>
                  <a:rPr lang="en-US" sz="1800" dirty="0"/>
                  <a:t>, etc. This is defined in the second argument</a:t>
                </a:r>
              </a:p>
              <a:p>
                <a:r>
                  <a:rPr lang="en-US" sz="1800" b="1" dirty="0">
                    <a:solidFill>
                      <a:srgbClr val="000000"/>
                    </a:solidFill>
                    <a:effectLst/>
                    <a:highlight>
                      <a:srgbClr val="F7F7F7"/>
                    </a:highlight>
                    <a:latin typeface="Courier New" panose="02070309020205020404" pitchFamily="49" charset="0"/>
                  </a:rPr>
                  <a:t>activation</a:t>
                </a:r>
                <a:r>
                  <a:rPr lang="en-US" sz="1800" dirty="0"/>
                  <a:t>: Activation function, same with other neural network layers. Again, </a:t>
                </a:r>
                <a:r>
                  <a:rPr lang="en-US" sz="1800" b="1" dirty="0">
                    <a:solidFill>
                      <a:srgbClr val="A31515"/>
                    </a:solidFill>
                    <a:effectLst/>
                    <a:highlight>
                      <a:srgbClr val="F7F7F7"/>
                    </a:highlight>
                    <a:latin typeface="Courier New" panose="02070309020205020404" pitchFamily="49" charset="0"/>
                  </a:rPr>
                  <a:t>'</a:t>
                </a:r>
                <a:r>
                  <a:rPr lang="en-US" sz="1800" b="1" dirty="0" err="1">
                    <a:solidFill>
                      <a:srgbClr val="A31515"/>
                    </a:solidFill>
                    <a:effectLst/>
                    <a:highlight>
                      <a:srgbClr val="F7F7F7"/>
                    </a:highlight>
                    <a:latin typeface="Courier New" panose="02070309020205020404" pitchFamily="49" charset="0"/>
                  </a:rPr>
                  <a:t>relu</a:t>
                </a:r>
                <a:r>
                  <a:rPr lang="en-US" sz="1800" b="1" dirty="0">
                    <a:solidFill>
                      <a:srgbClr val="A31515"/>
                    </a:solidFill>
                    <a:effectLst/>
                    <a:highlight>
                      <a:srgbClr val="F7F7F7"/>
                    </a:highlight>
                    <a:latin typeface="Courier New" panose="02070309020205020404" pitchFamily="49" charset="0"/>
                  </a:rPr>
                  <a:t>'</a:t>
                </a:r>
                <a:r>
                  <a:rPr lang="en-US" sz="1800" dirty="0"/>
                  <a:t> is pretty universal.</a:t>
                </a:r>
              </a:p>
            </p:txBody>
          </p:sp>
        </mc:Choice>
        <mc:Fallback xmlns="">
          <p:sp>
            <p:nvSpPr>
              <p:cNvPr id="3" name="Content Placeholder 2">
                <a:extLst>
                  <a:ext uri="{FF2B5EF4-FFF2-40B4-BE49-F238E27FC236}">
                    <a16:creationId xmlns:a16="http://schemas.microsoft.com/office/drawing/2014/main" id="{6AB12DE6-D483-DA73-566A-0EDB34892B62}"/>
                  </a:ext>
                </a:extLst>
              </p:cNvPr>
              <p:cNvSpPr>
                <a:spLocks noGrp="1" noRot="1" noChangeAspect="1" noMove="1" noResize="1" noEditPoints="1" noAdjustHandles="1" noChangeArrowheads="1" noChangeShapeType="1" noTextEdit="1"/>
              </p:cNvSpPr>
              <p:nvPr>
                <p:ph sz="quarter" idx="10"/>
              </p:nvPr>
            </p:nvSpPr>
            <p:spPr>
              <a:xfrm>
                <a:off x="7555530" y="1334217"/>
                <a:ext cx="4406257" cy="4594668"/>
              </a:xfrm>
              <a:blipFill>
                <a:blip r:embed="rId2"/>
                <a:stretch>
                  <a:fillRect l="-1107" t="-1326" r="-968" b="-4377"/>
                </a:stretch>
              </a:blipFill>
            </p:spPr>
            <p:txBody>
              <a:bodyPr/>
              <a:lstStyle/>
              <a:p>
                <a:r>
                  <a:rPr lang="en-US">
                    <a:noFill/>
                  </a:rPr>
                  <a:t> </a:t>
                </a:r>
              </a:p>
            </p:txBody>
          </p:sp>
        </mc:Fallback>
      </mc:AlternateContent>
      <p:cxnSp>
        <p:nvCxnSpPr>
          <p:cNvPr id="9" name="Connector: Curved 8">
            <a:extLst>
              <a:ext uri="{FF2B5EF4-FFF2-40B4-BE49-F238E27FC236}">
                <a16:creationId xmlns:a16="http://schemas.microsoft.com/office/drawing/2014/main" id="{B65CB666-8FC7-05CC-0405-4671943F4D2D}"/>
              </a:ext>
            </a:extLst>
          </p:cNvPr>
          <p:cNvCxnSpPr>
            <a:cxnSpLocks/>
            <a:stCxn id="30" idx="3"/>
            <a:endCxn id="13" idx="0"/>
          </p:cNvCxnSpPr>
          <p:nvPr/>
        </p:nvCxnSpPr>
        <p:spPr>
          <a:xfrm>
            <a:off x="3368735" y="2435910"/>
            <a:ext cx="1070470" cy="669126"/>
          </a:xfrm>
          <a:prstGeom prst="curvedConnector2">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Flowchart: Summing Junction 9">
            <a:extLst>
              <a:ext uri="{FF2B5EF4-FFF2-40B4-BE49-F238E27FC236}">
                <a16:creationId xmlns:a16="http://schemas.microsoft.com/office/drawing/2014/main" id="{7D41B01E-DC2A-18DF-8971-32B4CB533470}"/>
              </a:ext>
            </a:extLst>
          </p:cNvPr>
          <p:cNvSpPr/>
          <p:nvPr/>
        </p:nvSpPr>
        <p:spPr>
          <a:xfrm>
            <a:off x="3826082" y="2449172"/>
            <a:ext cx="335993" cy="301239"/>
          </a:xfrm>
          <a:prstGeom prst="flowChartSummingJunction">
            <a:avLst/>
          </a:prstGeom>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2" name="Table 21">
            <a:extLst>
              <a:ext uri="{FF2B5EF4-FFF2-40B4-BE49-F238E27FC236}">
                <a16:creationId xmlns:a16="http://schemas.microsoft.com/office/drawing/2014/main" id="{4265F045-063C-9921-CB83-A78A54AADF8A}"/>
              </a:ext>
            </a:extLst>
          </p:cNvPr>
          <p:cNvGraphicFramePr>
            <a:graphicFrameLocks noGrp="1"/>
          </p:cNvGraphicFramePr>
          <p:nvPr>
            <p:extLst>
              <p:ext uri="{D42A27DB-BD31-4B8C-83A1-F6EECF244321}">
                <p14:modId xmlns:p14="http://schemas.microsoft.com/office/powerpoint/2010/main" val="144388810"/>
              </p:ext>
            </p:extLst>
          </p:nvPr>
        </p:nvGraphicFramePr>
        <p:xfrm>
          <a:off x="4304963" y="3491906"/>
          <a:ext cx="1126671" cy="1106580"/>
        </p:xfrm>
        <a:graphic>
          <a:graphicData uri="http://schemas.openxmlformats.org/drawingml/2006/table">
            <a:tbl>
              <a:tblPr firstRow="1" bandRow="1">
                <a:tableStyleId>{D7AC3CCA-C797-4891-BE02-D94E43425B78}</a:tableStyleId>
              </a:tblPr>
              <a:tblGrid>
                <a:gridCol w="375557">
                  <a:extLst>
                    <a:ext uri="{9D8B030D-6E8A-4147-A177-3AD203B41FA5}">
                      <a16:colId xmlns:a16="http://schemas.microsoft.com/office/drawing/2014/main" val="3772786703"/>
                    </a:ext>
                  </a:extLst>
                </a:gridCol>
                <a:gridCol w="375557">
                  <a:extLst>
                    <a:ext uri="{9D8B030D-6E8A-4147-A177-3AD203B41FA5}">
                      <a16:colId xmlns:a16="http://schemas.microsoft.com/office/drawing/2014/main" val="1879464456"/>
                    </a:ext>
                  </a:extLst>
                </a:gridCol>
                <a:gridCol w="375557">
                  <a:extLst>
                    <a:ext uri="{9D8B030D-6E8A-4147-A177-3AD203B41FA5}">
                      <a16:colId xmlns:a16="http://schemas.microsoft.com/office/drawing/2014/main" val="1879095292"/>
                    </a:ext>
                  </a:extLst>
                </a:gridCol>
              </a:tblGrid>
              <a:tr h="375557">
                <a:tc>
                  <a:txBody>
                    <a:bodyPr/>
                    <a:lstStyle/>
                    <a:p>
                      <a:r>
                        <a:rPr lang="en-US" sz="900" b="1" dirty="0">
                          <a:latin typeface="Consolas" panose="020B0609020204030204" pitchFamily="49" charset="0"/>
                        </a:rPr>
                        <a:t>0.4</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0.9</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a:latin typeface="Consolas" panose="020B0609020204030204" pitchFamily="49" charset="0"/>
                        </a:rPr>
                        <a:t>0.1</a:t>
                      </a:r>
                      <a:endParaRPr lang="en-US" sz="900" b="1" dirty="0">
                        <a:latin typeface="Consolas" panose="020B0609020204030204" pitchFamily="49" charset="0"/>
                      </a:endParaRP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1240425130"/>
                  </a:ext>
                </a:extLst>
              </a:tr>
              <a:tr h="375557">
                <a:tc>
                  <a:txBody>
                    <a:bodyPr/>
                    <a:lstStyle/>
                    <a:p>
                      <a:r>
                        <a:rPr lang="en-US" sz="900" b="1" dirty="0">
                          <a:latin typeface="Consolas" panose="020B0609020204030204" pitchFamily="49" charset="0"/>
                        </a:rPr>
                        <a:t>0.7</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0.5</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a:latin typeface="Consolas" panose="020B0609020204030204" pitchFamily="49" charset="0"/>
                        </a:rPr>
                        <a:t>1.2</a:t>
                      </a:r>
                      <a:endParaRPr lang="en-US" sz="900" b="1" dirty="0">
                        <a:latin typeface="Consolas" panose="020B0609020204030204" pitchFamily="49" charset="0"/>
                      </a:endParaRP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756111745"/>
                  </a:ext>
                </a:extLst>
              </a:tr>
              <a:tr h="355466">
                <a:tc>
                  <a:txBody>
                    <a:bodyPr/>
                    <a:lstStyle/>
                    <a:p>
                      <a:r>
                        <a:rPr lang="en-US" sz="900" b="1" dirty="0">
                          <a:latin typeface="Consolas" panose="020B0609020204030204" pitchFamily="49" charset="0"/>
                        </a:rPr>
                        <a:t>0.3</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0.5</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0.7</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768928623"/>
                  </a:ext>
                </a:extLst>
              </a:tr>
            </a:tbl>
          </a:graphicData>
        </a:graphic>
      </p:graphicFrame>
      <p:graphicFrame>
        <p:nvGraphicFramePr>
          <p:cNvPr id="21" name="Table 20">
            <a:extLst>
              <a:ext uri="{FF2B5EF4-FFF2-40B4-BE49-F238E27FC236}">
                <a16:creationId xmlns:a16="http://schemas.microsoft.com/office/drawing/2014/main" id="{1ABB850D-07B9-6609-7042-974A8169D610}"/>
              </a:ext>
            </a:extLst>
          </p:cNvPr>
          <p:cNvGraphicFramePr>
            <a:graphicFrameLocks noGrp="1"/>
          </p:cNvGraphicFramePr>
          <p:nvPr>
            <p:extLst>
              <p:ext uri="{D42A27DB-BD31-4B8C-83A1-F6EECF244321}">
                <p14:modId xmlns:p14="http://schemas.microsoft.com/office/powerpoint/2010/main" val="1884886006"/>
              </p:ext>
            </p:extLst>
          </p:nvPr>
        </p:nvGraphicFramePr>
        <p:xfrm>
          <a:off x="4194886" y="3395673"/>
          <a:ext cx="1126671" cy="1106580"/>
        </p:xfrm>
        <a:graphic>
          <a:graphicData uri="http://schemas.openxmlformats.org/drawingml/2006/table">
            <a:tbl>
              <a:tblPr firstRow="1" bandRow="1">
                <a:tableStyleId>{D7AC3CCA-C797-4891-BE02-D94E43425B78}</a:tableStyleId>
              </a:tblPr>
              <a:tblGrid>
                <a:gridCol w="375557">
                  <a:extLst>
                    <a:ext uri="{9D8B030D-6E8A-4147-A177-3AD203B41FA5}">
                      <a16:colId xmlns:a16="http://schemas.microsoft.com/office/drawing/2014/main" val="3772786703"/>
                    </a:ext>
                  </a:extLst>
                </a:gridCol>
                <a:gridCol w="375557">
                  <a:extLst>
                    <a:ext uri="{9D8B030D-6E8A-4147-A177-3AD203B41FA5}">
                      <a16:colId xmlns:a16="http://schemas.microsoft.com/office/drawing/2014/main" val="1879464456"/>
                    </a:ext>
                  </a:extLst>
                </a:gridCol>
                <a:gridCol w="375557">
                  <a:extLst>
                    <a:ext uri="{9D8B030D-6E8A-4147-A177-3AD203B41FA5}">
                      <a16:colId xmlns:a16="http://schemas.microsoft.com/office/drawing/2014/main" val="1879095292"/>
                    </a:ext>
                  </a:extLst>
                </a:gridCol>
              </a:tblGrid>
              <a:tr h="375557">
                <a:tc>
                  <a:txBody>
                    <a:bodyPr/>
                    <a:lstStyle/>
                    <a:p>
                      <a:r>
                        <a:rPr lang="en-US" sz="900" b="1" dirty="0">
                          <a:latin typeface="Consolas" panose="020B0609020204030204" pitchFamily="49" charset="0"/>
                        </a:rPr>
                        <a:t>0.4</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0.9</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a:latin typeface="Consolas" panose="020B0609020204030204" pitchFamily="49" charset="0"/>
                        </a:rPr>
                        <a:t>0.1</a:t>
                      </a:r>
                      <a:endParaRPr lang="en-US" sz="900" b="1" dirty="0">
                        <a:latin typeface="Consolas" panose="020B0609020204030204" pitchFamily="49" charset="0"/>
                      </a:endParaRP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1240425130"/>
                  </a:ext>
                </a:extLst>
              </a:tr>
              <a:tr h="375557">
                <a:tc>
                  <a:txBody>
                    <a:bodyPr/>
                    <a:lstStyle/>
                    <a:p>
                      <a:r>
                        <a:rPr lang="en-US" sz="900" b="1" dirty="0">
                          <a:latin typeface="Consolas" panose="020B0609020204030204" pitchFamily="49" charset="0"/>
                        </a:rPr>
                        <a:t>0.7</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0.5</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a:latin typeface="Consolas" panose="020B0609020204030204" pitchFamily="49" charset="0"/>
                        </a:rPr>
                        <a:t>1.2</a:t>
                      </a:r>
                      <a:endParaRPr lang="en-US" sz="900" b="1" dirty="0">
                        <a:latin typeface="Consolas" panose="020B0609020204030204" pitchFamily="49" charset="0"/>
                      </a:endParaRP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756111745"/>
                  </a:ext>
                </a:extLst>
              </a:tr>
              <a:tr h="355466">
                <a:tc>
                  <a:txBody>
                    <a:bodyPr/>
                    <a:lstStyle/>
                    <a:p>
                      <a:r>
                        <a:rPr lang="en-US" sz="900" b="1" dirty="0">
                          <a:latin typeface="Consolas" panose="020B0609020204030204" pitchFamily="49" charset="0"/>
                        </a:rPr>
                        <a:t>0.3</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0.5</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0.7</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768928623"/>
                  </a:ext>
                </a:extLst>
              </a:tr>
            </a:tbl>
          </a:graphicData>
        </a:graphic>
      </p:graphicFrame>
      <p:graphicFrame>
        <p:nvGraphicFramePr>
          <p:cNvPr id="20" name="Table 19">
            <a:extLst>
              <a:ext uri="{FF2B5EF4-FFF2-40B4-BE49-F238E27FC236}">
                <a16:creationId xmlns:a16="http://schemas.microsoft.com/office/drawing/2014/main" id="{E9E9545F-222F-6C45-3AC0-28ECF0E491EB}"/>
              </a:ext>
            </a:extLst>
          </p:cNvPr>
          <p:cNvGraphicFramePr>
            <a:graphicFrameLocks noGrp="1"/>
          </p:cNvGraphicFramePr>
          <p:nvPr>
            <p:extLst>
              <p:ext uri="{D42A27DB-BD31-4B8C-83A1-F6EECF244321}">
                <p14:modId xmlns:p14="http://schemas.microsoft.com/office/powerpoint/2010/main" val="66200305"/>
              </p:ext>
            </p:extLst>
          </p:nvPr>
        </p:nvGraphicFramePr>
        <p:xfrm>
          <a:off x="4088141" y="3299440"/>
          <a:ext cx="1126671" cy="1106580"/>
        </p:xfrm>
        <a:graphic>
          <a:graphicData uri="http://schemas.openxmlformats.org/drawingml/2006/table">
            <a:tbl>
              <a:tblPr firstRow="1" bandRow="1">
                <a:tableStyleId>{D7AC3CCA-C797-4891-BE02-D94E43425B78}</a:tableStyleId>
              </a:tblPr>
              <a:tblGrid>
                <a:gridCol w="375557">
                  <a:extLst>
                    <a:ext uri="{9D8B030D-6E8A-4147-A177-3AD203B41FA5}">
                      <a16:colId xmlns:a16="http://schemas.microsoft.com/office/drawing/2014/main" val="3772786703"/>
                    </a:ext>
                  </a:extLst>
                </a:gridCol>
                <a:gridCol w="375557">
                  <a:extLst>
                    <a:ext uri="{9D8B030D-6E8A-4147-A177-3AD203B41FA5}">
                      <a16:colId xmlns:a16="http://schemas.microsoft.com/office/drawing/2014/main" val="1879464456"/>
                    </a:ext>
                  </a:extLst>
                </a:gridCol>
                <a:gridCol w="375557">
                  <a:extLst>
                    <a:ext uri="{9D8B030D-6E8A-4147-A177-3AD203B41FA5}">
                      <a16:colId xmlns:a16="http://schemas.microsoft.com/office/drawing/2014/main" val="1879095292"/>
                    </a:ext>
                  </a:extLst>
                </a:gridCol>
              </a:tblGrid>
              <a:tr h="375557">
                <a:tc>
                  <a:txBody>
                    <a:bodyPr/>
                    <a:lstStyle/>
                    <a:p>
                      <a:r>
                        <a:rPr lang="en-US" sz="900" b="1" dirty="0">
                          <a:latin typeface="Consolas" panose="020B0609020204030204" pitchFamily="49" charset="0"/>
                        </a:rPr>
                        <a:t>0.4</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0.9</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a:latin typeface="Consolas" panose="020B0609020204030204" pitchFamily="49" charset="0"/>
                        </a:rPr>
                        <a:t>0.1</a:t>
                      </a:r>
                      <a:endParaRPr lang="en-US" sz="900" b="1" dirty="0">
                        <a:latin typeface="Consolas" panose="020B0609020204030204" pitchFamily="49" charset="0"/>
                      </a:endParaRP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1240425130"/>
                  </a:ext>
                </a:extLst>
              </a:tr>
              <a:tr h="375557">
                <a:tc>
                  <a:txBody>
                    <a:bodyPr/>
                    <a:lstStyle/>
                    <a:p>
                      <a:r>
                        <a:rPr lang="en-US" sz="900" b="1" dirty="0">
                          <a:latin typeface="Consolas" panose="020B0609020204030204" pitchFamily="49" charset="0"/>
                        </a:rPr>
                        <a:t>0.7</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0.5</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1.2</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756111745"/>
                  </a:ext>
                </a:extLst>
              </a:tr>
              <a:tr h="355466">
                <a:tc>
                  <a:txBody>
                    <a:bodyPr/>
                    <a:lstStyle/>
                    <a:p>
                      <a:r>
                        <a:rPr lang="en-US" sz="900" b="1" dirty="0">
                          <a:latin typeface="Consolas" panose="020B0609020204030204" pitchFamily="49" charset="0"/>
                        </a:rPr>
                        <a:t>0.3</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0.5</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0.7</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768928623"/>
                  </a:ext>
                </a:extLst>
              </a:tr>
            </a:tbl>
          </a:graphicData>
        </a:graphic>
      </p:graphicFrame>
      <p:graphicFrame>
        <p:nvGraphicFramePr>
          <p:cNvPr id="19" name="Table 18">
            <a:extLst>
              <a:ext uri="{FF2B5EF4-FFF2-40B4-BE49-F238E27FC236}">
                <a16:creationId xmlns:a16="http://schemas.microsoft.com/office/drawing/2014/main" id="{52E06A69-C230-13C6-F87B-C6BC5D9DE91C}"/>
              </a:ext>
            </a:extLst>
          </p:cNvPr>
          <p:cNvGraphicFramePr>
            <a:graphicFrameLocks noGrp="1"/>
          </p:cNvGraphicFramePr>
          <p:nvPr>
            <p:extLst>
              <p:ext uri="{D42A27DB-BD31-4B8C-83A1-F6EECF244321}">
                <p14:modId xmlns:p14="http://schemas.microsoft.com/office/powerpoint/2010/main" val="1889660184"/>
              </p:ext>
            </p:extLst>
          </p:nvPr>
        </p:nvGraphicFramePr>
        <p:xfrm>
          <a:off x="3982006" y="3201126"/>
          <a:ext cx="1126671" cy="1106580"/>
        </p:xfrm>
        <a:graphic>
          <a:graphicData uri="http://schemas.openxmlformats.org/drawingml/2006/table">
            <a:tbl>
              <a:tblPr firstRow="1" bandRow="1">
                <a:tableStyleId>{D7AC3CCA-C797-4891-BE02-D94E43425B78}</a:tableStyleId>
              </a:tblPr>
              <a:tblGrid>
                <a:gridCol w="375557">
                  <a:extLst>
                    <a:ext uri="{9D8B030D-6E8A-4147-A177-3AD203B41FA5}">
                      <a16:colId xmlns:a16="http://schemas.microsoft.com/office/drawing/2014/main" val="3772786703"/>
                    </a:ext>
                  </a:extLst>
                </a:gridCol>
                <a:gridCol w="375557">
                  <a:extLst>
                    <a:ext uri="{9D8B030D-6E8A-4147-A177-3AD203B41FA5}">
                      <a16:colId xmlns:a16="http://schemas.microsoft.com/office/drawing/2014/main" val="1879464456"/>
                    </a:ext>
                  </a:extLst>
                </a:gridCol>
                <a:gridCol w="375557">
                  <a:extLst>
                    <a:ext uri="{9D8B030D-6E8A-4147-A177-3AD203B41FA5}">
                      <a16:colId xmlns:a16="http://schemas.microsoft.com/office/drawing/2014/main" val="1879095292"/>
                    </a:ext>
                  </a:extLst>
                </a:gridCol>
              </a:tblGrid>
              <a:tr h="375557">
                <a:tc>
                  <a:txBody>
                    <a:bodyPr/>
                    <a:lstStyle/>
                    <a:p>
                      <a:r>
                        <a:rPr lang="en-US" sz="900" b="1" dirty="0">
                          <a:latin typeface="Consolas" panose="020B0609020204030204" pitchFamily="49" charset="0"/>
                        </a:rPr>
                        <a:t>0.4</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0.9</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a:latin typeface="Consolas" panose="020B0609020204030204" pitchFamily="49" charset="0"/>
                        </a:rPr>
                        <a:t>0.1</a:t>
                      </a:r>
                      <a:endParaRPr lang="en-US" sz="900" b="1" dirty="0">
                        <a:latin typeface="Consolas" panose="020B0609020204030204" pitchFamily="49" charset="0"/>
                      </a:endParaRP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1240425130"/>
                  </a:ext>
                </a:extLst>
              </a:tr>
              <a:tr h="375557">
                <a:tc>
                  <a:txBody>
                    <a:bodyPr/>
                    <a:lstStyle/>
                    <a:p>
                      <a:r>
                        <a:rPr lang="en-US" sz="900" b="1" dirty="0">
                          <a:latin typeface="Consolas" panose="020B0609020204030204" pitchFamily="49" charset="0"/>
                        </a:rPr>
                        <a:t>0.7</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0.5</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a:latin typeface="Consolas" panose="020B0609020204030204" pitchFamily="49" charset="0"/>
                        </a:rPr>
                        <a:t>1.2</a:t>
                      </a:r>
                      <a:endParaRPr lang="en-US" sz="900" b="1" dirty="0">
                        <a:latin typeface="Consolas" panose="020B0609020204030204" pitchFamily="49" charset="0"/>
                      </a:endParaRP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756111745"/>
                  </a:ext>
                </a:extLst>
              </a:tr>
              <a:tr h="355466">
                <a:tc>
                  <a:txBody>
                    <a:bodyPr/>
                    <a:lstStyle/>
                    <a:p>
                      <a:r>
                        <a:rPr lang="en-US" sz="900" b="1" dirty="0">
                          <a:latin typeface="Consolas" panose="020B0609020204030204" pitchFamily="49" charset="0"/>
                        </a:rPr>
                        <a:t>0.3</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0.5</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0.7</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768928623"/>
                  </a:ext>
                </a:extLst>
              </a:tr>
            </a:tbl>
          </a:graphicData>
        </a:graphic>
      </p:graphicFrame>
      <p:graphicFrame>
        <p:nvGraphicFramePr>
          <p:cNvPr id="13" name="Table 12">
            <a:extLst>
              <a:ext uri="{FF2B5EF4-FFF2-40B4-BE49-F238E27FC236}">
                <a16:creationId xmlns:a16="http://schemas.microsoft.com/office/drawing/2014/main" id="{A1BC3D11-2A17-24FF-5C76-5DF710A7CE53}"/>
              </a:ext>
            </a:extLst>
          </p:cNvPr>
          <p:cNvGraphicFramePr>
            <a:graphicFrameLocks noGrp="1"/>
          </p:cNvGraphicFramePr>
          <p:nvPr>
            <p:extLst>
              <p:ext uri="{D42A27DB-BD31-4B8C-83A1-F6EECF244321}">
                <p14:modId xmlns:p14="http://schemas.microsoft.com/office/powerpoint/2010/main" val="3870421377"/>
              </p:ext>
            </p:extLst>
          </p:nvPr>
        </p:nvGraphicFramePr>
        <p:xfrm>
          <a:off x="3875870" y="3105036"/>
          <a:ext cx="1126671" cy="1106580"/>
        </p:xfrm>
        <a:graphic>
          <a:graphicData uri="http://schemas.openxmlformats.org/drawingml/2006/table">
            <a:tbl>
              <a:tblPr firstRow="1" bandRow="1">
                <a:tableStyleId>{D7AC3CCA-C797-4891-BE02-D94E43425B78}</a:tableStyleId>
              </a:tblPr>
              <a:tblGrid>
                <a:gridCol w="375557">
                  <a:extLst>
                    <a:ext uri="{9D8B030D-6E8A-4147-A177-3AD203B41FA5}">
                      <a16:colId xmlns:a16="http://schemas.microsoft.com/office/drawing/2014/main" val="3772786703"/>
                    </a:ext>
                  </a:extLst>
                </a:gridCol>
                <a:gridCol w="375557">
                  <a:extLst>
                    <a:ext uri="{9D8B030D-6E8A-4147-A177-3AD203B41FA5}">
                      <a16:colId xmlns:a16="http://schemas.microsoft.com/office/drawing/2014/main" val="1879464456"/>
                    </a:ext>
                  </a:extLst>
                </a:gridCol>
                <a:gridCol w="375557">
                  <a:extLst>
                    <a:ext uri="{9D8B030D-6E8A-4147-A177-3AD203B41FA5}">
                      <a16:colId xmlns:a16="http://schemas.microsoft.com/office/drawing/2014/main" val="1879095292"/>
                    </a:ext>
                  </a:extLst>
                </a:gridCol>
              </a:tblGrid>
              <a:tr h="375557">
                <a:tc>
                  <a:txBody>
                    <a:bodyPr/>
                    <a:lstStyle/>
                    <a:p>
                      <a:r>
                        <a:rPr lang="en-US" sz="900" b="1" dirty="0">
                          <a:latin typeface="Consolas" panose="020B0609020204030204" pitchFamily="49" charset="0"/>
                        </a:rPr>
                        <a:t>0.4</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0.9</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a:latin typeface="Consolas" panose="020B0609020204030204" pitchFamily="49" charset="0"/>
                        </a:rPr>
                        <a:t>0.1</a:t>
                      </a:r>
                      <a:endParaRPr lang="en-US" sz="900" b="1" dirty="0">
                        <a:latin typeface="Consolas" panose="020B0609020204030204" pitchFamily="49" charset="0"/>
                      </a:endParaRP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1240425130"/>
                  </a:ext>
                </a:extLst>
              </a:tr>
              <a:tr h="375557">
                <a:tc>
                  <a:txBody>
                    <a:bodyPr/>
                    <a:lstStyle/>
                    <a:p>
                      <a:r>
                        <a:rPr lang="en-US" sz="900" b="1" dirty="0">
                          <a:latin typeface="Consolas" panose="020B0609020204030204" pitchFamily="49" charset="0"/>
                        </a:rPr>
                        <a:t>0.7</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0.5</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a:latin typeface="Consolas" panose="020B0609020204030204" pitchFamily="49" charset="0"/>
                        </a:rPr>
                        <a:t>1.2</a:t>
                      </a:r>
                      <a:endParaRPr lang="en-US" sz="900" b="1" dirty="0">
                        <a:latin typeface="Consolas" panose="020B0609020204030204" pitchFamily="49" charset="0"/>
                      </a:endParaRP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756111745"/>
                  </a:ext>
                </a:extLst>
              </a:tr>
              <a:tr h="355466">
                <a:tc>
                  <a:txBody>
                    <a:bodyPr/>
                    <a:lstStyle/>
                    <a:p>
                      <a:r>
                        <a:rPr lang="en-US" sz="900" b="1" dirty="0">
                          <a:latin typeface="Consolas" panose="020B0609020204030204" pitchFamily="49" charset="0"/>
                        </a:rPr>
                        <a:t>0.3</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0.5</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0.7</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768928623"/>
                  </a:ext>
                </a:extLst>
              </a:tr>
            </a:tbl>
          </a:graphicData>
        </a:graphic>
      </p:graphicFrame>
      <p:graphicFrame>
        <p:nvGraphicFramePr>
          <p:cNvPr id="26" name="Table 25">
            <a:extLst>
              <a:ext uri="{FF2B5EF4-FFF2-40B4-BE49-F238E27FC236}">
                <a16:creationId xmlns:a16="http://schemas.microsoft.com/office/drawing/2014/main" id="{134C97E9-11E6-F5D3-3088-EBDD39490716}"/>
              </a:ext>
            </a:extLst>
          </p:cNvPr>
          <p:cNvGraphicFramePr>
            <a:graphicFrameLocks noGrp="1"/>
          </p:cNvGraphicFramePr>
          <p:nvPr>
            <p:extLst>
              <p:ext uri="{D42A27DB-BD31-4B8C-83A1-F6EECF244321}">
                <p14:modId xmlns:p14="http://schemas.microsoft.com/office/powerpoint/2010/main" val="3054870873"/>
              </p:ext>
            </p:extLst>
          </p:nvPr>
        </p:nvGraphicFramePr>
        <p:xfrm>
          <a:off x="1422233" y="4241400"/>
          <a:ext cx="1877785" cy="1877785"/>
        </p:xfrm>
        <a:graphic>
          <a:graphicData uri="http://schemas.openxmlformats.org/drawingml/2006/table">
            <a:tbl>
              <a:tblPr firstRow="1" bandRow="1">
                <a:tableStyleId>{D7AC3CCA-C797-4891-BE02-D94E43425B78}</a:tableStyleId>
              </a:tblPr>
              <a:tblGrid>
                <a:gridCol w="375557">
                  <a:extLst>
                    <a:ext uri="{9D8B030D-6E8A-4147-A177-3AD203B41FA5}">
                      <a16:colId xmlns:a16="http://schemas.microsoft.com/office/drawing/2014/main" val="1957402993"/>
                    </a:ext>
                  </a:extLst>
                </a:gridCol>
                <a:gridCol w="375557">
                  <a:extLst>
                    <a:ext uri="{9D8B030D-6E8A-4147-A177-3AD203B41FA5}">
                      <a16:colId xmlns:a16="http://schemas.microsoft.com/office/drawing/2014/main" val="4251633981"/>
                    </a:ext>
                  </a:extLst>
                </a:gridCol>
                <a:gridCol w="375557">
                  <a:extLst>
                    <a:ext uri="{9D8B030D-6E8A-4147-A177-3AD203B41FA5}">
                      <a16:colId xmlns:a16="http://schemas.microsoft.com/office/drawing/2014/main" val="2290965682"/>
                    </a:ext>
                  </a:extLst>
                </a:gridCol>
                <a:gridCol w="375557">
                  <a:extLst>
                    <a:ext uri="{9D8B030D-6E8A-4147-A177-3AD203B41FA5}">
                      <a16:colId xmlns:a16="http://schemas.microsoft.com/office/drawing/2014/main" val="4253472002"/>
                    </a:ext>
                  </a:extLst>
                </a:gridCol>
                <a:gridCol w="375557">
                  <a:extLst>
                    <a:ext uri="{9D8B030D-6E8A-4147-A177-3AD203B41FA5}">
                      <a16:colId xmlns:a16="http://schemas.microsoft.com/office/drawing/2014/main" val="729290452"/>
                    </a:ext>
                  </a:extLst>
                </a:gridCol>
              </a:tblGrid>
              <a:tr h="375557">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1.3</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3.2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2472638530"/>
                  </a:ext>
                </a:extLst>
              </a:tr>
              <a:tr h="375557">
                <a:tc>
                  <a:txBody>
                    <a:bodyPr/>
                    <a:lstStyle/>
                    <a:p>
                      <a:r>
                        <a:rPr lang="en-US" sz="1100" b="0" dirty="0">
                          <a:solidFill>
                            <a:schemeClr val="bg1"/>
                          </a:solidFill>
                          <a:latin typeface="+mn-lt"/>
                        </a:rPr>
                        <a:t>1.2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5.3</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5.1</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1.1</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805032624"/>
                  </a:ext>
                </a:extLst>
              </a:tr>
              <a:tr h="375557">
                <a:tc>
                  <a:txBody>
                    <a:bodyPr/>
                    <a:lstStyle/>
                    <a:p>
                      <a:r>
                        <a:rPr lang="en-US" sz="1100" b="0" dirty="0">
                          <a:solidFill>
                            <a:schemeClr val="bg1"/>
                          </a:solidFill>
                          <a:latin typeface="+mn-lt"/>
                        </a:rPr>
                        <a:t>0.9</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1.7</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7.2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5.6</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1.5</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1037317182"/>
                  </a:ext>
                </a:extLst>
              </a:tr>
              <a:tr h="375557">
                <a:tc>
                  <a:txBody>
                    <a:bodyPr/>
                    <a:lstStyle/>
                    <a:p>
                      <a:r>
                        <a:rPr lang="en-US" sz="1100" b="0" dirty="0">
                          <a:solidFill>
                            <a:schemeClr val="bg1"/>
                          </a:solidFill>
                          <a:latin typeface="+mn-lt"/>
                        </a:rPr>
                        <a:t>0.7</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1.5</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5.4</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5.5</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0.9</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1038421664"/>
                  </a:ext>
                </a:extLst>
              </a:tr>
              <a:tr h="375557">
                <a:tc>
                  <a:txBody>
                    <a:bodyPr/>
                    <a:lstStyle/>
                    <a:p>
                      <a:r>
                        <a:rPr lang="en-US" sz="1100" b="0" dirty="0">
                          <a:solidFill>
                            <a:schemeClr val="bg1"/>
                          </a:solidFill>
                          <a:latin typeface="+mn-lt"/>
                        </a:rPr>
                        <a:t>5.4</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5.3</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2.9</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2.2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2.0</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3830947541"/>
                  </a:ext>
                </a:extLst>
              </a:tr>
            </a:tbl>
          </a:graphicData>
        </a:graphic>
      </p:graphicFrame>
      <p:graphicFrame>
        <p:nvGraphicFramePr>
          <p:cNvPr id="25" name="Table 24">
            <a:extLst>
              <a:ext uri="{FF2B5EF4-FFF2-40B4-BE49-F238E27FC236}">
                <a16:creationId xmlns:a16="http://schemas.microsoft.com/office/drawing/2014/main" id="{DE671A12-6359-5C1B-823A-18A2A2D6733A}"/>
              </a:ext>
            </a:extLst>
          </p:cNvPr>
          <p:cNvGraphicFramePr>
            <a:graphicFrameLocks noGrp="1"/>
          </p:cNvGraphicFramePr>
          <p:nvPr>
            <p:extLst>
              <p:ext uri="{D42A27DB-BD31-4B8C-83A1-F6EECF244321}">
                <p14:modId xmlns:p14="http://schemas.microsoft.com/office/powerpoint/2010/main" val="3275745434"/>
              </p:ext>
            </p:extLst>
          </p:nvPr>
        </p:nvGraphicFramePr>
        <p:xfrm>
          <a:off x="1269833" y="4089000"/>
          <a:ext cx="1877785" cy="1877785"/>
        </p:xfrm>
        <a:graphic>
          <a:graphicData uri="http://schemas.openxmlformats.org/drawingml/2006/table">
            <a:tbl>
              <a:tblPr firstRow="1" bandRow="1">
                <a:tableStyleId>{D7AC3CCA-C797-4891-BE02-D94E43425B78}</a:tableStyleId>
              </a:tblPr>
              <a:tblGrid>
                <a:gridCol w="375557">
                  <a:extLst>
                    <a:ext uri="{9D8B030D-6E8A-4147-A177-3AD203B41FA5}">
                      <a16:colId xmlns:a16="http://schemas.microsoft.com/office/drawing/2014/main" val="1957402993"/>
                    </a:ext>
                  </a:extLst>
                </a:gridCol>
                <a:gridCol w="375557">
                  <a:extLst>
                    <a:ext uri="{9D8B030D-6E8A-4147-A177-3AD203B41FA5}">
                      <a16:colId xmlns:a16="http://schemas.microsoft.com/office/drawing/2014/main" val="4251633981"/>
                    </a:ext>
                  </a:extLst>
                </a:gridCol>
                <a:gridCol w="375557">
                  <a:extLst>
                    <a:ext uri="{9D8B030D-6E8A-4147-A177-3AD203B41FA5}">
                      <a16:colId xmlns:a16="http://schemas.microsoft.com/office/drawing/2014/main" val="2290965682"/>
                    </a:ext>
                  </a:extLst>
                </a:gridCol>
                <a:gridCol w="375557">
                  <a:extLst>
                    <a:ext uri="{9D8B030D-6E8A-4147-A177-3AD203B41FA5}">
                      <a16:colId xmlns:a16="http://schemas.microsoft.com/office/drawing/2014/main" val="4253472002"/>
                    </a:ext>
                  </a:extLst>
                </a:gridCol>
                <a:gridCol w="375557">
                  <a:extLst>
                    <a:ext uri="{9D8B030D-6E8A-4147-A177-3AD203B41FA5}">
                      <a16:colId xmlns:a16="http://schemas.microsoft.com/office/drawing/2014/main" val="729290452"/>
                    </a:ext>
                  </a:extLst>
                </a:gridCol>
              </a:tblGrid>
              <a:tr h="375557">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1.3</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3.2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2472638530"/>
                  </a:ext>
                </a:extLst>
              </a:tr>
              <a:tr h="375557">
                <a:tc>
                  <a:txBody>
                    <a:bodyPr/>
                    <a:lstStyle/>
                    <a:p>
                      <a:r>
                        <a:rPr lang="en-US" sz="1100" b="0" dirty="0">
                          <a:solidFill>
                            <a:schemeClr val="bg1"/>
                          </a:solidFill>
                          <a:latin typeface="+mn-lt"/>
                        </a:rPr>
                        <a:t>1.2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5.3</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5.1</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1.1</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805032624"/>
                  </a:ext>
                </a:extLst>
              </a:tr>
              <a:tr h="375557">
                <a:tc>
                  <a:txBody>
                    <a:bodyPr/>
                    <a:lstStyle/>
                    <a:p>
                      <a:r>
                        <a:rPr lang="en-US" sz="1100" b="0" dirty="0">
                          <a:solidFill>
                            <a:schemeClr val="bg1"/>
                          </a:solidFill>
                          <a:latin typeface="+mn-lt"/>
                        </a:rPr>
                        <a:t>0.9</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1.7</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7.2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5.6</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1.5</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1037317182"/>
                  </a:ext>
                </a:extLst>
              </a:tr>
              <a:tr h="375557">
                <a:tc>
                  <a:txBody>
                    <a:bodyPr/>
                    <a:lstStyle/>
                    <a:p>
                      <a:r>
                        <a:rPr lang="en-US" sz="1100" b="0" dirty="0">
                          <a:solidFill>
                            <a:schemeClr val="bg1"/>
                          </a:solidFill>
                          <a:latin typeface="+mn-lt"/>
                        </a:rPr>
                        <a:t>0.7</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1.5</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5.4</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5.5</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0.9</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1038421664"/>
                  </a:ext>
                </a:extLst>
              </a:tr>
              <a:tr h="375557">
                <a:tc>
                  <a:txBody>
                    <a:bodyPr/>
                    <a:lstStyle/>
                    <a:p>
                      <a:r>
                        <a:rPr lang="en-US" sz="1100" b="0" dirty="0">
                          <a:solidFill>
                            <a:schemeClr val="bg1"/>
                          </a:solidFill>
                          <a:latin typeface="+mn-lt"/>
                        </a:rPr>
                        <a:t>5.4</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5.3</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2.9</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2.2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2.0</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3830947541"/>
                  </a:ext>
                </a:extLst>
              </a:tr>
            </a:tbl>
          </a:graphicData>
        </a:graphic>
      </p:graphicFrame>
      <p:graphicFrame>
        <p:nvGraphicFramePr>
          <p:cNvPr id="24" name="Table 23">
            <a:extLst>
              <a:ext uri="{FF2B5EF4-FFF2-40B4-BE49-F238E27FC236}">
                <a16:creationId xmlns:a16="http://schemas.microsoft.com/office/drawing/2014/main" id="{BCE27684-2172-06A7-2F0C-BDBA937C4E84}"/>
              </a:ext>
            </a:extLst>
          </p:cNvPr>
          <p:cNvGraphicFramePr>
            <a:graphicFrameLocks noGrp="1"/>
          </p:cNvGraphicFramePr>
          <p:nvPr>
            <p:extLst>
              <p:ext uri="{D42A27DB-BD31-4B8C-83A1-F6EECF244321}">
                <p14:modId xmlns:p14="http://schemas.microsoft.com/office/powerpoint/2010/main" val="861595758"/>
              </p:ext>
            </p:extLst>
          </p:nvPr>
        </p:nvGraphicFramePr>
        <p:xfrm>
          <a:off x="1117433" y="3936600"/>
          <a:ext cx="1877785" cy="1877785"/>
        </p:xfrm>
        <a:graphic>
          <a:graphicData uri="http://schemas.openxmlformats.org/drawingml/2006/table">
            <a:tbl>
              <a:tblPr firstRow="1" bandRow="1">
                <a:tableStyleId>{D7AC3CCA-C797-4891-BE02-D94E43425B78}</a:tableStyleId>
              </a:tblPr>
              <a:tblGrid>
                <a:gridCol w="375557">
                  <a:extLst>
                    <a:ext uri="{9D8B030D-6E8A-4147-A177-3AD203B41FA5}">
                      <a16:colId xmlns:a16="http://schemas.microsoft.com/office/drawing/2014/main" val="1957402993"/>
                    </a:ext>
                  </a:extLst>
                </a:gridCol>
                <a:gridCol w="375557">
                  <a:extLst>
                    <a:ext uri="{9D8B030D-6E8A-4147-A177-3AD203B41FA5}">
                      <a16:colId xmlns:a16="http://schemas.microsoft.com/office/drawing/2014/main" val="4251633981"/>
                    </a:ext>
                  </a:extLst>
                </a:gridCol>
                <a:gridCol w="375557">
                  <a:extLst>
                    <a:ext uri="{9D8B030D-6E8A-4147-A177-3AD203B41FA5}">
                      <a16:colId xmlns:a16="http://schemas.microsoft.com/office/drawing/2014/main" val="2290965682"/>
                    </a:ext>
                  </a:extLst>
                </a:gridCol>
                <a:gridCol w="375557">
                  <a:extLst>
                    <a:ext uri="{9D8B030D-6E8A-4147-A177-3AD203B41FA5}">
                      <a16:colId xmlns:a16="http://schemas.microsoft.com/office/drawing/2014/main" val="4253472002"/>
                    </a:ext>
                  </a:extLst>
                </a:gridCol>
                <a:gridCol w="375557">
                  <a:extLst>
                    <a:ext uri="{9D8B030D-6E8A-4147-A177-3AD203B41FA5}">
                      <a16:colId xmlns:a16="http://schemas.microsoft.com/office/drawing/2014/main" val="729290452"/>
                    </a:ext>
                  </a:extLst>
                </a:gridCol>
              </a:tblGrid>
              <a:tr h="375557">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1.3</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3.2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2472638530"/>
                  </a:ext>
                </a:extLst>
              </a:tr>
              <a:tr h="375557">
                <a:tc>
                  <a:txBody>
                    <a:bodyPr/>
                    <a:lstStyle/>
                    <a:p>
                      <a:r>
                        <a:rPr lang="en-US" sz="1100" b="0" dirty="0">
                          <a:solidFill>
                            <a:schemeClr val="bg1"/>
                          </a:solidFill>
                          <a:latin typeface="+mn-lt"/>
                        </a:rPr>
                        <a:t>1.2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5.3</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5.1</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1.1</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805032624"/>
                  </a:ext>
                </a:extLst>
              </a:tr>
              <a:tr h="375557">
                <a:tc>
                  <a:txBody>
                    <a:bodyPr/>
                    <a:lstStyle/>
                    <a:p>
                      <a:r>
                        <a:rPr lang="en-US" sz="1100" b="0" dirty="0">
                          <a:solidFill>
                            <a:schemeClr val="bg1"/>
                          </a:solidFill>
                          <a:latin typeface="+mn-lt"/>
                        </a:rPr>
                        <a:t>0.9</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1.7</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7.2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5.6</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1.5</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1037317182"/>
                  </a:ext>
                </a:extLst>
              </a:tr>
              <a:tr h="375557">
                <a:tc>
                  <a:txBody>
                    <a:bodyPr/>
                    <a:lstStyle/>
                    <a:p>
                      <a:r>
                        <a:rPr lang="en-US" sz="1100" b="0" dirty="0">
                          <a:solidFill>
                            <a:schemeClr val="bg1"/>
                          </a:solidFill>
                          <a:latin typeface="+mn-lt"/>
                        </a:rPr>
                        <a:t>0.7</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1.5</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5.4</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5.5</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0.9</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1038421664"/>
                  </a:ext>
                </a:extLst>
              </a:tr>
              <a:tr h="375557">
                <a:tc>
                  <a:txBody>
                    <a:bodyPr/>
                    <a:lstStyle/>
                    <a:p>
                      <a:r>
                        <a:rPr lang="en-US" sz="1100" b="0" dirty="0">
                          <a:solidFill>
                            <a:schemeClr val="bg1"/>
                          </a:solidFill>
                          <a:latin typeface="+mn-lt"/>
                        </a:rPr>
                        <a:t>5.4</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5.3</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2.9</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2.2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2.0</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3830947541"/>
                  </a:ext>
                </a:extLst>
              </a:tr>
            </a:tbl>
          </a:graphicData>
        </a:graphic>
      </p:graphicFrame>
      <p:graphicFrame>
        <p:nvGraphicFramePr>
          <p:cNvPr id="4" name="Table 3">
            <a:extLst>
              <a:ext uri="{FF2B5EF4-FFF2-40B4-BE49-F238E27FC236}">
                <a16:creationId xmlns:a16="http://schemas.microsoft.com/office/drawing/2014/main" id="{3E28AC97-E121-74E1-F458-5FCB4B312B37}"/>
              </a:ext>
            </a:extLst>
          </p:cNvPr>
          <p:cNvGraphicFramePr>
            <a:graphicFrameLocks noGrp="1"/>
          </p:cNvGraphicFramePr>
          <p:nvPr>
            <p:extLst>
              <p:ext uri="{D42A27DB-BD31-4B8C-83A1-F6EECF244321}">
                <p14:modId xmlns:p14="http://schemas.microsoft.com/office/powerpoint/2010/main" val="1995791854"/>
              </p:ext>
            </p:extLst>
          </p:nvPr>
        </p:nvGraphicFramePr>
        <p:xfrm>
          <a:off x="965033" y="3784200"/>
          <a:ext cx="1877785" cy="1877785"/>
        </p:xfrm>
        <a:graphic>
          <a:graphicData uri="http://schemas.openxmlformats.org/drawingml/2006/table">
            <a:tbl>
              <a:tblPr firstRow="1" bandRow="1">
                <a:tableStyleId>{D7AC3CCA-C797-4891-BE02-D94E43425B78}</a:tableStyleId>
              </a:tblPr>
              <a:tblGrid>
                <a:gridCol w="375557">
                  <a:extLst>
                    <a:ext uri="{9D8B030D-6E8A-4147-A177-3AD203B41FA5}">
                      <a16:colId xmlns:a16="http://schemas.microsoft.com/office/drawing/2014/main" val="1957402993"/>
                    </a:ext>
                  </a:extLst>
                </a:gridCol>
                <a:gridCol w="375557">
                  <a:extLst>
                    <a:ext uri="{9D8B030D-6E8A-4147-A177-3AD203B41FA5}">
                      <a16:colId xmlns:a16="http://schemas.microsoft.com/office/drawing/2014/main" val="4251633981"/>
                    </a:ext>
                  </a:extLst>
                </a:gridCol>
                <a:gridCol w="375557">
                  <a:extLst>
                    <a:ext uri="{9D8B030D-6E8A-4147-A177-3AD203B41FA5}">
                      <a16:colId xmlns:a16="http://schemas.microsoft.com/office/drawing/2014/main" val="2290965682"/>
                    </a:ext>
                  </a:extLst>
                </a:gridCol>
                <a:gridCol w="375557">
                  <a:extLst>
                    <a:ext uri="{9D8B030D-6E8A-4147-A177-3AD203B41FA5}">
                      <a16:colId xmlns:a16="http://schemas.microsoft.com/office/drawing/2014/main" val="4253472002"/>
                    </a:ext>
                  </a:extLst>
                </a:gridCol>
                <a:gridCol w="375557">
                  <a:extLst>
                    <a:ext uri="{9D8B030D-6E8A-4147-A177-3AD203B41FA5}">
                      <a16:colId xmlns:a16="http://schemas.microsoft.com/office/drawing/2014/main" val="729290452"/>
                    </a:ext>
                  </a:extLst>
                </a:gridCol>
              </a:tblGrid>
              <a:tr h="375557">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0.9</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2.9</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1.3</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3.2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2472638530"/>
                  </a:ext>
                </a:extLst>
              </a:tr>
              <a:tr h="375557">
                <a:tc>
                  <a:txBody>
                    <a:bodyPr/>
                    <a:lstStyle/>
                    <a:p>
                      <a:r>
                        <a:rPr lang="en-US" sz="1100" b="0" dirty="0">
                          <a:solidFill>
                            <a:schemeClr val="bg1"/>
                          </a:solidFill>
                          <a:latin typeface="+mn-lt"/>
                        </a:rPr>
                        <a:t>1.2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5.3</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5.1</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1.1</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805032624"/>
                  </a:ext>
                </a:extLst>
              </a:tr>
              <a:tr h="375557">
                <a:tc>
                  <a:txBody>
                    <a:bodyPr/>
                    <a:lstStyle/>
                    <a:p>
                      <a:r>
                        <a:rPr lang="en-US" sz="1100" b="0" dirty="0">
                          <a:solidFill>
                            <a:schemeClr val="bg1"/>
                          </a:solidFill>
                          <a:latin typeface="+mn-lt"/>
                        </a:rPr>
                        <a:t>0.9</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1.7</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7.2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5.6</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1.5</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1037317182"/>
                  </a:ext>
                </a:extLst>
              </a:tr>
              <a:tr h="375557">
                <a:tc>
                  <a:txBody>
                    <a:bodyPr/>
                    <a:lstStyle/>
                    <a:p>
                      <a:r>
                        <a:rPr lang="en-US" sz="1100" b="0" dirty="0">
                          <a:solidFill>
                            <a:schemeClr val="bg1"/>
                          </a:solidFill>
                          <a:latin typeface="+mn-lt"/>
                        </a:rPr>
                        <a:t>0.7</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1.5</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5.4</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5.5</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0.9</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1038421664"/>
                  </a:ext>
                </a:extLst>
              </a:tr>
              <a:tr h="375557">
                <a:tc>
                  <a:txBody>
                    <a:bodyPr/>
                    <a:lstStyle/>
                    <a:p>
                      <a:r>
                        <a:rPr lang="en-US" sz="1100" b="0" dirty="0">
                          <a:solidFill>
                            <a:schemeClr val="bg1"/>
                          </a:solidFill>
                          <a:latin typeface="+mn-lt"/>
                        </a:rPr>
                        <a:t>5.4</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5.3</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2.9</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2.2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2.0</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3830947541"/>
                  </a:ext>
                </a:extLst>
              </a:tr>
            </a:tbl>
          </a:graphicData>
        </a:graphic>
      </p:graphicFrame>
      <p:sp>
        <p:nvSpPr>
          <p:cNvPr id="8" name="Rectangle 7">
            <a:extLst>
              <a:ext uri="{FF2B5EF4-FFF2-40B4-BE49-F238E27FC236}">
                <a16:creationId xmlns:a16="http://schemas.microsoft.com/office/drawing/2014/main" id="{498335C8-C7E6-08FE-4BA5-B2EB4485FB90}"/>
              </a:ext>
            </a:extLst>
          </p:cNvPr>
          <p:cNvSpPr/>
          <p:nvPr/>
        </p:nvSpPr>
        <p:spPr>
          <a:xfrm>
            <a:off x="965033" y="3784389"/>
            <a:ext cx="375284" cy="379095"/>
          </a:xfrm>
          <a:prstGeom prst="rect">
            <a:avLst/>
          </a:prstGeom>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dirty="0"/>
              <a:t>1.5</a:t>
            </a:r>
          </a:p>
        </p:txBody>
      </p:sp>
      <p:sp>
        <p:nvSpPr>
          <p:cNvPr id="12" name="Rectangle 11">
            <a:extLst>
              <a:ext uri="{FF2B5EF4-FFF2-40B4-BE49-F238E27FC236}">
                <a16:creationId xmlns:a16="http://schemas.microsoft.com/office/drawing/2014/main" id="{3FEB9BB7-D357-B36F-FCD1-C51596BF9D68}"/>
              </a:ext>
            </a:extLst>
          </p:cNvPr>
          <p:cNvSpPr/>
          <p:nvPr/>
        </p:nvSpPr>
        <p:spPr>
          <a:xfrm>
            <a:off x="2473265" y="4924177"/>
            <a:ext cx="362395" cy="359187"/>
          </a:xfrm>
          <a:prstGeom prst="rect">
            <a:avLst/>
          </a:prstGeom>
          <a:noFill/>
          <a:ln w="5715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b="1" dirty="0">
              <a:solidFill>
                <a:schemeClr val="tx1"/>
              </a:solidFill>
            </a:endParaRPr>
          </a:p>
        </p:txBody>
      </p:sp>
      <p:pic>
        <p:nvPicPr>
          <p:cNvPr id="5" name="Picture 4">
            <a:extLst>
              <a:ext uri="{FF2B5EF4-FFF2-40B4-BE49-F238E27FC236}">
                <a16:creationId xmlns:a16="http://schemas.microsoft.com/office/drawing/2014/main" id="{5546948A-91DA-5607-97A7-DAA4891EB07E}"/>
              </a:ext>
            </a:extLst>
          </p:cNvPr>
          <p:cNvPicPr>
            <a:picLocks noChangeAspect="1"/>
          </p:cNvPicPr>
          <p:nvPr/>
        </p:nvPicPr>
        <p:blipFill rotWithShape="1">
          <a:blip r:embed="rId3"/>
          <a:srcRect l="831" t="835" r="886" b="882"/>
          <a:stretch/>
        </p:blipFill>
        <p:spPr>
          <a:xfrm>
            <a:off x="584033" y="586415"/>
            <a:ext cx="2628900" cy="2628900"/>
          </a:xfrm>
          <a:prstGeom prst="rect">
            <a:avLst/>
          </a:prstGeom>
        </p:spPr>
      </p:pic>
      <p:graphicFrame>
        <p:nvGraphicFramePr>
          <p:cNvPr id="6" name="Table 6">
            <a:extLst>
              <a:ext uri="{FF2B5EF4-FFF2-40B4-BE49-F238E27FC236}">
                <a16:creationId xmlns:a16="http://schemas.microsoft.com/office/drawing/2014/main" id="{9402FDAD-4217-8BF7-2353-8631B2D1162F}"/>
              </a:ext>
            </a:extLst>
          </p:cNvPr>
          <p:cNvGraphicFramePr>
            <a:graphicFrameLocks noGrp="1"/>
          </p:cNvGraphicFramePr>
          <p:nvPr>
            <p:extLst>
              <p:ext uri="{D42A27DB-BD31-4B8C-83A1-F6EECF244321}">
                <p14:modId xmlns:p14="http://schemas.microsoft.com/office/powerpoint/2010/main" val="3151754893"/>
              </p:ext>
            </p:extLst>
          </p:nvPr>
        </p:nvGraphicFramePr>
        <p:xfrm>
          <a:off x="584034" y="586415"/>
          <a:ext cx="2628899" cy="2628899"/>
        </p:xfrm>
        <a:graphic>
          <a:graphicData uri="http://schemas.openxmlformats.org/drawingml/2006/table">
            <a:tbl>
              <a:tblPr firstRow="1" bandRow="1">
                <a:tableStyleId>{D7AC3CCA-C797-4891-BE02-D94E43425B78}</a:tableStyleId>
              </a:tblPr>
              <a:tblGrid>
                <a:gridCol w="375557">
                  <a:extLst>
                    <a:ext uri="{9D8B030D-6E8A-4147-A177-3AD203B41FA5}">
                      <a16:colId xmlns:a16="http://schemas.microsoft.com/office/drawing/2014/main" val="3320110529"/>
                    </a:ext>
                  </a:extLst>
                </a:gridCol>
                <a:gridCol w="375557">
                  <a:extLst>
                    <a:ext uri="{9D8B030D-6E8A-4147-A177-3AD203B41FA5}">
                      <a16:colId xmlns:a16="http://schemas.microsoft.com/office/drawing/2014/main" val="1969124576"/>
                    </a:ext>
                  </a:extLst>
                </a:gridCol>
                <a:gridCol w="375557">
                  <a:extLst>
                    <a:ext uri="{9D8B030D-6E8A-4147-A177-3AD203B41FA5}">
                      <a16:colId xmlns:a16="http://schemas.microsoft.com/office/drawing/2014/main" val="660786129"/>
                    </a:ext>
                  </a:extLst>
                </a:gridCol>
                <a:gridCol w="375557">
                  <a:extLst>
                    <a:ext uri="{9D8B030D-6E8A-4147-A177-3AD203B41FA5}">
                      <a16:colId xmlns:a16="http://schemas.microsoft.com/office/drawing/2014/main" val="1216107389"/>
                    </a:ext>
                  </a:extLst>
                </a:gridCol>
                <a:gridCol w="375557">
                  <a:extLst>
                    <a:ext uri="{9D8B030D-6E8A-4147-A177-3AD203B41FA5}">
                      <a16:colId xmlns:a16="http://schemas.microsoft.com/office/drawing/2014/main" val="988116195"/>
                    </a:ext>
                  </a:extLst>
                </a:gridCol>
                <a:gridCol w="375557">
                  <a:extLst>
                    <a:ext uri="{9D8B030D-6E8A-4147-A177-3AD203B41FA5}">
                      <a16:colId xmlns:a16="http://schemas.microsoft.com/office/drawing/2014/main" val="1224640414"/>
                    </a:ext>
                  </a:extLst>
                </a:gridCol>
                <a:gridCol w="375557">
                  <a:extLst>
                    <a:ext uri="{9D8B030D-6E8A-4147-A177-3AD203B41FA5}">
                      <a16:colId xmlns:a16="http://schemas.microsoft.com/office/drawing/2014/main" val="4133969002"/>
                    </a:ext>
                  </a:extLst>
                </a:gridCol>
              </a:tblGrid>
              <a:tr h="375557">
                <a:tc>
                  <a:txBody>
                    <a:bodyPr/>
                    <a:lstStyle/>
                    <a:p>
                      <a:pPr algn="ctr"/>
                      <a:r>
                        <a:rPr lang="en-US" sz="900" dirty="0">
                          <a:solidFill>
                            <a:schemeClr val="bg1"/>
                          </a:solidFill>
                          <a:latin typeface="Consolas" panose="020B0609020204030204" pitchFamily="49" charset="0"/>
                        </a:rPr>
                        <a:t>10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dirty="0">
                          <a:solidFill>
                            <a:schemeClr val="bg1"/>
                          </a:solidFill>
                          <a:latin typeface="Consolas" panose="020B0609020204030204" pitchFamily="49" charset="0"/>
                        </a:rPr>
                        <a:t>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dirty="0">
                          <a:solidFill>
                            <a:schemeClr val="bg1"/>
                          </a:solidFill>
                          <a:latin typeface="Consolas" panose="020B0609020204030204" pitchFamily="49" charset="0"/>
                        </a:rPr>
                        <a:t>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dirty="0">
                          <a:solidFill>
                            <a:schemeClr val="bg1"/>
                          </a:solidFill>
                          <a:latin typeface="Consolas" panose="020B0609020204030204" pitchFamily="49" charset="0"/>
                        </a:rPr>
                        <a:t>20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dirty="0">
                          <a:solidFill>
                            <a:schemeClr val="bg1"/>
                          </a:solidFill>
                          <a:latin typeface="Consolas" panose="020B0609020204030204" pitchFamily="49" charset="0"/>
                        </a:rPr>
                        <a:t>11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dirty="0">
                          <a:solidFill>
                            <a:schemeClr val="bg1"/>
                          </a:solidFill>
                          <a:latin typeface="Consolas" panose="020B0609020204030204" pitchFamily="49" charset="0"/>
                        </a:rPr>
                        <a:t>11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dirty="0">
                          <a:solidFill>
                            <a:schemeClr val="bg1"/>
                          </a:solidFill>
                          <a:latin typeface="Consolas" panose="020B0609020204030204" pitchFamily="49" charset="0"/>
                        </a:rPr>
                        <a:t>10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extLst>
                  <a:ext uri="{0D108BD9-81ED-4DB2-BD59-A6C34878D82A}">
                    <a16:rowId xmlns:a16="http://schemas.microsoft.com/office/drawing/2014/main" val="1400645071"/>
                  </a:ext>
                </a:extLst>
              </a:tr>
              <a:tr h="375557">
                <a:tc>
                  <a:txBody>
                    <a:bodyPr/>
                    <a:lstStyle/>
                    <a:p>
                      <a:pPr algn="ctr"/>
                      <a:r>
                        <a:rPr lang="en-US" sz="900" b="1" dirty="0">
                          <a:solidFill>
                            <a:schemeClr val="bg1"/>
                          </a:solidFill>
                          <a:latin typeface="Consolas" panose="020B0609020204030204" pitchFamily="49" charset="0"/>
                        </a:rPr>
                        <a:t>11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23</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extLst>
                  <a:ext uri="{0D108BD9-81ED-4DB2-BD59-A6C34878D82A}">
                    <a16:rowId xmlns:a16="http://schemas.microsoft.com/office/drawing/2014/main" val="1347329458"/>
                  </a:ext>
                </a:extLst>
              </a:tr>
              <a:tr h="375557">
                <a:tc>
                  <a:txBody>
                    <a:bodyPr/>
                    <a:lstStyle/>
                    <a:p>
                      <a:pPr algn="ctr"/>
                      <a:r>
                        <a:rPr lang="en-US" sz="900" b="1" dirty="0">
                          <a:solidFill>
                            <a:schemeClr val="bg1"/>
                          </a:solidFill>
                          <a:latin typeface="Consolas" panose="020B0609020204030204" pitchFamily="49" charset="0"/>
                        </a:rPr>
                        <a:t>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23</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220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151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extLst>
                  <a:ext uri="{0D108BD9-81ED-4DB2-BD59-A6C34878D82A}">
                    <a16:rowId xmlns:a16="http://schemas.microsoft.com/office/drawing/2014/main" val="1656011947"/>
                  </a:ext>
                </a:extLst>
              </a:tr>
              <a:tr h="375557">
                <a:tc>
                  <a:txBody>
                    <a:bodyPr/>
                    <a:lstStyle/>
                    <a:p>
                      <a:pPr algn="ctr"/>
                      <a:r>
                        <a:rPr lang="en-US" sz="900" b="1" dirty="0">
                          <a:solidFill>
                            <a:schemeClr val="bg1"/>
                          </a:solidFill>
                          <a:latin typeface="Consolas" panose="020B0609020204030204" pitchFamily="49" charset="0"/>
                        </a:rPr>
                        <a:t>89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158</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231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221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212</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51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extLst>
                  <a:ext uri="{0D108BD9-81ED-4DB2-BD59-A6C34878D82A}">
                    <a16:rowId xmlns:a16="http://schemas.microsoft.com/office/drawing/2014/main" val="2212671903"/>
                  </a:ext>
                </a:extLst>
              </a:tr>
              <a:tr h="375557">
                <a:tc>
                  <a:txBody>
                    <a:bodyPr/>
                    <a:lstStyle/>
                    <a:p>
                      <a:pPr algn="ctr"/>
                      <a:r>
                        <a:rPr lang="en-US" sz="900" b="1" dirty="0">
                          <a:solidFill>
                            <a:schemeClr val="bg1"/>
                          </a:solidFill>
                          <a:latin typeface="Consolas" panose="020B0609020204030204" pitchFamily="49" charset="0"/>
                        </a:rPr>
                        <a:t>89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160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203</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186</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185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53</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extLst>
                  <a:ext uri="{0D108BD9-81ED-4DB2-BD59-A6C34878D82A}">
                    <a16:rowId xmlns:a16="http://schemas.microsoft.com/office/drawing/2014/main" val="244725924"/>
                  </a:ext>
                </a:extLst>
              </a:tr>
              <a:tr h="375557">
                <a:tc>
                  <a:txBody>
                    <a:bodyPr/>
                    <a:lstStyle/>
                    <a:p>
                      <a:pPr algn="ctr"/>
                      <a:r>
                        <a:rPr lang="en-US" sz="900" b="1" dirty="0">
                          <a:solidFill>
                            <a:schemeClr val="bg1"/>
                          </a:solidFill>
                          <a:latin typeface="Consolas" panose="020B0609020204030204" pitchFamily="49" charset="0"/>
                        </a:rPr>
                        <a:t>34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57</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221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181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174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57</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extLst>
                  <a:ext uri="{0D108BD9-81ED-4DB2-BD59-A6C34878D82A}">
                    <a16:rowId xmlns:a16="http://schemas.microsoft.com/office/drawing/2014/main" val="1581496272"/>
                  </a:ext>
                </a:extLst>
              </a:tr>
              <a:tr h="375557">
                <a:tc>
                  <a:txBody>
                    <a:bodyPr/>
                    <a:lstStyle/>
                    <a:p>
                      <a:pPr algn="ctr"/>
                      <a:r>
                        <a:rPr lang="en-US" sz="900" b="1" dirty="0">
                          <a:solidFill>
                            <a:schemeClr val="bg1"/>
                          </a:solidFill>
                          <a:latin typeface="Consolas" panose="020B0609020204030204" pitchFamily="49" charset="0"/>
                        </a:rPr>
                        <a:t>219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225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186</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187</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214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229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130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extLst>
                  <a:ext uri="{0D108BD9-81ED-4DB2-BD59-A6C34878D82A}">
                    <a16:rowId xmlns:a16="http://schemas.microsoft.com/office/drawing/2014/main" val="636324266"/>
                  </a:ext>
                </a:extLst>
              </a:tr>
            </a:tbl>
          </a:graphicData>
        </a:graphic>
      </p:graphicFrame>
      <p:sp>
        <p:nvSpPr>
          <p:cNvPr id="7" name="Rectangle 6">
            <a:extLst>
              <a:ext uri="{FF2B5EF4-FFF2-40B4-BE49-F238E27FC236}">
                <a16:creationId xmlns:a16="http://schemas.microsoft.com/office/drawing/2014/main" id="{E0023EF5-AC3A-75D5-CEB7-1366945CB5AD}"/>
              </a:ext>
            </a:extLst>
          </p:cNvPr>
          <p:cNvSpPr/>
          <p:nvPr/>
        </p:nvSpPr>
        <p:spPr>
          <a:xfrm>
            <a:off x="2082859" y="1716773"/>
            <a:ext cx="1133476" cy="1133474"/>
          </a:xfrm>
          <a:prstGeom prst="rect">
            <a:avLst/>
          </a:prstGeom>
          <a:noFill/>
          <a:ln w="5715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Connector: Curved 10">
            <a:extLst>
              <a:ext uri="{FF2B5EF4-FFF2-40B4-BE49-F238E27FC236}">
                <a16:creationId xmlns:a16="http://schemas.microsoft.com/office/drawing/2014/main" id="{5A9E95C7-82D5-1418-ADA3-162BC0EAAC54}"/>
              </a:ext>
            </a:extLst>
          </p:cNvPr>
          <p:cNvCxnSpPr>
            <a:cxnSpLocks/>
            <a:stCxn id="13" idx="2"/>
            <a:endCxn id="12" idx="3"/>
          </p:cNvCxnSpPr>
          <p:nvPr/>
        </p:nvCxnSpPr>
        <p:spPr>
          <a:xfrm rot="5400000">
            <a:off x="3191356" y="3855921"/>
            <a:ext cx="892155" cy="1603545"/>
          </a:xfrm>
          <a:prstGeom prst="curvedConnector2">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2" name="Right Brace 91">
            <a:extLst>
              <a:ext uri="{FF2B5EF4-FFF2-40B4-BE49-F238E27FC236}">
                <a16:creationId xmlns:a16="http://schemas.microsoft.com/office/drawing/2014/main" id="{7A0CA57F-F508-7A59-6586-C41D0B6E313A}"/>
              </a:ext>
            </a:extLst>
          </p:cNvPr>
          <p:cNvSpPr/>
          <p:nvPr/>
        </p:nvSpPr>
        <p:spPr>
          <a:xfrm rot="16200000" flipH="1">
            <a:off x="4755597" y="4181521"/>
            <a:ext cx="225406" cy="1126674"/>
          </a:xfrm>
          <a:prstGeom prst="rightBrace">
            <a:avLst>
              <a:gd name="adj1" fmla="val 78629"/>
              <a:gd name="adj2" fmla="val 50000"/>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3" name="TextBox 92">
            <a:extLst>
              <a:ext uri="{FF2B5EF4-FFF2-40B4-BE49-F238E27FC236}">
                <a16:creationId xmlns:a16="http://schemas.microsoft.com/office/drawing/2014/main" id="{30EB28CA-150D-291E-D9C3-9EB907525674}"/>
              </a:ext>
            </a:extLst>
          </p:cNvPr>
          <p:cNvSpPr txBox="1"/>
          <p:nvPr/>
        </p:nvSpPr>
        <p:spPr>
          <a:xfrm>
            <a:off x="4413688" y="4859670"/>
            <a:ext cx="909223" cy="307777"/>
          </a:xfrm>
          <a:prstGeom prst="rect">
            <a:avLst/>
          </a:prstGeom>
          <a:noFill/>
        </p:spPr>
        <p:txBody>
          <a:bodyPr wrap="none" rtlCol="0">
            <a:spAutoFit/>
          </a:bodyPr>
          <a:lstStyle/>
          <a:p>
            <a:pPr algn="ctr"/>
            <a:r>
              <a:rPr lang="en-US" sz="1400" b="1" dirty="0"/>
              <a:t>Width = 3</a:t>
            </a:r>
          </a:p>
        </p:txBody>
      </p:sp>
      <p:sp>
        <p:nvSpPr>
          <p:cNvPr id="96" name="Right Brace 95">
            <a:extLst>
              <a:ext uri="{FF2B5EF4-FFF2-40B4-BE49-F238E27FC236}">
                <a16:creationId xmlns:a16="http://schemas.microsoft.com/office/drawing/2014/main" id="{E2A2CC3D-E423-0B82-FBCE-E0D01899BF8D}"/>
              </a:ext>
            </a:extLst>
          </p:cNvPr>
          <p:cNvSpPr/>
          <p:nvPr/>
        </p:nvSpPr>
        <p:spPr>
          <a:xfrm rot="10800000" flipH="1">
            <a:off x="5468411" y="3471812"/>
            <a:ext cx="225406" cy="1126674"/>
          </a:xfrm>
          <a:prstGeom prst="rightBrace">
            <a:avLst>
              <a:gd name="adj1" fmla="val 78629"/>
              <a:gd name="adj2" fmla="val 50000"/>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7" name="TextBox 96">
            <a:extLst>
              <a:ext uri="{FF2B5EF4-FFF2-40B4-BE49-F238E27FC236}">
                <a16:creationId xmlns:a16="http://schemas.microsoft.com/office/drawing/2014/main" id="{31855217-C735-A19D-6B1B-B3DCFB1C24DD}"/>
              </a:ext>
            </a:extLst>
          </p:cNvPr>
          <p:cNvSpPr txBox="1"/>
          <p:nvPr/>
        </p:nvSpPr>
        <p:spPr>
          <a:xfrm rot="16200000">
            <a:off x="5328513" y="3882405"/>
            <a:ext cx="936410" cy="307777"/>
          </a:xfrm>
          <a:prstGeom prst="rect">
            <a:avLst/>
          </a:prstGeom>
          <a:noFill/>
        </p:spPr>
        <p:txBody>
          <a:bodyPr wrap="none" rtlCol="0">
            <a:spAutoFit/>
          </a:bodyPr>
          <a:lstStyle/>
          <a:p>
            <a:pPr algn="ctr"/>
            <a:r>
              <a:rPr lang="en-US" sz="1400" b="1" dirty="0"/>
              <a:t>Height = 3</a:t>
            </a:r>
          </a:p>
        </p:txBody>
      </p:sp>
      <p:sp>
        <p:nvSpPr>
          <p:cNvPr id="98" name="Right Brace 97">
            <a:extLst>
              <a:ext uri="{FF2B5EF4-FFF2-40B4-BE49-F238E27FC236}">
                <a16:creationId xmlns:a16="http://schemas.microsoft.com/office/drawing/2014/main" id="{DD92D98B-F27B-9FA1-ECCA-2288846E346A}"/>
              </a:ext>
            </a:extLst>
          </p:cNvPr>
          <p:cNvSpPr/>
          <p:nvPr/>
        </p:nvSpPr>
        <p:spPr>
          <a:xfrm rot="18668296">
            <a:off x="5233580" y="2920894"/>
            <a:ext cx="169168" cy="513733"/>
          </a:xfrm>
          <a:prstGeom prst="rightBrace">
            <a:avLst>
              <a:gd name="adj1" fmla="val 36795"/>
              <a:gd name="adj2" fmla="val 50000"/>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9" name="TextBox 98">
            <a:extLst>
              <a:ext uri="{FF2B5EF4-FFF2-40B4-BE49-F238E27FC236}">
                <a16:creationId xmlns:a16="http://schemas.microsoft.com/office/drawing/2014/main" id="{99BC9282-F9F3-19DA-C862-1B8075716270}"/>
              </a:ext>
            </a:extLst>
          </p:cNvPr>
          <p:cNvSpPr txBox="1"/>
          <p:nvPr/>
        </p:nvSpPr>
        <p:spPr>
          <a:xfrm>
            <a:off x="5000651" y="2765321"/>
            <a:ext cx="837537" cy="307777"/>
          </a:xfrm>
          <a:prstGeom prst="rect">
            <a:avLst/>
          </a:prstGeom>
          <a:noFill/>
        </p:spPr>
        <p:txBody>
          <a:bodyPr wrap="none" rtlCol="0">
            <a:spAutoFit/>
          </a:bodyPr>
          <a:lstStyle/>
          <a:p>
            <a:r>
              <a:rPr lang="en-US" sz="1400" b="1" dirty="0"/>
              <a:t>32 filters</a:t>
            </a:r>
          </a:p>
        </p:txBody>
      </p:sp>
      <p:cxnSp>
        <p:nvCxnSpPr>
          <p:cNvPr id="100" name="Connector: Curved 99">
            <a:extLst>
              <a:ext uri="{FF2B5EF4-FFF2-40B4-BE49-F238E27FC236}">
                <a16:creationId xmlns:a16="http://schemas.microsoft.com/office/drawing/2014/main" id="{7FAC6038-ABEE-0DA7-4511-97E7595E83EE}"/>
              </a:ext>
            </a:extLst>
          </p:cNvPr>
          <p:cNvCxnSpPr>
            <a:cxnSpLocks/>
            <a:stCxn id="103" idx="2"/>
            <a:endCxn id="99" idx="0"/>
          </p:cNvCxnSpPr>
          <p:nvPr/>
        </p:nvCxnSpPr>
        <p:spPr>
          <a:xfrm rot="5400000">
            <a:off x="5096540" y="1286546"/>
            <a:ext cx="1801655" cy="1155894"/>
          </a:xfrm>
          <a:prstGeom prst="curvedConnector3">
            <a:avLst>
              <a:gd name="adj1" fmla="val 50000"/>
            </a:avLst>
          </a:prstGeom>
          <a:ln w="28575">
            <a:solidFill>
              <a:schemeClr val="accent4">
                <a:lumMod val="60000"/>
                <a:lumOff val="40000"/>
              </a:schemeClr>
            </a:solidFill>
            <a:prstDash val="sys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5" name="Connector: Curved 104">
            <a:extLst>
              <a:ext uri="{FF2B5EF4-FFF2-40B4-BE49-F238E27FC236}">
                <a16:creationId xmlns:a16="http://schemas.microsoft.com/office/drawing/2014/main" id="{34594B7A-E73F-5F92-FEF3-24E8A444F2EE}"/>
              </a:ext>
            </a:extLst>
          </p:cNvPr>
          <p:cNvCxnSpPr>
            <a:cxnSpLocks/>
            <a:stCxn id="107" idx="2"/>
            <a:endCxn id="97" idx="3"/>
          </p:cNvCxnSpPr>
          <p:nvPr/>
        </p:nvCxnSpPr>
        <p:spPr>
          <a:xfrm rot="5400000">
            <a:off x="5188928" y="1566875"/>
            <a:ext cx="2609006" cy="1393423"/>
          </a:xfrm>
          <a:prstGeom prst="curvedConnector3">
            <a:avLst>
              <a:gd name="adj1" fmla="val 50000"/>
            </a:avLst>
          </a:prstGeom>
          <a:ln w="28575">
            <a:solidFill>
              <a:schemeClr val="accent4">
                <a:lumMod val="60000"/>
                <a:lumOff val="40000"/>
              </a:schemeClr>
            </a:solidFill>
            <a:prstDash val="sys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8" name="Connector: Curved 117">
            <a:extLst>
              <a:ext uri="{FF2B5EF4-FFF2-40B4-BE49-F238E27FC236}">
                <a16:creationId xmlns:a16="http://schemas.microsoft.com/office/drawing/2014/main" id="{44208365-835E-961B-C9D6-2F44DFE7F975}"/>
              </a:ext>
            </a:extLst>
          </p:cNvPr>
          <p:cNvCxnSpPr>
            <a:cxnSpLocks/>
            <a:stCxn id="97" idx="1"/>
            <a:endCxn id="93" idx="3"/>
          </p:cNvCxnSpPr>
          <p:nvPr/>
        </p:nvCxnSpPr>
        <p:spPr>
          <a:xfrm rot="5400000">
            <a:off x="5305285" y="4522125"/>
            <a:ext cx="509060" cy="473808"/>
          </a:xfrm>
          <a:prstGeom prst="curvedConnector2">
            <a:avLst/>
          </a:prstGeom>
          <a:ln w="28575">
            <a:solidFill>
              <a:schemeClr val="accent4">
                <a:lumMod val="60000"/>
                <a:lumOff val="40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C4585FC3-FB24-5C9D-A55E-39B093824B8F}"/>
              </a:ext>
            </a:extLst>
          </p:cNvPr>
          <p:cNvSpPr txBox="1"/>
          <p:nvPr/>
        </p:nvSpPr>
        <p:spPr>
          <a:xfrm>
            <a:off x="3826083" y="667226"/>
            <a:ext cx="6172160" cy="307777"/>
          </a:xfrm>
          <a:prstGeom prst="rect">
            <a:avLst/>
          </a:prstGeom>
          <a:noFill/>
        </p:spPr>
        <p:txBody>
          <a:bodyPr wrap="square">
            <a:spAutoFit/>
          </a:bodyPr>
          <a:lstStyle/>
          <a:p>
            <a:r>
              <a:rPr lang="en-US" sz="1400" b="1" dirty="0" err="1">
                <a:solidFill>
                  <a:srgbClr val="000000"/>
                </a:solidFill>
                <a:effectLst/>
                <a:highlight>
                  <a:srgbClr val="F7F7F7"/>
                </a:highlight>
                <a:latin typeface="Courier New" panose="02070309020205020404" pitchFamily="49" charset="0"/>
              </a:rPr>
              <a:t>model.add</a:t>
            </a:r>
            <a:r>
              <a:rPr lang="en-US" sz="1400" b="1" dirty="0">
                <a:solidFill>
                  <a:srgbClr val="000000"/>
                </a:solidFill>
                <a:effectLst/>
                <a:highlight>
                  <a:srgbClr val="F7F7F7"/>
                </a:highlight>
                <a:latin typeface="Courier New" panose="02070309020205020404" pitchFamily="49" charset="0"/>
              </a:rPr>
              <a:t>(layers.Conv2D(</a:t>
            </a:r>
            <a:r>
              <a:rPr lang="en-US" sz="1400" b="1" dirty="0">
                <a:solidFill>
                  <a:srgbClr val="116644"/>
                </a:solidFill>
                <a:effectLst/>
                <a:highlight>
                  <a:srgbClr val="F7F7F7"/>
                </a:highlight>
                <a:latin typeface="Courier New" panose="02070309020205020404" pitchFamily="49" charset="0"/>
              </a:rPr>
              <a:t>32</a:t>
            </a:r>
            <a:r>
              <a:rPr lang="en-US" sz="1400" b="1" dirty="0">
                <a:solidFill>
                  <a:srgbClr val="000000"/>
                </a:solidFill>
                <a:effectLst/>
                <a:highlight>
                  <a:srgbClr val="F7F7F7"/>
                </a:highlight>
                <a:latin typeface="Courier New" panose="02070309020205020404" pitchFamily="49" charset="0"/>
              </a:rPr>
              <a:t>, (</a:t>
            </a:r>
            <a:r>
              <a:rPr lang="en-US" sz="1400" b="1" dirty="0">
                <a:solidFill>
                  <a:srgbClr val="116644"/>
                </a:solidFill>
                <a:effectLst/>
                <a:highlight>
                  <a:srgbClr val="F7F7F7"/>
                </a:highlight>
                <a:latin typeface="Courier New" panose="02070309020205020404" pitchFamily="49" charset="0"/>
              </a:rPr>
              <a:t>3</a:t>
            </a:r>
            <a:r>
              <a:rPr lang="en-US" sz="1400" b="1" dirty="0">
                <a:solidFill>
                  <a:srgbClr val="000000"/>
                </a:solidFill>
                <a:effectLst/>
                <a:highlight>
                  <a:srgbClr val="F7F7F7"/>
                </a:highlight>
                <a:latin typeface="Courier New" panose="02070309020205020404" pitchFamily="49" charset="0"/>
              </a:rPr>
              <a:t>, </a:t>
            </a:r>
            <a:r>
              <a:rPr lang="en-US" sz="1400" b="1" dirty="0">
                <a:solidFill>
                  <a:srgbClr val="116644"/>
                </a:solidFill>
                <a:effectLst/>
                <a:highlight>
                  <a:srgbClr val="F7F7F7"/>
                </a:highlight>
                <a:latin typeface="Courier New" panose="02070309020205020404" pitchFamily="49" charset="0"/>
              </a:rPr>
              <a:t>3</a:t>
            </a:r>
            <a:r>
              <a:rPr lang="en-US" sz="1400" b="1" dirty="0">
                <a:solidFill>
                  <a:srgbClr val="000000"/>
                </a:solidFill>
                <a:effectLst/>
                <a:highlight>
                  <a:srgbClr val="F7F7F7"/>
                </a:highlight>
                <a:latin typeface="Courier New" panose="02070309020205020404" pitchFamily="49" charset="0"/>
              </a:rPr>
              <a:t>), activation=</a:t>
            </a:r>
            <a:r>
              <a:rPr lang="en-US" sz="1400" b="1" dirty="0">
                <a:solidFill>
                  <a:srgbClr val="A31515"/>
                </a:solidFill>
                <a:effectLst/>
                <a:highlight>
                  <a:srgbClr val="F7F7F7"/>
                </a:highlight>
                <a:latin typeface="Courier New" panose="02070309020205020404" pitchFamily="49" charset="0"/>
              </a:rPr>
              <a:t>'</a:t>
            </a:r>
            <a:r>
              <a:rPr lang="en-US" sz="1400" b="1" dirty="0" err="1">
                <a:solidFill>
                  <a:srgbClr val="A31515"/>
                </a:solidFill>
                <a:effectLst/>
                <a:highlight>
                  <a:srgbClr val="F7F7F7"/>
                </a:highlight>
                <a:latin typeface="Courier New" panose="02070309020205020404" pitchFamily="49" charset="0"/>
              </a:rPr>
              <a:t>relu</a:t>
            </a:r>
            <a:r>
              <a:rPr lang="en-US" sz="1400" b="1" dirty="0">
                <a:solidFill>
                  <a:srgbClr val="A31515"/>
                </a:solidFill>
                <a:effectLst/>
                <a:highlight>
                  <a:srgbClr val="F7F7F7"/>
                </a:highlight>
                <a:latin typeface="Courier New" panose="02070309020205020404" pitchFamily="49" charset="0"/>
              </a:rPr>
              <a:t>'</a:t>
            </a:r>
            <a:r>
              <a:rPr lang="en-US" sz="1400" b="1" dirty="0">
                <a:solidFill>
                  <a:srgbClr val="000000"/>
                </a:solidFill>
                <a:effectLst/>
                <a:highlight>
                  <a:srgbClr val="F7F7F7"/>
                </a:highlight>
                <a:latin typeface="Courier New" panose="02070309020205020404" pitchFamily="49" charset="0"/>
              </a:rPr>
              <a:t>))</a:t>
            </a:r>
          </a:p>
        </p:txBody>
      </p:sp>
      <p:sp>
        <p:nvSpPr>
          <p:cNvPr id="103" name="Rectangle 102">
            <a:extLst>
              <a:ext uri="{FF2B5EF4-FFF2-40B4-BE49-F238E27FC236}">
                <a16:creationId xmlns:a16="http://schemas.microsoft.com/office/drawing/2014/main" id="{94B0E7E6-FFD9-B994-62FE-B6FE7BF02CDD}"/>
              </a:ext>
            </a:extLst>
          </p:cNvPr>
          <p:cNvSpPr/>
          <p:nvPr/>
        </p:nvSpPr>
        <p:spPr>
          <a:xfrm>
            <a:off x="6437007" y="686667"/>
            <a:ext cx="276613" cy="276999"/>
          </a:xfrm>
          <a:prstGeom prst="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Rectangle 106">
            <a:extLst>
              <a:ext uri="{FF2B5EF4-FFF2-40B4-BE49-F238E27FC236}">
                <a16:creationId xmlns:a16="http://schemas.microsoft.com/office/drawing/2014/main" id="{D5CBF5CF-A621-AAED-9ACC-279EAFA15CD9}"/>
              </a:ext>
            </a:extLst>
          </p:cNvPr>
          <p:cNvSpPr/>
          <p:nvPr/>
        </p:nvSpPr>
        <p:spPr>
          <a:xfrm>
            <a:off x="6855778" y="682084"/>
            <a:ext cx="668728" cy="276999"/>
          </a:xfrm>
          <a:prstGeom prst="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8292182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58797-BFEE-8190-1169-A3DB0C7B8556}"/>
              </a:ext>
            </a:extLst>
          </p:cNvPr>
          <p:cNvSpPr>
            <a:spLocks noGrp="1"/>
          </p:cNvSpPr>
          <p:nvPr>
            <p:ph type="title"/>
          </p:nvPr>
        </p:nvSpPr>
        <p:spPr/>
        <p:txBody>
          <a:bodyPr/>
          <a:lstStyle/>
          <a:p>
            <a:r>
              <a:rPr lang="en-US" b="1" dirty="0">
                <a:solidFill>
                  <a:srgbClr val="000000"/>
                </a:solidFill>
                <a:effectLst/>
                <a:highlight>
                  <a:srgbClr val="F7F7F7"/>
                </a:highlight>
                <a:latin typeface="Courier New" panose="02070309020205020404" pitchFamily="49" charset="0"/>
              </a:rPr>
              <a:t>MaxPooling2D</a:t>
            </a:r>
            <a:r>
              <a:rPr lang="en-US" dirty="0"/>
              <a:t> Layer</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FD514F1D-9654-736A-97B7-9666B8AC83E6}"/>
                  </a:ext>
                </a:extLst>
              </p:cNvPr>
              <p:cNvSpPr>
                <a:spLocks noGrp="1"/>
              </p:cNvSpPr>
              <p:nvPr>
                <p:ph sz="quarter" idx="10"/>
              </p:nvPr>
            </p:nvSpPr>
            <p:spPr>
              <a:xfrm>
                <a:off x="470647" y="818230"/>
                <a:ext cx="5359043" cy="5221539"/>
              </a:xfrm>
            </p:spPr>
            <p:txBody>
              <a:bodyPr/>
              <a:lstStyle/>
              <a:p>
                <a:r>
                  <a:rPr lang="en-US" sz="1800" dirty="0"/>
                  <a:t>The </a:t>
                </a:r>
                <a:r>
                  <a:rPr lang="en-US" sz="1800" b="1" dirty="0">
                    <a:solidFill>
                      <a:srgbClr val="000000"/>
                    </a:solidFill>
                    <a:effectLst/>
                    <a:highlight>
                      <a:srgbClr val="F7F7F7"/>
                    </a:highlight>
                    <a:latin typeface="Courier New" panose="02070309020205020404" pitchFamily="49" charset="0"/>
                  </a:rPr>
                  <a:t>Conv2D</a:t>
                </a:r>
                <a:r>
                  <a:rPr lang="en-US" sz="1800" dirty="0"/>
                  <a:t> layer usually generates outputs that are almost the same sizes with the inputs</a:t>
                </a:r>
              </a:p>
              <a:p>
                <a:pPr lvl="1"/>
                <a:r>
                  <a:rPr lang="en-US" sz="1600" dirty="0"/>
                  <a:t>For example, one </a:t>
                </a:r>
                <a14:m>
                  <m:oMath xmlns:m="http://schemas.openxmlformats.org/officeDocument/2006/math">
                    <m:r>
                      <a:rPr lang="en-US" sz="1600" b="0" i="1" smtClean="0">
                        <a:latin typeface="Cambria Math" panose="02040503050406030204" pitchFamily="18" charset="0"/>
                      </a:rPr>
                      <m:t>3×3</m:t>
                    </m:r>
                  </m:oMath>
                </a14:m>
                <a:r>
                  <a:rPr lang="en-US" sz="1600" dirty="0"/>
                  <a:t> </a:t>
                </a:r>
                <a:r>
                  <a:rPr lang="en-US" sz="1600" b="1" dirty="0">
                    <a:solidFill>
                      <a:srgbClr val="000000"/>
                    </a:solidFill>
                    <a:highlight>
                      <a:srgbClr val="F7F7F7"/>
                    </a:highlight>
                    <a:latin typeface="Courier New" panose="02070309020205020404" pitchFamily="49" charset="0"/>
                  </a:rPr>
                  <a:t>Conv2D</a:t>
                </a:r>
                <a:r>
                  <a:rPr lang="en-US" sz="1600" dirty="0"/>
                  <a:t> </a:t>
                </a:r>
                <a:r>
                  <a:rPr lang="en-US" sz="1600" dirty="0">
                    <a:solidFill>
                      <a:schemeClr val="tx1"/>
                    </a:solidFill>
                  </a:rPr>
                  <a:t>filter generates </a:t>
                </a:r>
                <a14:m>
                  <m:oMath xmlns:m="http://schemas.openxmlformats.org/officeDocument/2006/math">
                    <m:r>
                      <a:rPr lang="en-US" sz="1600" b="0" i="1" smtClean="0">
                        <a:solidFill>
                          <a:schemeClr val="tx1"/>
                        </a:solidFill>
                        <a:latin typeface="Cambria Math" panose="02040503050406030204" pitchFamily="18" charset="0"/>
                      </a:rPr>
                      <m:t>98×98</m:t>
                    </m:r>
                  </m:oMath>
                </a14:m>
                <a:r>
                  <a:rPr lang="en-US" sz="1600" dirty="0">
                    <a:solidFill>
                      <a:schemeClr val="tx1"/>
                    </a:solidFill>
                  </a:rPr>
                  <a:t> size output if given images </a:t>
                </a:r>
                <a:r>
                  <a:rPr lang="en-US" sz="1600" dirty="0"/>
                  <a:t>at </a:t>
                </a:r>
                <a14:m>
                  <m:oMath xmlns:m="http://schemas.openxmlformats.org/officeDocument/2006/math">
                    <m:r>
                      <a:rPr lang="en-US" sz="1600" b="0" i="1" smtClean="0">
                        <a:solidFill>
                          <a:schemeClr val="tx1"/>
                        </a:solidFill>
                        <a:latin typeface="Cambria Math" panose="02040503050406030204" pitchFamily="18" charset="0"/>
                      </a:rPr>
                      <m:t>100×100</m:t>
                    </m:r>
                  </m:oMath>
                </a14:m>
                <a:r>
                  <a:rPr lang="en-US" sz="1600" dirty="0">
                    <a:solidFill>
                      <a:schemeClr val="tx1"/>
                    </a:solidFill>
                  </a:rPr>
                  <a:t> </a:t>
                </a:r>
                <a:r>
                  <a:rPr lang="en-US" sz="1600" dirty="0"/>
                  <a:t>pixels</a:t>
                </a:r>
              </a:p>
              <a:p>
                <a:pPr lvl="1"/>
                <a:r>
                  <a:rPr lang="en-US" sz="1600" dirty="0"/>
                  <a:t>Each value in one </a:t>
                </a:r>
                <a:r>
                  <a:rPr lang="en-US" sz="1600" b="1" dirty="0">
                    <a:solidFill>
                      <a:srgbClr val="000000"/>
                    </a:solidFill>
                    <a:effectLst/>
                    <a:highlight>
                      <a:srgbClr val="F7F7F7"/>
                    </a:highlight>
                    <a:latin typeface="Courier New" panose="02070309020205020404" pitchFamily="49" charset="0"/>
                  </a:rPr>
                  <a:t>Conv2D</a:t>
                </a:r>
                <a:r>
                  <a:rPr lang="en-US" sz="1600" dirty="0"/>
                  <a:t> filter output is treated as one feature in tabular data, so </a:t>
                </a:r>
                <a14:m>
                  <m:oMath xmlns:m="http://schemas.openxmlformats.org/officeDocument/2006/math">
                    <m:r>
                      <a:rPr lang="en-US" sz="1600" b="0" i="1" smtClean="0">
                        <a:latin typeface="Cambria Math" panose="02040503050406030204" pitchFamily="18" charset="0"/>
                      </a:rPr>
                      <m:t>98×98</m:t>
                    </m:r>
                  </m:oMath>
                </a14:m>
                <a:r>
                  <a:rPr lang="en-US" sz="1600" dirty="0"/>
                  <a:t> means 9,604 features, just from one </a:t>
                </a:r>
                <a:r>
                  <a:rPr lang="en-US" sz="1600" b="1" dirty="0">
                    <a:solidFill>
                      <a:srgbClr val="000000"/>
                    </a:solidFill>
                    <a:highlight>
                      <a:srgbClr val="F7F7F7"/>
                    </a:highlight>
                    <a:latin typeface="Courier New" panose="02070309020205020404" pitchFamily="49" charset="0"/>
                  </a:rPr>
                  <a:t>Conv2D</a:t>
                </a:r>
                <a:r>
                  <a:rPr lang="en-US" sz="1600" dirty="0"/>
                  <a:t> filter applied on one tiny image at </a:t>
                </a:r>
                <a14:m>
                  <m:oMath xmlns:m="http://schemas.openxmlformats.org/officeDocument/2006/math">
                    <m:r>
                      <a:rPr lang="en-US" sz="1600" b="0" i="1" smtClean="0">
                        <a:latin typeface="Cambria Math" panose="02040503050406030204" pitchFamily="18" charset="0"/>
                      </a:rPr>
                      <m:t>100×100</m:t>
                    </m:r>
                  </m:oMath>
                </a14:m>
                <a:endParaRPr lang="en-US" sz="1600" dirty="0"/>
              </a:p>
              <a:p>
                <a:r>
                  <a:rPr lang="en-US" sz="1800" dirty="0"/>
                  <a:t>In other words, image data are huge in terms of dimensionality, and </a:t>
                </a:r>
                <a:r>
                  <a:rPr lang="en-US" sz="1800" b="1" dirty="0">
                    <a:solidFill>
                      <a:srgbClr val="000000"/>
                    </a:solidFill>
                    <a:effectLst/>
                    <a:highlight>
                      <a:srgbClr val="F7F7F7"/>
                    </a:highlight>
                    <a:latin typeface="Courier New" panose="02070309020205020404" pitchFamily="49" charset="0"/>
                  </a:rPr>
                  <a:t>Conv2D</a:t>
                </a:r>
                <a:r>
                  <a:rPr lang="en-US" sz="1800" dirty="0"/>
                  <a:t> layers do not help much in reducing that</a:t>
                </a:r>
              </a:p>
              <a:p>
                <a:pPr marL="274320" indent="-274320">
                  <a:buFont typeface="Wingdings" panose="05000000000000000000" pitchFamily="2" charset="2"/>
                  <a:buChar char="à"/>
                </a:pPr>
                <a:r>
                  <a:rPr lang="en-US" sz="1800" dirty="0">
                    <a:sym typeface="Wingdings" panose="05000000000000000000" pitchFamily="2" charset="2"/>
                  </a:rPr>
                  <a:t>The </a:t>
                </a:r>
                <a:r>
                  <a:rPr lang="en-US" sz="1800" b="1" dirty="0">
                    <a:solidFill>
                      <a:srgbClr val="000000"/>
                    </a:solidFill>
                    <a:effectLst/>
                    <a:highlight>
                      <a:srgbClr val="F7F7F7"/>
                    </a:highlight>
                    <a:latin typeface="Courier New" panose="02070309020205020404" pitchFamily="49" charset="0"/>
                  </a:rPr>
                  <a:t>MaxPooling2D</a:t>
                </a:r>
                <a:r>
                  <a:rPr lang="en-US" sz="1800" dirty="0">
                    <a:sym typeface="Wingdings" panose="05000000000000000000" pitchFamily="2" charset="2"/>
                  </a:rPr>
                  <a:t> layer is used after the </a:t>
                </a:r>
                <a:r>
                  <a:rPr lang="en-US" sz="1800" b="1" dirty="0">
                    <a:solidFill>
                      <a:srgbClr val="000000"/>
                    </a:solidFill>
                    <a:effectLst/>
                    <a:highlight>
                      <a:srgbClr val="F7F7F7"/>
                    </a:highlight>
                    <a:latin typeface="Courier New" panose="02070309020205020404" pitchFamily="49" charset="0"/>
                  </a:rPr>
                  <a:t>Conv2D</a:t>
                </a:r>
                <a:r>
                  <a:rPr lang="en-US" sz="1800" dirty="0">
                    <a:sym typeface="Wingdings" panose="05000000000000000000" pitchFamily="2" charset="2"/>
                  </a:rPr>
                  <a:t> layer to quickly reduce the data size</a:t>
                </a:r>
              </a:p>
              <a:p>
                <a:pPr marL="274320" indent="-274320">
                  <a:buFont typeface="Wingdings" panose="05000000000000000000" pitchFamily="2" charset="2"/>
                  <a:buChar char="à"/>
                </a:pPr>
                <a:r>
                  <a:rPr lang="en-US" sz="1800" dirty="0">
                    <a:sym typeface="Wingdings" panose="05000000000000000000" pitchFamily="2" charset="2"/>
                  </a:rPr>
                  <a:t>A </a:t>
                </a:r>
                <a:r>
                  <a:rPr lang="en-US" sz="1800" b="1" dirty="0">
                    <a:solidFill>
                      <a:srgbClr val="000000"/>
                    </a:solidFill>
                    <a:effectLst/>
                    <a:highlight>
                      <a:srgbClr val="F7F7F7"/>
                    </a:highlight>
                    <a:latin typeface="Courier New" panose="02070309020205020404" pitchFamily="49" charset="0"/>
                  </a:rPr>
                  <a:t>MaxPooling2D</a:t>
                </a:r>
                <a:r>
                  <a:rPr lang="en-US" sz="1800" dirty="0">
                    <a:sym typeface="Wingdings" panose="05000000000000000000" pitchFamily="2" charset="2"/>
                  </a:rPr>
                  <a:t> layer is also a sliding filter, however, not computing anything. Rather, it takes the maximum value in the patch as its output</a:t>
                </a:r>
              </a:p>
              <a:p>
                <a:pPr marL="274320" indent="-274320">
                  <a:buFont typeface="Wingdings" panose="05000000000000000000" pitchFamily="2" charset="2"/>
                  <a:buChar char="à"/>
                </a:pPr>
                <a:r>
                  <a:rPr lang="en-US" sz="1800" dirty="0">
                    <a:sym typeface="Wingdings" panose="05000000000000000000" pitchFamily="2" charset="2"/>
                  </a:rPr>
                  <a:t>So, a </a:t>
                </a:r>
                <a14:m>
                  <m:oMath xmlns:m="http://schemas.openxmlformats.org/officeDocument/2006/math">
                    <m:r>
                      <a:rPr lang="en-US" sz="1800" b="0" i="1" smtClean="0">
                        <a:latin typeface="Cambria Math" panose="02040503050406030204" pitchFamily="18" charset="0"/>
                        <a:sym typeface="Wingdings" panose="05000000000000000000" pitchFamily="2" charset="2"/>
                      </a:rPr>
                      <m:t>2×2</m:t>
                    </m:r>
                  </m:oMath>
                </a14:m>
                <a:r>
                  <a:rPr lang="en-US" sz="1800" dirty="0">
                    <a:sym typeface="Wingdings" panose="05000000000000000000" pitchFamily="2" charset="2"/>
                  </a:rPr>
                  <a:t> </a:t>
                </a:r>
                <a:r>
                  <a:rPr lang="en-US" sz="1800" b="1" dirty="0">
                    <a:solidFill>
                      <a:srgbClr val="000000"/>
                    </a:solidFill>
                    <a:highlight>
                      <a:srgbClr val="F7F7F7"/>
                    </a:highlight>
                    <a:latin typeface="Courier New" panose="02070309020205020404" pitchFamily="49" charset="0"/>
                  </a:rPr>
                  <a:t>MaxPooling2D</a:t>
                </a:r>
                <a:r>
                  <a:rPr lang="en-US" sz="1800" dirty="0">
                    <a:sym typeface="Wingdings" panose="05000000000000000000" pitchFamily="2" charset="2"/>
                  </a:rPr>
                  <a:t> layer applied on the </a:t>
                </a:r>
                <a14:m>
                  <m:oMath xmlns:m="http://schemas.openxmlformats.org/officeDocument/2006/math">
                    <m:r>
                      <a:rPr lang="en-US" sz="1800" b="0" i="1" smtClean="0">
                        <a:latin typeface="Cambria Math" panose="02040503050406030204" pitchFamily="18" charset="0"/>
                        <a:sym typeface="Wingdings" panose="05000000000000000000" pitchFamily="2" charset="2"/>
                      </a:rPr>
                      <m:t>98×98</m:t>
                    </m:r>
                  </m:oMath>
                </a14:m>
                <a:r>
                  <a:rPr lang="en-US" sz="1800" dirty="0">
                    <a:sym typeface="Wingdings" panose="05000000000000000000" pitchFamily="2" charset="2"/>
                  </a:rPr>
                  <a:t> output from </a:t>
                </a:r>
                <a:r>
                  <a:rPr lang="en-US" sz="1800" b="1" dirty="0">
                    <a:solidFill>
                      <a:srgbClr val="000000"/>
                    </a:solidFill>
                    <a:highlight>
                      <a:srgbClr val="F7F7F7"/>
                    </a:highlight>
                    <a:latin typeface="Courier New" panose="02070309020205020404" pitchFamily="49" charset="0"/>
                  </a:rPr>
                  <a:t>Conv2D</a:t>
                </a:r>
                <a:r>
                  <a:rPr lang="en-US" sz="1800" dirty="0">
                    <a:sym typeface="Wingdings" panose="05000000000000000000" pitchFamily="2" charset="2"/>
                  </a:rPr>
                  <a:t> yields </a:t>
                </a:r>
                <a14:m>
                  <m:oMath xmlns:m="http://schemas.openxmlformats.org/officeDocument/2006/math">
                    <m:r>
                      <a:rPr lang="en-US" sz="1800" b="0" i="1" smtClean="0">
                        <a:latin typeface="Cambria Math" panose="02040503050406030204" pitchFamily="18" charset="0"/>
                        <a:sym typeface="Wingdings" panose="05000000000000000000" pitchFamily="2" charset="2"/>
                      </a:rPr>
                      <m:t>49×49</m:t>
                    </m:r>
                  </m:oMath>
                </a14:m>
                <a:r>
                  <a:rPr lang="en-US" sz="1800" dirty="0">
                    <a:sym typeface="Wingdings" panose="05000000000000000000" pitchFamily="2" charset="2"/>
                  </a:rPr>
                  <a:t> output, or 2,401 features, effectively reduced four times the data dimensionality</a:t>
                </a:r>
              </a:p>
            </p:txBody>
          </p:sp>
        </mc:Choice>
        <mc:Fallback xmlns="">
          <p:sp>
            <p:nvSpPr>
              <p:cNvPr id="3" name="Content Placeholder 2">
                <a:extLst>
                  <a:ext uri="{FF2B5EF4-FFF2-40B4-BE49-F238E27FC236}">
                    <a16:creationId xmlns:a16="http://schemas.microsoft.com/office/drawing/2014/main" id="{FD514F1D-9654-736A-97B7-9666B8AC83E6}"/>
                  </a:ext>
                </a:extLst>
              </p:cNvPr>
              <p:cNvSpPr>
                <a:spLocks noGrp="1" noRot="1" noChangeAspect="1" noMove="1" noResize="1" noEditPoints="1" noAdjustHandles="1" noChangeArrowheads="1" noChangeShapeType="1" noTextEdit="1"/>
              </p:cNvSpPr>
              <p:nvPr>
                <p:ph sz="quarter" idx="10"/>
              </p:nvPr>
            </p:nvSpPr>
            <p:spPr>
              <a:xfrm>
                <a:off x="470647" y="818230"/>
                <a:ext cx="5359043" cy="5221539"/>
              </a:xfrm>
              <a:blipFill>
                <a:blip r:embed="rId2"/>
                <a:stretch>
                  <a:fillRect l="-683" t="-1167" b="-7118"/>
                </a:stretch>
              </a:blipFill>
            </p:spPr>
            <p:txBody>
              <a:bodyPr/>
              <a:lstStyle/>
              <a:p>
                <a:r>
                  <a:rPr lang="en-US">
                    <a:noFill/>
                  </a:rPr>
                  <a:t> </a:t>
                </a:r>
              </a:p>
            </p:txBody>
          </p:sp>
        </mc:Fallback>
      </mc:AlternateContent>
      <p:graphicFrame>
        <p:nvGraphicFramePr>
          <p:cNvPr id="4" name="Table 3">
            <a:extLst>
              <a:ext uri="{FF2B5EF4-FFF2-40B4-BE49-F238E27FC236}">
                <a16:creationId xmlns:a16="http://schemas.microsoft.com/office/drawing/2014/main" id="{B06155CB-12DA-B935-5EE5-728250A0C9C7}"/>
              </a:ext>
            </a:extLst>
          </p:cNvPr>
          <p:cNvGraphicFramePr>
            <a:graphicFrameLocks noGrp="1"/>
          </p:cNvGraphicFramePr>
          <p:nvPr>
            <p:extLst>
              <p:ext uri="{D42A27DB-BD31-4B8C-83A1-F6EECF244321}">
                <p14:modId xmlns:p14="http://schemas.microsoft.com/office/powerpoint/2010/main" val="1224865938"/>
              </p:ext>
            </p:extLst>
          </p:nvPr>
        </p:nvGraphicFramePr>
        <p:xfrm>
          <a:off x="7148354" y="3244747"/>
          <a:ext cx="1877785" cy="1877785"/>
        </p:xfrm>
        <a:graphic>
          <a:graphicData uri="http://schemas.openxmlformats.org/drawingml/2006/table">
            <a:tbl>
              <a:tblPr firstRow="1" bandRow="1">
                <a:tableStyleId>{D7AC3CCA-C797-4891-BE02-D94E43425B78}</a:tableStyleId>
              </a:tblPr>
              <a:tblGrid>
                <a:gridCol w="375557">
                  <a:extLst>
                    <a:ext uri="{9D8B030D-6E8A-4147-A177-3AD203B41FA5}">
                      <a16:colId xmlns:a16="http://schemas.microsoft.com/office/drawing/2014/main" val="1957402993"/>
                    </a:ext>
                  </a:extLst>
                </a:gridCol>
                <a:gridCol w="375557">
                  <a:extLst>
                    <a:ext uri="{9D8B030D-6E8A-4147-A177-3AD203B41FA5}">
                      <a16:colId xmlns:a16="http://schemas.microsoft.com/office/drawing/2014/main" val="4251633981"/>
                    </a:ext>
                  </a:extLst>
                </a:gridCol>
                <a:gridCol w="375557">
                  <a:extLst>
                    <a:ext uri="{9D8B030D-6E8A-4147-A177-3AD203B41FA5}">
                      <a16:colId xmlns:a16="http://schemas.microsoft.com/office/drawing/2014/main" val="2290965682"/>
                    </a:ext>
                  </a:extLst>
                </a:gridCol>
                <a:gridCol w="375557">
                  <a:extLst>
                    <a:ext uri="{9D8B030D-6E8A-4147-A177-3AD203B41FA5}">
                      <a16:colId xmlns:a16="http://schemas.microsoft.com/office/drawing/2014/main" val="4253472002"/>
                    </a:ext>
                  </a:extLst>
                </a:gridCol>
                <a:gridCol w="375557">
                  <a:extLst>
                    <a:ext uri="{9D8B030D-6E8A-4147-A177-3AD203B41FA5}">
                      <a16:colId xmlns:a16="http://schemas.microsoft.com/office/drawing/2014/main" val="729290452"/>
                    </a:ext>
                  </a:extLst>
                </a:gridCol>
              </a:tblGrid>
              <a:tr h="375557">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1.3</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3.2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2472638530"/>
                  </a:ext>
                </a:extLst>
              </a:tr>
              <a:tr h="375557">
                <a:tc>
                  <a:txBody>
                    <a:bodyPr/>
                    <a:lstStyle/>
                    <a:p>
                      <a:r>
                        <a:rPr lang="en-US" sz="1100" b="0" dirty="0">
                          <a:solidFill>
                            <a:schemeClr val="bg1"/>
                          </a:solidFill>
                          <a:latin typeface="+mn-lt"/>
                        </a:rPr>
                        <a:t>1.2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5.3</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5.1</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1.1</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805032624"/>
                  </a:ext>
                </a:extLst>
              </a:tr>
              <a:tr h="375557">
                <a:tc>
                  <a:txBody>
                    <a:bodyPr/>
                    <a:lstStyle/>
                    <a:p>
                      <a:r>
                        <a:rPr lang="en-US" sz="1100" b="0" dirty="0">
                          <a:solidFill>
                            <a:schemeClr val="bg1"/>
                          </a:solidFill>
                          <a:latin typeface="+mn-lt"/>
                        </a:rPr>
                        <a:t>0.9</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1.7</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7.2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5.6</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1.5</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1037317182"/>
                  </a:ext>
                </a:extLst>
              </a:tr>
              <a:tr h="375557">
                <a:tc>
                  <a:txBody>
                    <a:bodyPr/>
                    <a:lstStyle/>
                    <a:p>
                      <a:r>
                        <a:rPr lang="en-US" sz="1100" b="0" dirty="0">
                          <a:solidFill>
                            <a:schemeClr val="bg1"/>
                          </a:solidFill>
                          <a:latin typeface="+mn-lt"/>
                        </a:rPr>
                        <a:t>0.7</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1.5</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5.4</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5.5</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0.9</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1038421664"/>
                  </a:ext>
                </a:extLst>
              </a:tr>
              <a:tr h="375557">
                <a:tc>
                  <a:txBody>
                    <a:bodyPr/>
                    <a:lstStyle/>
                    <a:p>
                      <a:r>
                        <a:rPr lang="en-US" sz="1100" b="0" dirty="0">
                          <a:solidFill>
                            <a:schemeClr val="bg1"/>
                          </a:solidFill>
                          <a:latin typeface="+mn-lt"/>
                        </a:rPr>
                        <a:t>5.4</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5.3</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2.9</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2.2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2.0</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3830947541"/>
                  </a:ext>
                </a:extLst>
              </a:tr>
            </a:tbl>
          </a:graphicData>
        </a:graphic>
      </p:graphicFrame>
      <p:graphicFrame>
        <p:nvGraphicFramePr>
          <p:cNvPr id="5" name="Table 4">
            <a:extLst>
              <a:ext uri="{FF2B5EF4-FFF2-40B4-BE49-F238E27FC236}">
                <a16:creationId xmlns:a16="http://schemas.microsoft.com/office/drawing/2014/main" id="{EDDF41DB-126B-86FE-A072-DA082D97808B}"/>
              </a:ext>
            </a:extLst>
          </p:cNvPr>
          <p:cNvGraphicFramePr>
            <a:graphicFrameLocks noGrp="1"/>
          </p:cNvGraphicFramePr>
          <p:nvPr>
            <p:extLst>
              <p:ext uri="{D42A27DB-BD31-4B8C-83A1-F6EECF244321}">
                <p14:modId xmlns:p14="http://schemas.microsoft.com/office/powerpoint/2010/main" val="4166857293"/>
              </p:ext>
            </p:extLst>
          </p:nvPr>
        </p:nvGraphicFramePr>
        <p:xfrm>
          <a:off x="10712620" y="3406352"/>
          <a:ext cx="1126671" cy="1106580"/>
        </p:xfrm>
        <a:graphic>
          <a:graphicData uri="http://schemas.openxmlformats.org/drawingml/2006/table">
            <a:tbl>
              <a:tblPr firstRow="1" bandRow="1">
                <a:tableStyleId>{D7AC3CCA-C797-4891-BE02-D94E43425B78}</a:tableStyleId>
              </a:tblPr>
              <a:tblGrid>
                <a:gridCol w="375557">
                  <a:extLst>
                    <a:ext uri="{9D8B030D-6E8A-4147-A177-3AD203B41FA5}">
                      <a16:colId xmlns:a16="http://schemas.microsoft.com/office/drawing/2014/main" val="3772786703"/>
                    </a:ext>
                  </a:extLst>
                </a:gridCol>
                <a:gridCol w="375557">
                  <a:extLst>
                    <a:ext uri="{9D8B030D-6E8A-4147-A177-3AD203B41FA5}">
                      <a16:colId xmlns:a16="http://schemas.microsoft.com/office/drawing/2014/main" val="1879464456"/>
                    </a:ext>
                  </a:extLst>
                </a:gridCol>
                <a:gridCol w="375557">
                  <a:extLst>
                    <a:ext uri="{9D8B030D-6E8A-4147-A177-3AD203B41FA5}">
                      <a16:colId xmlns:a16="http://schemas.microsoft.com/office/drawing/2014/main" val="1879095292"/>
                    </a:ext>
                  </a:extLst>
                </a:gridCol>
              </a:tblGrid>
              <a:tr h="375557">
                <a:tc>
                  <a:txBody>
                    <a:bodyPr/>
                    <a:lstStyle/>
                    <a:p>
                      <a:r>
                        <a:rPr lang="en-US" sz="900" b="1" dirty="0">
                          <a:latin typeface="Consolas" panose="020B0609020204030204" pitchFamily="49" charset="0"/>
                        </a:rPr>
                        <a:t>0.4</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0.9</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a:latin typeface="Consolas" panose="020B0609020204030204" pitchFamily="49" charset="0"/>
                        </a:rPr>
                        <a:t>0.1</a:t>
                      </a:r>
                      <a:endParaRPr lang="en-US" sz="900" b="1" dirty="0">
                        <a:latin typeface="Consolas" panose="020B0609020204030204" pitchFamily="49" charset="0"/>
                      </a:endParaRP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1240425130"/>
                  </a:ext>
                </a:extLst>
              </a:tr>
              <a:tr h="375557">
                <a:tc>
                  <a:txBody>
                    <a:bodyPr/>
                    <a:lstStyle/>
                    <a:p>
                      <a:r>
                        <a:rPr lang="en-US" sz="900" b="1" dirty="0">
                          <a:latin typeface="Consolas" panose="020B0609020204030204" pitchFamily="49" charset="0"/>
                        </a:rPr>
                        <a:t>0.7</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0.5</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a:latin typeface="Consolas" panose="020B0609020204030204" pitchFamily="49" charset="0"/>
                        </a:rPr>
                        <a:t>1.2</a:t>
                      </a:r>
                      <a:endParaRPr lang="en-US" sz="900" b="1" dirty="0">
                        <a:latin typeface="Consolas" panose="020B0609020204030204" pitchFamily="49" charset="0"/>
                      </a:endParaRP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756111745"/>
                  </a:ext>
                </a:extLst>
              </a:tr>
              <a:tr h="355466">
                <a:tc>
                  <a:txBody>
                    <a:bodyPr/>
                    <a:lstStyle/>
                    <a:p>
                      <a:r>
                        <a:rPr lang="en-US" sz="900" b="1" dirty="0">
                          <a:latin typeface="Consolas" panose="020B0609020204030204" pitchFamily="49" charset="0"/>
                        </a:rPr>
                        <a:t>0.3</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0.5</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0.7</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768928623"/>
                  </a:ext>
                </a:extLst>
              </a:tr>
            </a:tbl>
          </a:graphicData>
        </a:graphic>
      </p:graphicFrame>
      <p:graphicFrame>
        <p:nvGraphicFramePr>
          <p:cNvPr id="6" name="Table 5">
            <a:extLst>
              <a:ext uri="{FF2B5EF4-FFF2-40B4-BE49-F238E27FC236}">
                <a16:creationId xmlns:a16="http://schemas.microsoft.com/office/drawing/2014/main" id="{993082BE-CBC2-5228-725C-A59AABEF81D1}"/>
              </a:ext>
            </a:extLst>
          </p:cNvPr>
          <p:cNvGraphicFramePr>
            <a:graphicFrameLocks noGrp="1"/>
          </p:cNvGraphicFramePr>
          <p:nvPr>
            <p:extLst>
              <p:ext uri="{D42A27DB-BD31-4B8C-83A1-F6EECF244321}">
                <p14:modId xmlns:p14="http://schemas.microsoft.com/office/powerpoint/2010/main" val="2232874201"/>
              </p:ext>
            </p:extLst>
          </p:nvPr>
        </p:nvGraphicFramePr>
        <p:xfrm>
          <a:off x="10602543" y="3310119"/>
          <a:ext cx="1126671" cy="1106580"/>
        </p:xfrm>
        <a:graphic>
          <a:graphicData uri="http://schemas.openxmlformats.org/drawingml/2006/table">
            <a:tbl>
              <a:tblPr firstRow="1" bandRow="1">
                <a:tableStyleId>{D7AC3CCA-C797-4891-BE02-D94E43425B78}</a:tableStyleId>
              </a:tblPr>
              <a:tblGrid>
                <a:gridCol w="375557">
                  <a:extLst>
                    <a:ext uri="{9D8B030D-6E8A-4147-A177-3AD203B41FA5}">
                      <a16:colId xmlns:a16="http://schemas.microsoft.com/office/drawing/2014/main" val="3772786703"/>
                    </a:ext>
                  </a:extLst>
                </a:gridCol>
                <a:gridCol w="375557">
                  <a:extLst>
                    <a:ext uri="{9D8B030D-6E8A-4147-A177-3AD203B41FA5}">
                      <a16:colId xmlns:a16="http://schemas.microsoft.com/office/drawing/2014/main" val="1879464456"/>
                    </a:ext>
                  </a:extLst>
                </a:gridCol>
                <a:gridCol w="375557">
                  <a:extLst>
                    <a:ext uri="{9D8B030D-6E8A-4147-A177-3AD203B41FA5}">
                      <a16:colId xmlns:a16="http://schemas.microsoft.com/office/drawing/2014/main" val="1879095292"/>
                    </a:ext>
                  </a:extLst>
                </a:gridCol>
              </a:tblGrid>
              <a:tr h="375557">
                <a:tc>
                  <a:txBody>
                    <a:bodyPr/>
                    <a:lstStyle/>
                    <a:p>
                      <a:r>
                        <a:rPr lang="en-US" sz="900" b="1" dirty="0">
                          <a:latin typeface="Consolas" panose="020B0609020204030204" pitchFamily="49" charset="0"/>
                        </a:rPr>
                        <a:t>0.4</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0.9</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0.1</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1240425130"/>
                  </a:ext>
                </a:extLst>
              </a:tr>
              <a:tr h="375557">
                <a:tc>
                  <a:txBody>
                    <a:bodyPr/>
                    <a:lstStyle/>
                    <a:p>
                      <a:r>
                        <a:rPr lang="en-US" sz="900" b="1" dirty="0">
                          <a:latin typeface="Consolas" panose="020B0609020204030204" pitchFamily="49" charset="0"/>
                        </a:rPr>
                        <a:t>0.7</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0.5</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a:latin typeface="Consolas" panose="020B0609020204030204" pitchFamily="49" charset="0"/>
                        </a:rPr>
                        <a:t>1.2</a:t>
                      </a:r>
                      <a:endParaRPr lang="en-US" sz="900" b="1" dirty="0">
                        <a:latin typeface="Consolas" panose="020B0609020204030204" pitchFamily="49" charset="0"/>
                      </a:endParaRP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756111745"/>
                  </a:ext>
                </a:extLst>
              </a:tr>
              <a:tr h="355466">
                <a:tc>
                  <a:txBody>
                    <a:bodyPr/>
                    <a:lstStyle/>
                    <a:p>
                      <a:r>
                        <a:rPr lang="en-US" sz="900" b="1" dirty="0">
                          <a:latin typeface="Consolas" panose="020B0609020204030204" pitchFamily="49" charset="0"/>
                        </a:rPr>
                        <a:t>0.3</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0.5</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0.7</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768928623"/>
                  </a:ext>
                </a:extLst>
              </a:tr>
            </a:tbl>
          </a:graphicData>
        </a:graphic>
      </p:graphicFrame>
      <p:graphicFrame>
        <p:nvGraphicFramePr>
          <p:cNvPr id="7" name="Table 6">
            <a:extLst>
              <a:ext uri="{FF2B5EF4-FFF2-40B4-BE49-F238E27FC236}">
                <a16:creationId xmlns:a16="http://schemas.microsoft.com/office/drawing/2014/main" id="{D9FCCB6C-C1D3-9C20-EFA8-284C6B392509}"/>
              </a:ext>
            </a:extLst>
          </p:cNvPr>
          <p:cNvGraphicFramePr>
            <a:graphicFrameLocks noGrp="1"/>
          </p:cNvGraphicFramePr>
          <p:nvPr>
            <p:extLst>
              <p:ext uri="{D42A27DB-BD31-4B8C-83A1-F6EECF244321}">
                <p14:modId xmlns:p14="http://schemas.microsoft.com/office/powerpoint/2010/main" val="4177422085"/>
              </p:ext>
            </p:extLst>
          </p:nvPr>
        </p:nvGraphicFramePr>
        <p:xfrm>
          <a:off x="10495798" y="3213886"/>
          <a:ext cx="1126671" cy="1106580"/>
        </p:xfrm>
        <a:graphic>
          <a:graphicData uri="http://schemas.openxmlformats.org/drawingml/2006/table">
            <a:tbl>
              <a:tblPr firstRow="1" bandRow="1">
                <a:tableStyleId>{D7AC3CCA-C797-4891-BE02-D94E43425B78}</a:tableStyleId>
              </a:tblPr>
              <a:tblGrid>
                <a:gridCol w="375557">
                  <a:extLst>
                    <a:ext uri="{9D8B030D-6E8A-4147-A177-3AD203B41FA5}">
                      <a16:colId xmlns:a16="http://schemas.microsoft.com/office/drawing/2014/main" val="3772786703"/>
                    </a:ext>
                  </a:extLst>
                </a:gridCol>
                <a:gridCol w="375557">
                  <a:extLst>
                    <a:ext uri="{9D8B030D-6E8A-4147-A177-3AD203B41FA5}">
                      <a16:colId xmlns:a16="http://schemas.microsoft.com/office/drawing/2014/main" val="1879464456"/>
                    </a:ext>
                  </a:extLst>
                </a:gridCol>
                <a:gridCol w="375557">
                  <a:extLst>
                    <a:ext uri="{9D8B030D-6E8A-4147-A177-3AD203B41FA5}">
                      <a16:colId xmlns:a16="http://schemas.microsoft.com/office/drawing/2014/main" val="1879095292"/>
                    </a:ext>
                  </a:extLst>
                </a:gridCol>
              </a:tblGrid>
              <a:tr h="375557">
                <a:tc>
                  <a:txBody>
                    <a:bodyPr/>
                    <a:lstStyle/>
                    <a:p>
                      <a:r>
                        <a:rPr lang="en-US" sz="900" b="1" dirty="0">
                          <a:latin typeface="Consolas" panose="020B0609020204030204" pitchFamily="49" charset="0"/>
                        </a:rPr>
                        <a:t>0.4</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0.9</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0.1</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1240425130"/>
                  </a:ext>
                </a:extLst>
              </a:tr>
              <a:tr h="375557">
                <a:tc>
                  <a:txBody>
                    <a:bodyPr/>
                    <a:lstStyle/>
                    <a:p>
                      <a:r>
                        <a:rPr lang="en-US" sz="900" b="1" dirty="0">
                          <a:latin typeface="Consolas" panose="020B0609020204030204" pitchFamily="49" charset="0"/>
                        </a:rPr>
                        <a:t>0.7</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0.5</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1.2</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756111745"/>
                  </a:ext>
                </a:extLst>
              </a:tr>
              <a:tr h="355466">
                <a:tc>
                  <a:txBody>
                    <a:bodyPr/>
                    <a:lstStyle/>
                    <a:p>
                      <a:r>
                        <a:rPr lang="en-US" sz="900" b="1" dirty="0">
                          <a:latin typeface="Consolas" panose="020B0609020204030204" pitchFamily="49" charset="0"/>
                        </a:rPr>
                        <a:t>0.3</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0.5</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0.7</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768928623"/>
                  </a:ext>
                </a:extLst>
              </a:tr>
            </a:tbl>
          </a:graphicData>
        </a:graphic>
      </p:graphicFrame>
      <p:graphicFrame>
        <p:nvGraphicFramePr>
          <p:cNvPr id="8" name="Table 7">
            <a:extLst>
              <a:ext uri="{FF2B5EF4-FFF2-40B4-BE49-F238E27FC236}">
                <a16:creationId xmlns:a16="http://schemas.microsoft.com/office/drawing/2014/main" id="{4A103806-C924-A599-9057-73063CB91CE9}"/>
              </a:ext>
            </a:extLst>
          </p:cNvPr>
          <p:cNvGraphicFramePr>
            <a:graphicFrameLocks noGrp="1"/>
          </p:cNvGraphicFramePr>
          <p:nvPr>
            <p:extLst>
              <p:ext uri="{D42A27DB-BD31-4B8C-83A1-F6EECF244321}">
                <p14:modId xmlns:p14="http://schemas.microsoft.com/office/powerpoint/2010/main" val="3422359018"/>
              </p:ext>
            </p:extLst>
          </p:nvPr>
        </p:nvGraphicFramePr>
        <p:xfrm>
          <a:off x="10389663" y="3115572"/>
          <a:ext cx="1126671" cy="1106580"/>
        </p:xfrm>
        <a:graphic>
          <a:graphicData uri="http://schemas.openxmlformats.org/drawingml/2006/table">
            <a:tbl>
              <a:tblPr firstRow="1" bandRow="1">
                <a:tableStyleId>{D7AC3CCA-C797-4891-BE02-D94E43425B78}</a:tableStyleId>
              </a:tblPr>
              <a:tblGrid>
                <a:gridCol w="375557">
                  <a:extLst>
                    <a:ext uri="{9D8B030D-6E8A-4147-A177-3AD203B41FA5}">
                      <a16:colId xmlns:a16="http://schemas.microsoft.com/office/drawing/2014/main" val="3772786703"/>
                    </a:ext>
                  </a:extLst>
                </a:gridCol>
                <a:gridCol w="375557">
                  <a:extLst>
                    <a:ext uri="{9D8B030D-6E8A-4147-A177-3AD203B41FA5}">
                      <a16:colId xmlns:a16="http://schemas.microsoft.com/office/drawing/2014/main" val="1879464456"/>
                    </a:ext>
                  </a:extLst>
                </a:gridCol>
                <a:gridCol w="375557">
                  <a:extLst>
                    <a:ext uri="{9D8B030D-6E8A-4147-A177-3AD203B41FA5}">
                      <a16:colId xmlns:a16="http://schemas.microsoft.com/office/drawing/2014/main" val="1879095292"/>
                    </a:ext>
                  </a:extLst>
                </a:gridCol>
              </a:tblGrid>
              <a:tr h="375557">
                <a:tc>
                  <a:txBody>
                    <a:bodyPr/>
                    <a:lstStyle/>
                    <a:p>
                      <a:r>
                        <a:rPr lang="en-US" sz="900" b="1" dirty="0">
                          <a:latin typeface="Consolas" panose="020B0609020204030204" pitchFamily="49" charset="0"/>
                        </a:rPr>
                        <a:t>0.4</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0.9</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a:latin typeface="Consolas" panose="020B0609020204030204" pitchFamily="49" charset="0"/>
                        </a:rPr>
                        <a:t>0.1</a:t>
                      </a:r>
                      <a:endParaRPr lang="en-US" sz="900" b="1" dirty="0">
                        <a:latin typeface="Consolas" panose="020B0609020204030204" pitchFamily="49" charset="0"/>
                      </a:endParaRP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1240425130"/>
                  </a:ext>
                </a:extLst>
              </a:tr>
              <a:tr h="375557">
                <a:tc>
                  <a:txBody>
                    <a:bodyPr/>
                    <a:lstStyle/>
                    <a:p>
                      <a:r>
                        <a:rPr lang="en-US" sz="900" b="1" dirty="0">
                          <a:latin typeface="Consolas" panose="020B0609020204030204" pitchFamily="49" charset="0"/>
                        </a:rPr>
                        <a:t>0.7</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0.5</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a:latin typeface="Consolas" panose="020B0609020204030204" pitchFamily="49" charset="0"/>
                        </a:rPr>
                        <a:t>1.2</a:t>
                      </a:r>
                      <a:endParaRPr lang="en-US" sz="900" b="1" dirty="0">
                        <a:latin typeface="Consolas" panose="020B0609020204030204" pitchFamily="49" charset="0"/>
                      </a:endParaRP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756111745"/>
                  </a:ext>
                </a:extLst>
              </a:tr>
              <a:tr h="355466">
                <a:tc>
                  <a:txBody>
                    <a:bodyPr/>
                    <a:lstStyle/>
                    <a:p>
                      <a:r>
                        <a:rPr lang="en-US" sz="900" b="1" dirty="0">
                          <a:latin typeface="Consolas" panose="020B0609020204030204" pitchFamily="49" charset="0"/>
                        </a:rPr>
                        <a:t>0.3</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0.5</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0.7</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768928623"/>
                  </a:ext>
                </a:extLst>
              </a:tr>
            </a:tbl>
          </a:graphicData>
        </a:graphic>
      </p:graphicFrame>
      <p:graphicFrame>
        <p:nvGraphicFramePr>
          <p:cNvPr id="9" name="Table 8">
            <a:extLst>
              <a:ext uri="{FF2B5EF4-FFF2-40B4-BE49-F238E27FC236}">
                <a16:creationId xmlns:a16="http://schemas.microsoft.com/office/drawing/2014/main" id="{45E9FABD-9FF7-A8B7-9C62-E8B972DCCF59}"/>
              </a:ext>
            </a:extLst>
          </p:cNvPr>
          <p:cNvGraphicFramePr>
            <a:graphicFrameLocks noGrp="1"/>
          </p:cNvGraphicFramePr>
          <p:nvPr>
            <p:extLst>
              <p:ext uri="{D42A27DB-BD31-4B8C-83A1-F6EECF244321}">
                <p14:modId xmlns:p14="http://schemas.microsoft.com/office/powerpoint/2010/main" val="4155410226"/>
              </p:ext>
            </p:extLst>
          </p:nvPr>
        </p:nvGraphicFramePr>
        <p:xfrm>
          <a:off x="10283527" y="3019482"/>
          <a:ext cx="1126671" cy="1106580"/>
        </p:xfrm>
        <a:graphic>
          <a:graphicData uri="http://schemas.openxmlformats.org/drawingml/2006/table">
            <a:tbl>
              <a:tblPr firstRow="1" bandRow="1">
                <a:tableStyleId>{D7AC3CCA-C797-4891-BE02-D94E43425B78}</a:tableStyleId>
              </a:tblPr>
              <a:tblGrid>
                <a:gridCol w="375557">
                  <a:extLst>
                    <a:ext uri="{9D8B030D-6E8A-4147-A177-3AD203B41FA5}">
                      <a16:colId xmlns:a16="http://schemas.microsoft.com/office/drawing/2014/main" val="3772786703"/>
                    </a:ext>
                  </a:extLst>
                </a:gridCol>
                <a:gridCol w="375557">
                  <a:extLst>
                    <a:ext uri="{9D8B030D-6E8A-4147-A177-3AD203B41FA5}">
                      <a16:colId xmlns:a16="http://schemas.microsoft.com/office/drawing/2014/main" val="1879464456"/>
                    </a:ext>
                  </a:extLst>
                </a:gridCol>
                <a:gridCol w="375557">
                  <a:extLst>
                    <a:ext uri="{9D8B030D-6E8A-4147-A177-3AD203B41FA5}">
                      <a16:colId xmlns:a16="http://schemas.microsoft.com/office/drawing/2014/main" val="1879095292"/>
                    </a:ext>
                  </a:extLst>
                </a:gridCol>
              </a:tblGrid>
              <a:tr h="375557">
                <a:tc>
                  <a:txBody>
                    <a:bodyPr/>
                    <a:lstStyle/>
                    <a:p>
                      <a:endParaRPr lang="en-US" sz="900" b="1" dirty="0">
                        <a:latin typeface="Consolas" panose="020B0609020204030204" pitchFamily="49" charset="0"/>
                      </a:endParaRP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5.3</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3.2</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1240425130"/>
                  </a:ext>
                </a:extLst>
              </a:tr>
              <a:tr h="375557">
                <a:tc>
                  <a:txBody>
                    <a:bodyPr/>
                    <a:lstStyle/>
                    <a:p>
                      <a:r>
                        <a:rPr lang="en-US" sz="900" b="1" dirty="0">
                          <a:latin typeface="Consolas" panose="020B0609020204030204" pitchFamily="49" charset="0"/>
                        </a:rPr>
                        <a:t>1.7</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7.5</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1.5</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756111745"/>
                  </a:ext>
                </a:extLst>
              </a:tr>
              <a:tr h="355466">
                <a:tc>
                  <a:txBody>
                    <a:bodyPr/>
                    <a:lstStyle/>
                    <a:p>
                      <a:r>
                        <a:rPr lang="en-US" sz="900" b="1" dirty="0">
                          <a:latin typeface="Consolas" panose="020B0609020204030204" pitchFamily="49" charset="0"/>
                        </a:rPr>
                        <a:t>5.4</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2.9</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tc>
                  <a:txBody>
                    <a:bodyPr/>
                    <a:lstStyle/>
                    <a:p>
                      <a:r>
                        <a:rPr lang="en-US" sz="900" b="1" dirty="0">
                          <a:latin typeface="Consolas" panose="020B0609020204030204" pitchFamily="49" charset="0"/>
                        </a:rPr>
                        <a:t>2.0</a:t>
                      </a:r>
                    </a:p>
                  </a:txBody>
                  <a:tcPr anchor="ctr">
                    <a:lnL w="38100" cap="flat" cmpd="sng" algn="ctr">
                      <a:solidFill>
                        <a:schemeClr val="accent1">
                          <a:lumMod val="75000"/>
                        </a:schemeClr>
                      </a:solidFill>
                      <a:prstDash val="solid"/>
                      <a:round/>
                      <a:headEnd type="none" w="med" len="med"/>
                      <a:tailEnd type="none" w="med" len="med"/>
                    </a:lnL>
                    <a:lnR w="38100" cap="flat" cmpd="sng" algn="ctr">
                      <a:solidFill>
                        <a:schemeClr val="accent1">
                          <a:lumMod val="75000"/>
                        </a:schemeClr>
                      </a:solidFill>
                      <a:prstDash val="solid"/>
                      <a:round/>
                      <a:headEnd type="none" w="med" len="med"/>
                      <a:tailEnd type="none" w="med" len="med"/>
                    </a:lnR>
                    <a:lnT w="3810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768928623"/>
                  </a:ext>
                </a:extLst>
              </a:tr>
            </a:tbl>
          </a:graphicData>
        </a:graphic>
      </p:graphicFrame>
      <p:graphicFrame>
        <p:nvGraphicFramePr>
          <p:cNvPr id="10" name="Table 9">
            <a:extLst>
              <a:ext uri="{FF2B5EF4-FFF2-40B4-BE49-F238E27FC236}">
                <a16:creationId xmlns:a16="http://schemas.microsoft.com/office/drawing/2014/main" id="{C07D75C5-9BDA-193A-2FD0-AFF6C766B17C}"/>
              </a:ext>
            </a:extLst>
          </p:cNvPr>
          <p:cNvGraphicFramePr>
            <a:graphicFrameLocks noGrp="1"/>
          </p:cNvGraphicFramePr>
          <p:nvPr>
            <p:extLst>
              <p:ext uri="{D42A27DB-BD31-4B8C-83A1-F6EECF244321}">
                <p14:modId xmlns:p14="http://schemas.microsoft.com/office/powerpoint/2010/main" val="529830944"/>
              </p:ext>
            </p:extLst>
          </p:nvPr>
        </p:nvGraphicFramePr>
        <p:xfrm>
          <a:off x="6995954" y="3092347"/>
          <a:ext cx="1877785" cy="1877785"/>
        </p:xfrm>
        <a:graphic>
          <a:graphicData uri="http://schemas.openxmlformats.org/drawingml/2006/table">
            <a:tbl>
              <a:tblPr firstRow="1" bandRow="1">
                <a:tableStyleId>{D7AC3CCA-C797-4891-BE02-D94E43425B78}</a:tableStyleId>
              </a:tblPr>
              <a:tblGrid>
                <a:gridCol w="375557">
                  <a:extLst>
                    <a:ext uri="{9D8B030D-6E8A-4147-A177-3AD203B41FA5}">
                      <a16:colId xmlns:a16="http://schemas.microsoft.com/office/drawing/2014/main" val="1957402993"/>
                    </a:ext>
                  </a:extLst>
                </a:gridCol>
                <a:gridCol w="375557">
                  <a:extLst>
                    <a:ext uri="{9D8B030D-6E8A-4147-A177-3AD203B41FA5}">
                      <a16:colId xmlns:a16="http://schemas.microsoft.com/office/drawing/2014/main" val="4251633981"/>
                    </a:ext>
                  </a:extLst>
                </a:gridCol>
                <a:gridCol w="375557">
                  <a:extLst>
                    <a:ext uri="{9D8B030D-6E8A-4147-A177-3AD203B41FA5}">
                      <a16:colId xmlns:a16="http://schemas.microsoft.com/office/drawing/2014/main" val="2290965682"/>
                    </a:ext>
                  </a:extLst>
                </a:gridCol>
                <a:gridCol w="375557">
                  <a:extLst>
                    <a:ext uri="{9D8B030D-6E8A-4147-A177-3AD203B41FA5}">
                      <a16:colId xmlns:a16="http://schemas.microsoft.com/office/drawing/2014/main" val="4253472002"/>
                    </a:ext>
                  </a:extLst>
                </a:gridCol>
                <a:gridCol w="375557">
                  <a:extLst>
                    <a:ext uri="{9D8B030D-6E8A-4147-A177-3AD203B41FA5}">
                      <a16:colId xmlns:a16="http://schemas.microsoft.com/office/drawing/2014/main" val="729290452"/>
                    </a:ext>
                  </a:extLst>
                </a:gridCol>
              </a:tblGrid>
              <a:tr h="375557">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1.3</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3.2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2472638530"/>
                  </a:ext>
                </a:extLst>
              </a:tr>
              <a:tr h="375557">
                <a:tc>
                  <a:txBody>
                    <a:bodyPr/>
                    <a:lstStyle/>
                    <a:p>
                      <a:r>
                        <a:rPr lang="en-US" sz="1100" b="0" dirty="0">
                          <a:solidFill>
                            <a:schemeClr val="bg1"/>
                          </a:solidFill>
                          <a:latin typeface="+mn-lt"/>
                        </a:rPr>
                        <a:t>1.2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5.3</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5.1</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1.1</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805032624"/>
                  </a:ext>
                </a:extLst>
              </a:tr>
              <a:tr h="375557">
                <a:tc>
                  <a:txBody>
                    <a:bodyPr/>
                    <a:lstStyle/>
                    <a:p>
                      <a:r>
                        <a:rPr lang="en-US" sz="1100" b="0" dirty="0">
                          <a:solidFill>
                            <a:schemeClr val="bg1"/>
                          </a:solidFill>
                          <a:latin typeface="+mn-lt"/>
                        </a:rPr>
                        <a:t>0.9</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1.7</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7.2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5.6</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1.5</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1037317182"/>
                  </a:ext>
                </a:extLst>
              </a:tr>
              <a:tr h="375557">
                <a:tc>
                  <a:txBody>
                    <a:bodyPr/>
                    <a:lstStyle/>
                    <a:p>
                      <a:r>
                        <a:rPr lang="en-US" sz="1100" b="0" dirty="0">
                          <a:solidFill>
                            <a:schemeClr val="bg1"/>
                          </a:solidFill>
                          <a:latin typeface="+mn-lt"/>
                        </a:rPr>
                        <a:t>0.7</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1.5</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5.4</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5.5</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0.9</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1038421664"/>
                  </a:ext>
                </a:extLst>
              </a:tr>
              <a:tr h="375557">
                <a:tc>
                  <a:txBody>
                    <a:bodyPr/>
                    <a:lstStyle/>
                    <a:p>
                      <a:r>
                        <a:rPr lang="en-US" sz="1100" b="0" dirty="0">
                          <a:solidFill>
                            <a:schemeClr val="bg1"/>
                          </a:solidFill>
                          <a:latin typeface="+mn-lt"/>
                        </a:rPr>
                        <a:t>5.4</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5.3</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2.9</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2.2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2.0</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3830947541"/>
                  </a:ext>
                </a:extLst>
              </a:tr>
            </a:tbl>
          </a:graphicData>
        </a:graphic>
      </p:graphicFrame>
      <p:graphicFrame>
        <p:nvGraphicFramePr>
          <p:cNvPr id="11" name="Table 10">
            <a:extLst>
              <a:ext uri="{FF2B5EF4-FFF2-40B4-BE49-F238E27FC236}">
                <a16:creationId xmlns:a16="http://schemas.microsoft.com/office/drawing/2014/main" id="{2E00A896-D18A-BB65-26B4-F66289B5DCA7}"/>
              </a:ext>
            </a:extLst>
          </p:cNvPr>
          <p:cNvGraphicFramePr>
            <a:graphicFrameLocks noGrp="1"/>
          </p:cNvGraphicFramePr>
          <p:nvPr>
            <p:extLst>
              <p:ext uri="{D42A27DB-BD31-4B8C-83A1-F6EECF244321}">
                <p14:modId xmlns:p14="http://schemas.microsoft.com/office/powerpoint/2010/main" val="945825706"/>
              </p:ext>
            </p:extLst>
          </p:nvPr>
        </p:nvGraphicFramePr>
        <p:xfrm>
          <a:off x="6843554" y="2939947"/>
          <a:ext cx="1877785" cy="1877785"/>
        </p:xfrm>
        <a:graphic>
          <a:graphicData uri="http://schemas.openxmlformats.org/drawingml/2006/table">
            <a:tbl>
              <a:tblPr firstRow="1" bandRow="1">
                <a:tableStyleId>{D7AC3CCA-C797-4891-BE02-D94E43425B78}</a:tableStyleId>
              </a:tblPr>
              <a:tblGrid>
                <a:gridCol w="375557">
                  <a:extLst>
                    <a:ext uri="{9D8B030D-6E8A-4147-A177-3AD203B41FA5}">
                      <a16:colId xmlns:a16="http://schemas.microsoft.com/office/drawing/2014/main" val="1957402993"/>
                    </a:ext>
                  </a:extLst>
                </a:gridCol>
                <a:gridCol w="375557">
                  <a:extLst>
                    <a:ext uri="{9D8B030D-6E8A-4147-A177-3AD203B41FA5}">
                      <a16:colId xmlns:a16="http://schemas.microsoft.com/office/drawing/2014/main" val="4251633981"/>
                    </a:ext>
                  </a:extLst>
                </a:gridCol>
                <a:gridCol w="375557">
                  <a:extLst>
                    <a:ext uri="{9D8B030D-6E8A-4147-A177-3AD203B41FA5}">
                      <a16:colId xmlns:a16="http://schemas.microsoft.com/office/drawing/2014/main" val="2290965682"/>
                    </a:ext>
                  </a:extLst>
                </a:gridCol>
                <a:gridCol w="375557">
                  <a:extLst>
                    <a:ext uri="{9D8B030D-6E8A-4147-A177-3AD203B41FA5}">
                      <a16:colId xmlns:a16="http://schemas.microsoft.com/office/drawing/2014/main" val="4253472002"/>
                    </a:ext>
                  </a:extLst>
                </a:gridCol>
                <a:gridCol w="375557">
                  <a:extLst>
                    <a:ext uri="{9D8B030D-6E8A-4147-A177-3AD203B41FA5}">
                      <a16:colId xmlns:a16="http://schemas.microsoft.com/office/drawing/2014/main" val="729290452"/>
                    </a:ext>
                  </a:extLst>
                </a:gridCol>
              </a:tblGrid>
              <a:tr h="375557">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1.3</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3.2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2472638530"/>
                  </a:ext>
                </a:extLst>
              </a:tr>
              <a:tr h="375557">
                <a:tc>
                  <a:txBody>
                    <a:bodyPr/>
                    <a:lstStyle/>
                    <a:p>
                      <a:r>
                        <a:rPr lang="en-US" sz="1100" b="0" dirty="0">
                          <a:solidFill>
                            <a:schemeClr val="bg1"/>
                          </a:solidFill>
                          <a:latin typeface="+mn-lt"/>
                        </a:rPr>
                        <a:t>1.2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5.3</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5.1</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1.1</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805032624"/>
                  </a:ext>
                </a:extLst>
              </a:tr>
              <a:tr h="375557">
                <a:tc>
                  <a:txBody>
                    <a:bodyPr/>
                    <a:lstStyle/>
                    <a:p>
                      <a:r>
                        <a:rPr lang="en-US" sz="1100" b="0" dirty="0">
                          <a:solidFill>
                            <a:schemeClr val="bg1"/>
                          </a:solidFill>
                          <a:latin typeface="+mn-lt"/>
                        </a:rPr>
                        <a:t>0.9</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1.7</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7.2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5.6</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1.5</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1037317182"/>
                  </a:ext>
                </a:extLst>
              </a:tr>
              <a:tr h="375557">
                <a:tc>
                  <a:txBody>
                    <a:bodyPr/>
                    <a:lstStyle/>
                    <a:p>
                      <a:r>
                        <a:rPr lang="en-US" sz="1100" b="0" dirty="0">
                          <a:solidFill>
                            <a:schemeClr val="bg1"/>
                          </a:solidFill>
                          <a:latin typeface="+mn-lt"/>
                        </a:rPr>
                        <a:t>0.7</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1.5</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5.4</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5.5</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0.9</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1038421664"/>
                  </a:ext>
                </a:extLst>
              </a:tr>
              <a:tr h="375557">
                <a:tc>
                  <a:txBody>
                    <a:bodyPr/>
                    <a:lstStyle/>
                    <a:p>
                      <a:r>
                        <a:rPr lang="en-US" sz="1100" b="0" dirty="0">
                          <a:solidFill>
                            <a:schemeClr val="bg1"/>
                          </a:solidFill>
                          <a:latin typeface="+mn-lt"/>
                        </a:rPr>
                        <a:t>5.4</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5.3</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2.9</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2.2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2.0</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3830947541"/>
                  </a:ext>
                </a:extLst>
              </a:tr>
            </a:tbl>
          </a:graphicData>
        </a:graphic>
      </p:graphicFrame>
      <p:graphicFrame>
        <p:nvGraphicFramePr>
          <p:cNvPr id="12" name="Table 11">
            <a:extLst>
              <a:ext uri="{FF2B5EF4-FFF2-40B4-BE49-F238E27FC236}">
                <a16:creationId xmlns:a16="http://schemas.microsoft.com/office/drawing/2014/main" id="{555BE212-860E-B488-921A-ACE54B452167}"/>
              </a:ext>
            </a:extLst>
          </p:cNvPr>
          <p:cNvGraphicFramePr>
            <a:graphicFrameLocks noGrp="1"/>
          </p:cNvGraphicFramePr>
          <p:nvPr>
            <p:extLst>
              <p:ext uri="{D42A27DB-BD31-4B8C-83A1-F6EECF244321}">
                <p14:modId xmlns:p14="http://schemas.microsoft.com/office/powerpoint/2010/main" val="907956709"/>
              </p:ext>
            </p:extLst>
          </p:nvPr>
        </p:nvGraphicFramePr>
        <p:xfrm>
          <a:off x="6691154" y="2787547"/>
          <a:ext cx="1877785" cy="1877785"/>
        </p:xfrm>
        <a:graphic>
          <a:graphicData uri="http://schemas.openxmlformats.org/drawingml/2006/table">
            <a:tbl>
              <a:tblPr firstRow="1" bandRow="1">
                <a:tableStyleId>{D7AC3CCA-C797-4891-BE02-D94E43425B78}</a:tableStyleId>
              </a:tblPr>
              <a:tblGrid>
                <a:gridCol w="375557">
                  <a:extLst>
                    <a:ext uri="{9D8B030D-6E8A-4147-A177-3AD203B41FA5}">
                      <a16:colId xmlns:a16="http://schemas.microsoft.com/office/drawing/2014/main" val="1957402993"/>
                    </a:ext>
                  </a:extLst>
                </a:gridCol>
                <a:gridCol w="375557">
                  <a:extLst>
                    <a:ext uri="{9D8B030D-6E8A-4147-A177-3AD203B41FA5}">
                      <a16:colId xmlns:a16="http://schemas.microsoft.com/office/drawing/2014/main" val="4251633981"/>
                    </a:ext>
                  </a:extLst>
                </a:gridCol>
                <a:gridCol w="375557">
                  <a:extLst>
                    <a:ext uri="{9D8B030D-6E8A-4147-A177-3AD203B41FA5}">
                      <a16:colId xmlns:a16="http://schemas.microsoft.com/office/drawing/2014/main" val="2290965682"/>
                    </a:ext>
                  </a:extLst>
                </a:gridCol>
                <a:gridCol w="375557">
                  <a:extLst>
                    <a:ext uri="{9D8B030D-6E8A-4147-A177-3AD203B41FA5}">
                      <a16:colId xmlns:a16="http://schemas.microsoft.com/office/drawing/2014/main" val="4253472002"/>
                    </a:ext>
                  </a:extLst>
                </a:gridCol>
                <a:gridCol w="375557">
                  <a:extLst>
                    <a:ext uri="{9D8B030D-6E8A-4147-A177-3AD203B41FA5}">
                      <a16:colId xmlns:a16="http://schemas.microsoft.com/office/drawing/2014/main" val="729290452"/>
                    </a:ext>
                  </a:extLst>
                </a:gridCol>
              </a:tblGrid>
              <a:tr h="375557">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1.3</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3.2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2472638530"/>
                  </a:ext>
                </a:extLst>
              </a:tr>
              <a:tr h="375557">
                <a:tc>
                  <a:txBody>
                    <a:bodyPr/>
                    <a:lstStyle/>
                    <a:p>
                      <a:r>
                        <a:rPr lang="en-US" sz="1100" b="0" dirty="0">
                          <a:solidFill>
                            <a:schemeClr val="bg1"/>
                          </a:solidFill>
                          <a:latin typeface="+mn-lt"/>
                        </a:rPr>
                        <a:t>1.2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5.3</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5.1</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1.1</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805032624"/>
                  </a:ext>
                </a:extLst>
              </a:tr>
              <a:tr h="375557">
                <a:tc>
                  <a:txBody>
                    <a:bodyPr/>
                    <a:lstStyle/>
                    <a:p>
                      <a:r>
                        <a:rPr lang="en-US" sz="1100" b="0" dirty="0">
                          <a:solidFill>
                            <a:schemeClr val="bg1"/>
                          </a:solidFill>
                          <a:latin typeface="+mn-lt"/>
                        </a:rPr>
                        <a:t>0.9</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1.7</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7.2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5.6</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1.5</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1037317182"/>
                  </a:ext>
                </a:extLst>
              </a:tr>
              <a:tr h="375557">
                <a:tc>
                  <a:txBody>
                    <a:bodyPr/>
                    <a:lstStyle/>
                    <a:p>
                      <a:r>
                        <a:rPr lang="en-US" sz="1100" b="0" dirty="0">
                          <a:solidFill>
                            <a:schemeClr val="bg1"/>
                          </a:solidFill>
                          <a:latin typeface="+mn-lt"/>
                        </a:rPr>
                        <a:t>0.7</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1.5</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5.4</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5.5</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0.9</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1038421664"/>
                  </a:ext>
                </a:extLst>
              </a:tr>
              <a:tr h="375557">
                <a:tc>
                  <a:txBody>
                    <a:bodyPr/>
                    <a:lstStyle/>
                    <a:p>
                      <a:r>
                        <a:rPr lang="en-US" sz="1100" b="0" dirty="0">
                          <a:solidFill>
                            <a:schemeClr val="bg1"/>
                          </a:solidFill>
                          <a:latin typeface="+mn-lt"/>
                        </a:rPr>
                        <a:t>5.4</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5.3</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2.9</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2.2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2.0</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3830947541"/>
                  </a:ext>
                </a:extLst>
              </a:tr>
            </a:tbl>
          </a:graphicData>
        </a:graphic>
      </p:graphicFrame>
      <p:graphicFrame>
        <p:nvGraphicFramePr>
          <p:cNvPr id="13" name="Table 12">
            <a:extLst>
              <a:ext uri="{FF2B5EF4-FFF2-40B4-BE49-F238E27FC236}">
                <a16:creationId xmlns:a16="http://schemas.microsoft.com/office/drawing/2014/main" id="{021A44F9-823C-0FE8-0756-9E8DD278F7E4}"/>
              </a:ext>
            </a:extLst>
          </p:cNvPr>
          <p:cNvGraphicFramePr>
            <a:graphicFrameLocks noGrp="1"/>
          </p:cNvGraphicFramePr>
          <p:nvPr>
            <p:extLst>
              <p:ext uri="{D42A27DB-BD31-4B8C-83A1-F6EECF244321}">
                <p14:modId xmlns:p14="http://schemas.microsoft.com/office/powerpoint/2010/main" val="1091643426"/>
              </p:ext>
            </p:extLst>
          </p:nvPr>
        </p:nvGraphicFramePr>
        <p:xfrm>
          <a:off x="6538754" y="2635147"/>
          <a:ext cx="1877785" cy="1877785"/>
        </p:xfrm>
        <a:graphic>
          <a:graphicData uri="http://schemas.openxmlformats.org/drawingml/2006/table">
            <a:tbl>
              <a:tblPr firstRow="1" bandRow="1">
                <a:tableStyleId>{D7AC3CCA-C797-4891-BE02-D94E43425B78}</a:tableStyleId>
              </a:tblPr>
              <a:tblGrid>
                <a:gridCol w="375557">
                  <a:extLst>
                    <a:ext uri="{9D8B030D-6E8A-4147-A177-3AD203B41FA5}">
                      <a16:colId xmlns:a16="http://schemas.microsoft.com/office/drawing/2014/main" val="1957402993"/>
                    </a:ext>
                  </a:extLst>
                </a:gridCol>
                <a:gridCol w="375557">
                  <a:extLst>
                    <a:ext uri="{9D8B030D-6E8A-4147-A177-3AD203B41FA5}">
                      <a16:colId xmlns:a16="http://schemas.microsoft.com/office/drawing/2014/main" val="4251633981"/>
                    </a:ext>
                  </a:extLst>
                </a:gridCol>
                <a:gridCol w="375557">
                  <a:extLst>
                    <a:ext uri="{9D8B030D-6E8A-4147-A177-3AD203B41FA5}">
                      <a16:colId xmlns:a16="http://schemas.microsoft.com/office/drawing/2014/main" val="2290965682"/>
                    </a:ext>
                  </a:extLst>
                </a:gridCol>
                <a:gridCol w="375557">
                  <a:extLst>
                    <a:ext uri="{9D8B030D-6E8A-4147-A177-3AD203B41FA5}">
                      <a16:colId xmlns:a16="http://schemas.microsoft.com/office/drawing/2014/main" val="4253472002"/>
                    </a:ext>
                  </a:extLst>
                </a:gridCol>
                <a:gridCol w="375557">
                  <a:extLst>
                    <a:ext uri="{9D8B030D-6E8A-4147-A177-3AD203B41FA5}">
                      <a16:colId xmlns:a16="http://schemas.microsoft.com/office/drawing/2014/main" val="729290452"/>
                    </a:ext>
                  </a:extLst>
                </a:gridCol>
              </a:tblGrid>
              <a:tr h="375557">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0.9</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2.9</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1.3</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3.2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2472638530"/>
                  </a:ext>
                </a:extLst>
              </a:tr>
              <a:tr h="375557">
                <a:tc>
                  <a:txBody>
                    <a:bodyPr/>
                    <a:lstStyle/>
                    <a:p>
                      <a:r>
                        <a:rPr lang="en-US" sz="1100" b="0" dirty="0">
                          <a:solidFill>
                            <a:schemeClr val="bg1"/>
                          </a:solidFill>
                          <a:latin typeface="+mn-lt"/>
                        </a:rPr>
                        <a:t>1.2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5.3</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5.1</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1.1</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805032624"/>
                  </a:ext>
                </a:extLst>
              </a:tr>
              <a:tr h="375557">
                <a:tc>
                  <a:txBody>
                    <a:bodyPr/>
                    <a:lstStyle/>
                    <a:p>
                      <a:r>
                        <a:rPr lang="en-US" sz="1100" b="0" dirty="0">
                          <a:solidFill>
                            <a:schemeClr val="bg1"/>
                          </a:solidFill>
                          <a:latin typeface="+mn-lt"/>
                        </a:rPr>
                        <a:t>0.9</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1.7</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7.2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5.6</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1.5</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1037317182"/>
                  </a:ext>
                </a:extLst>
              </a:tr>
              <a:tr h="375557">
                <a:tc>
                  <a:txBody>
                    <a:bodyPr/>
                    <a:lstStyle/>
                    <a:p>
                      <a:r>
                        <a:rPr lang="en-US" sz="1100" b="0" dirty="0">
                          <a:solidFill>
                            <a:schemeClr val="bg1"/>
                          </a:solidFill>
                          <a:latin typeface="+mn-lt"/>
                        </a:rPr>
                        <a:t>0.7</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1.5</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5.4</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5.5</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0.9</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1038421664"/>
                  </a:ext>
                </a:extLst>
              </a:tr>
              <a:tr h="375557">
                <a:tc>
                  <a:txBody>
                    <a:bodyPr/>
                    <a:lstStyle/>
                    <a:p>
                      <a:r>
                        <a:rPr lang="en-US" sz="1100" b="0" dirty="0">
                          <a:solidFill>
                            <a:schemeClr val="bg1"/>
                          </a:solidFill>
                          <a:latin typeface="+mn-lt"/>
                        </a:rPr>
                        <a:t>5.4</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5.3</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2.9</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2.2</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r>
                        <a:rPr lang="en-US" sz="1100" b="0" dirty="0">
                          <a:solidFill>
                            <a:schemeClr val="bg1"/>
                          </a:solidFill>
                          <a:latin typeface="+mn-lt"/>
                        </a:rPr>
                        <a:t>2.0</a:t>
                      </a: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3830947541"/>
                  </a:ext>
                </a:extLst>
              </a:tr>
            </a:tbl>
          </a:graphicData>
        </a:graphic>
      </p:graphicFrame>
      <p:sp>
        <p:nvSpPr>
          <p:cNvPr id="14" name="Rectangle 13">
            <a:extLst>
              <a:ext uri="{FF2B5EF4-FFF2-40B4-BE49-F238E27FC236}">
                <a16:creationId xmlns:a16="http://schemas.microsoft.com/office/drawing/2014/main" id="{81277503-0DDE-0494-2257-0C74DDBD1215}"/>
              </a:ext>
            </a:extLst>
          </p:cNvPr>
          <p:cNvSpPr/>
          <p:nvPr/>
        </p:nvSpPr>
        <p:spPr>
          <a:xfrm>
            <a:off x="6538754" y="2635336"/>
            <a:ext cx="375284" cy="379095"/>
          </a:xfrm>
          <a:prstGeom prst="rect">
            <a:avLst/>
          </a:prstGeom>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dirty="0"/>
              <a:t>1.5</a:t>
            </a:r>
          </a:p>
        </p:txBody>
      </p:sp>
      <p:cxnSp>
        <p:nvCxnSpPr>
          <p:cNvPr id="19" name="Connector: Curved 18">
            <a:extLst>
              <a:ext uri="{FF2B5EF4-FFF2-40B4-BE49-F238E27FC236}">
                <a16:creationId xmlns:a16="http://schemas.microsoft.com/office/drawing/2014/main" id="{D3EC3BEA-D6B3-58FE-9C7D-150ADC1ABB8C}"/>
              </a:ext>
            </a:extLst>
          </p:cNvPr>
          <p:cNvCxnSpPr>
            <a:cxnSpLocks/>
            <a:stCxn id="20" idx="3"/>
            <a:endCxn id="21" idx="1"/>
          </p:cNvCxnSpPr>
          <p:nvPr/>
        </p:nvCxnSpPr>
        <p:spPr>
          <a:xfrm>
            <a:off x="7289959" y="2993021"/>
            <a:ext cx="2993568" cy="205031"/>
          </a:xfrm>
          <a:prstGeom prst="curvedConnector3">
            <a:avLst>
              <a:gd name="adj1" fmla="val 47666"/>
            </a:avLst>
          </a:prstGeom>
          <a:ln w="57150">
            <a:solidFill>
              <a:schemeClr val="accent6">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5C49B581-BACE-F836-5840-2C5EECFC034F}"/>
              </a:ext>
            </a:extLst>
          </p:cNvPr>
          <p:cNvSpPr/>
          <p:nvPr/>
        </p:nvSpPr>
        <p:spPr>
          <a:xfrm>
            <a:off x="6538116" y="2620427"/>
            <a:ext cx="751843" cy="745188"/>
          </a:xfrm>
          <a:prstGeom prst="rect">
            <a:avLst/>
          </a:prstGeom>
          <a:noFill/>
          <a:ln w="57150">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9CEB73E-5F2E-4F6B-D4B1-EFFF15BAD7D7}"/>
              </a:ext>
            </a:extLst>
          </p:cNvPr>
          <p:cNvSpPr/>
          <p:nvPr/>
        </p:nvSpPr>
        <p:spPr>
          <a:xfrm>
            <a:off x="10283527" y="3012071"/>
            <a:ext cx="375284" cy="371962"/>
          </a:xfrm>
          <a:prstGeom prst="rect">
            <a:avLst/>
          </a:prstGeom>
          <a:noFill/>
          <a:ln w="57150">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latin typeface="Consolas" panose="020B0609020204030204" pitchFamily="49" charset="0"/>
              </a:rPr>
              <a:t>5.2</a:t>
            </a:r>
          </a:p>
        </p:txBody>
      </p:sp>
      <p:sp>
        <p:nvSpPr>
          <p:cNvPr id="26" name="TextBox 25">
            <a:extLst>
              <a:ext uri="{FF2B5EF4-FFF2-40B4-BE49-F238E27FC236}">
                <a16:creationId xmlns:a16="http://schemas.microsoft.com/office/drawing/2014/main" id="{B33797C0-376B-F705-1ECF-3DD4B5EC572C}"/>
              </a:ext>
            </a:extLst>
          </p:cNvPr>
          <p:cNvSpPr txBox="1"/>
          <p:nvPr/>
        </p:nvSpPr>
        <p:spPr>
          <a:xfrm>
            <a:off x="6726396" y="1562761"/>
            <a:ext cx="5432275" cy="369332"/>
          </a:xfrm>
          <a:prstGeom prst="rect">
            <a:avLst/>
          </a:prstGeom>
          <a:noFill/>
        </p:spPr>
        <p:txBody>
          <a:bodyPr wrap="square">
            <a:spAutoFit/>
          </a:bodyPr>
          <a:lstStyle/>
          <a:p>
            <a:pPr algn="ctr"/>
            <a:r>
              <a:rPr lang="en-US" b="1" dirty="0" err="1">
                <a:solidFill>
                  <a:srgbClr val="000000"/>
                </a:solidFill>
                <a:effectLst/>
                <a:highlight>
                  <a:srgbClr val="F7F7F7"/>
                </a:highlight>
                <a:latin typeface="Courier New" panose="02070309020205020404" pitchFamily="49" charset="0"/>
              </a:rPr>
              <a:t>model.add</a:t>
            </a:r>
            <a:r>
              <a:rPr lang="en-US" b="1" dirty="0">
                <a:solidFill>
                  <a:srgbClr val="000000"/>
                </a:solidFill>
                <a:effectLst/>
                <a:highlight>
                  <a:srgbClr val="F7F7F7"/>
                </a:highlight>
                <a:latin typeface="Courier New" panose="02070309020205020404" pitchFamily="49" charset="0"/>
              </a:rPr>
              <a:t>(layers.MaxPooling2D((</a:t>
            </a:r>
            <a:r>
              <a:rPr lang="en-US" b="1" dirty="0">
                <a:solidFill>
                  <a:srgbClr val="116644"/>
                </a:solidFill>
                <a:effectLst/>
                <a:highlight>
                  <a:srgbClr val="F7F7F7"/>
                </a:highlight>
                <a:latin typeface="Courier New" panose="02070309020205020404" pitchFamily="49" charset="0"/>
              </a:rPr>
              <a:t>2</a:t>
            </a:r>
            <a:r>
              <a:rPr lang="en-US" b="1" dirty="0">
                <a:solidFill>
                  <a:srgbClr val="000000"/>
                </a:solidFill>
                <a:effectLst/>
                <a:highlight>
                  <a:srgbClr val="F7F7F7"/>
                </a:highlight>
                <a:latin typeface="Courier New" panose="02070309020205020404" pitchFamily="49" charset="0"/>
              </a:rPr>
              <a:t>, </a:t>
            </a:r>
            <a:r>
              <a:rPr lang="en-US" b="1" dirty="0">
                <a:solidFill>
                  <a:srgbClr val="116644"/>
                </a:solidFill>
                <a:effectLst/>
                <a:highlight>
                  <a:srgbClr val="F7F7F7"/>
                </a:highlight>
                <a:latin typeface="Courier New" panose="02070309020205020404" pitchFamily="49" charset="0"/>
              </a:rPr>
              <a:t>2</a:t>
            </a:r>
            <a:r>
              <a:rPr lang="en-US" b="1" dirty="0">
                <a:solidFill>
                  <a:srgbClr val="000000"/>
                </a:solidFill>
                <a:effectLst/>
                <a:highlight>
                  <a:srgbClr val="F7F7F7"/>
                </a:highlight>
                <a:latin typeface="Courier New" panose="02070309020205020404" pitchFamily="49" charset="0"/>
              </a:rPr>
              <a:t>)))</a:t>
            </a:r>
          </a:p>
        </p:txBody>
      </p:sp>
      <p:sp>
        <p:nvSpPr>
          <p:cNvPr id="52" name="Right Brace 51">
            <a:extLst>
              <a:ext uri="{FF2B5EF4-FFF2-40B4-BE49-F238E27FC236}">
                <a16:creationId xmlns:a16="http://schemas.microsoft.com/office/drawing/2014/main" id="{CC91E235-6298-11F1-2BEE-01F6F7A77249}"/>
              </a:ext>
            </a:extLst>
          </p:cNvPr>
          <p:cNvSpPr/>
          <p:nvPr/>
        </p:nvSpPr>
        <p:spPr>
          <a:xfrm flipH="1">
            <a:off x="6252533" y="2634715"/>
            <a:ext cx="225406" cy="730900"/>
          </a:xfrm>
          <a:prstGeom prst="rightBrace">
            <a:avLst>
              <a:gd name="adj1" fmla="val 56092"/>
              <a:gd name="adj2" fmla="val 50000"/>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TextBox 52">
            <a:extLst>
              <a:ext uri="{FF2B5EF4-FFF2-40B4-BE49-F238E27FC236}">
                <a16:creationId xmlns:a16="http://schemas.microsoft.com/office/drawing/2014/main" id="{CF9E14BB-D992-FFA0-FD81-4389CDFD2337}"/>
              </a:ext>
            </a:extLst>
          </p:cNvPr>
          <p:cNvSpPr txBox="1"/>
          <p:nvPr/>
        </p:nvSpPr>
        <p:spPr>
          <a:xfrm rot="16200000">
            <a:off x="5698868" y="2816938"/>
            <a:ext cx="789576" cy="307777"/>
          </a:xfrm>
          <a:prstGeom prst="rect">
            <a:avLst/>
          </a:prstGeom>
          <a:noFill/>
        </p:spPr>
        <p:txBody>
          <a:bodyPr wrap="none" rtlCol="0">
            <a:spAutoFit/>
          </a:bodyPr>
          <a:lstStyle/>
          <a:p>
            <a:pPr algn="ctr"/>
            <a:r>
              <a:rPr lang="en-US" sz="1400" b="1" dirty="0"/>
              <a:t>2 values</a:t>
            </a:r>
          </a:p>
        </p:txBody>
      </p:sp>
      <p:grpSp>
        <p:nvGrpSpPr>
          <p:cNvPr id="58" name="Group 57">
            <a:extLst>
              <a:ext uri="{FF2B5EF4-FFF2-40B4-BE49-F238E27FC236}">
                <a16:creationId xmlns:a16="http://schemas.microsoft.com/office/drawing/2014/main" id="{EEFD40E9-19A6-8D0C-5C2B-3BB7E7F14AD5}"/>
              </a:ext>
            </a:extLst>
          </p:cNvPr>
          <p:cNvGrpSpPr/>
          <p:nvPr/>
        </p:nvGrpSpPr>
        <p:grpSpPr>
          <a:xfrm rot="5400000">
            <a:off x="6663818" y="1928041"/>
            <a:ext cx="538172" cy="789576"/>
            <a:chOff x="4230532" y="1382641"/>
            <a:chExt cx="538172" cy="789576"/>
          </a:xfrm>
        </p:grpSpPr>
        <p:sp>
          <p:nvSpPr>
            <p:cNvPr id="56" name="Right Brace 55">
              <a:extLst>
                <a:ext uri="{FF2B5EF4-FFF2-40B4-BE49-F238E27FC236}">
                  <a16:creationId xmlns:a16="http://schemas.microsoft.com/office/drawing/2014/main" id="{9AF70862-28B8-FED1-96C3-406467149F2C}"/>
                </a:ext>
              </a:extLst>
            </p:cNvPr>
            <p:cNvSpPr/>
            <p:nvPr/>
          </p:nvSpPr>
          <p:spPr>
            <a:xfrm flipH="1">
              <a:off x="4543298" y="1441317"/>
              <a:ext cx="225406" cy="730900"/>
            </a:xfrm>
            <a:prstGeom prst="rightBrace">
              <a:avLst>
                <a:gd name="adj1" fmla="val 56092"/>
                <a:gd name="adj2" fmla="val 50000"/>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TextBox 56">
              <a:extLst>
                <a:ext uri="{FF2B5EF4-FFF2-40B4-BE49-F238E27FC236}">
                  <a16:creationId xmlns:a16="http://schemas.microsoft.com/office/drawing/2014/main" id="{F7BC58A4-555B-1F4B-07CD-4446B63AF7DF}"/>
                </a:ext>
              </a:extLst>
            </p:cNvPr>
            <p:cNvSpPr txBox="1"/>
            <p:nvPr/>
          </p:nvSpPr>
          <p:spPr>
            <a:xfrm rot="16200000">
              <a:off x="3989633" y="1623540"/>
              <a:ext cx="789576" cy="307777"/>
            </a:xfrm>
            <a:prstGeom prst="rect">
              <a:avLst/>
            </a:prstGeom>
            <a:noFill/>
          </p:spPr>
          <p:txBody>
            <a:bodyPr wrap="none" rtlCol="0">
              <a:spAutoFit/>
            </a:bodyPr>
            <a:lstStyle/>
            <a:p>
              <a:pPr algn="ctr"/>
              <a:r>
                <a:rPr lang="en-US" sz="1400" b="1" dirty="0"/>
                <a:t>2 values</a:t>
              </a:r>
            </a:p>
          </p:txBody>
        </p:sp>
      </p:grpSp>
      <p:cxnSp>
        <p:nvCxnSpPr>
          <p:cNvPr id="59" name="Connector: Curved 58">
            <a:extLst>
              <a:ext uri="{FF2B5EF4-FFF2-40B4-BE49-F238E27FC236}">
                <a16:creationId xmlns:a16="http://schemas.microsoft.com/office/drawing/2014/main" id="{68404041-E131-B598-4515-3DDCD04A8193}"/>
              </a:ext>
            </a:extLst>
          </p:cNvPr>
          <p:cNvCxnSpPr>
            <a:cxnSpLocks/>
            <a:stCxn id="57" idx="1"/>
            <a:endCxn id="53" idx="3"/>
          </p:cNvCxnSpPr>
          <p:nvPr/>
        </p:nvCxnSpPr>
        <p:spPr>
          <a:xfrm rot="10800000" flipV="1">
            <a:off x="6093657" y="2207633"/>
            <a:ext cx="444460" cy="368406"/>
          </a:xfrm>
          <a:prstGeom prst="curvedConnector2">
            <a:avLst/>
          </a:prstGeom>
          <a:ln w="28575">
            <a:solidFill>
              <a:schemeClr val="accent4">
                <a:lumMod val="60000"/>
                <a:lumOff val="40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Connector: Curved 59">
            <a:extLst>
              <a:ext uri="{FF2B5EF4-FFF2-40B4-BE49-F238E27FC236}">
                <a16:creationId xmlns:a16="http://schemas.microsoft.com/office/drawing/2014/main" id="{63A95264-4E74-1071-123A-2D999CACCF42}"/>
              </a:ext>
            </a:extLst>
          </p:cNvPr>
          <p:cNvCxnSpPr>
            <a:cxnSpLocks/>
            <a:stCxn id="66" idx="2"/>
            <a:endCxn id="57" idx="3"/>
          </p:cNvCxnSpPr>
          <p:nvPr/>
        </p:nvCxnSpPr>
        <p:spPr>
          <a:xfrm rot="5400000">
            <a:off x="9168229" y="35060"/>
            <a:ext cx="332037" cy="4013108"/>
          </a:xfrm>
          <a:prstGeom prst="curvedConnector2">
            <a:avLst/>
          </a:prstGeom>
          <a:ln w="28575">
            <a:solidFill>
              <a:schemeClr val="accent4">
                <a:lumMod val="60000"/>
                <a:lumOff val="40000"/>
              </a:schemeClr>
            </a:solidFill>
            <a:prstDash val="sys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66" name="Rectangle 65">
            <a:extLst>
              <a:ext uri="{FF2B5EF4-FFF2-40B4-BE49-F238E27FC236}">
                <a16:creationId xmlns:a16="http://schemas.microsoft.com/office/drawing/2014/main" id="{C3715D7C-B530-0A0B-63F7-FBDA9578E408}"/>
              </a:ext>
            </a:extLst>
          </p:cNvPr>
          <p:cNvSpPr/>
          <p:nvPr/>
        </p:nvSpPr>
        <p:spPr>
          <a:xfrm>
            <a:off x="11059133" y="1598597"/>
            <a:ext cx="563336" cy="276999"/>
          </a:xfrm>
          <a:prstGeom prst="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TextBox 68">
            <a:extLst>
              <a:ext uri="{FF2B5EF4-FFF2-40B4-BE49-F238E27FC236}">
                <a16:creationId xmlns:a16="http://schemas.microsoft.com/office/drawing/2014/main" id="{0E300AF5-61FD-BEED-FC53-D8CF055D9971}"/>
              </a:ext>
            </a:extLst>
          </p:cNvPr>
          <p:cNvSpPr txBox="1"/>
          <p:nvPr/>
        </p:nvSpPr>
        <p:spPr>
          <a:xfrm>
            <a:off x="6340696" y="867496"/>
            <a:ext cx="5537885" cy="646331"/>
          </a:xfrm>
          <a:prstGeom prst="rect">
            <a:avLst/>
          </a:prstGeom>
          <a:noFill/>
        </p:spPr>
        <p:txBody>
          <a:bodyPr wrap="square" rtlCol="0">
            <a:spAutoFit/>
          </a:bodyPr>
          <a:lstStyle/>
          <a:p>
            <a:r>
              <a:rPr lang="en-US" dirty="0"/>
              <a:t>We only need to specify the size of the </a:t>
            </a:r>
            <a:r>
              <a:rPr lang="en-US" sz="1800" b="1" dirty="0">
                <a:solidFill>
                  <a:srgbClr val="000000"/>
                </a:solidFill>
                <a:highlight>
                  <a:srgbClr val="F7F7F7"/>
                </a:highlight>
                <a:latin typeface="Courier New" panose="02070309020205020404" pitchFamily="49" charset="0"/>
              </a:rPr>
              <a:t>MaxPooling2D</a:t>
            </a:r>
            <a:r>
              <a:rPr lang="en-US" dirty="0"/>
              <a:t> layer in TensorFlow</a:t>
            </a:r>
          </a:p>
        </p:txBody>
      </p:sp>
      <p:sp>
        <p:nvSpPr>
          <p:cNvPr id="70" name="TextBox 69">
            <a:extLst>
              <a:ext uri="{FF2B5EF4-FFF2-40B4-BE49-F238E27FC236}">
                <a16:creationId xmlns:a16="http://schemas.microsoft.com/office/drawing/2014/main" id="{7711FAC5-BE5C-67D7-064E-82109C3DA664}"/>
              </a:ext>
            </a:extLst>
          </p:cNvPr>
          <p:cNvSpPr txBox="1"/>
          <p:nvPr/>
        </p:nvSpPr>
        <p:spPr>
          <a:xfrm>
            <a:off x="6345840" y="5368661"/>
            <a:ext cx="5537885" cy="923330"/>
          </a:xfrm>
          <a:prstGeom prst="rect">
            <a:avLst/>
          </a:prstGeom>
          <a:noFill/>
        </p:spPr>
        <p:txBody>
          <a:bodyPr wrap="square" rtlCol="0">
            <a:spAutoFit/>
          </a:bodyPr>
          <a:lstStyle/>
          <a:p>
            <a:r>
              <a:rPr lang="en-US" dirty="0"/>
              <a:t>The number of output channels of </a:t>
            </a:r>
            <a:r>
              <a:rPr lang="en-US" sz="1800" b="1" dirty="0">
                <a:solidFill>
                  <a:srgbClr val="000000"/>
                </a:solidFill>
                <a:highlight>
                  <a:srgbClr val="F7F7F7"/>
                </a:highlight>
                <a:latin typeface="Courier New" panose="02070309020205020404" pitchFamily="49" charset="0"/>
              </a:rPr>
              <a:t>MaxPooling2D</a:t>
            </a:r>
            <a:r>
              <a:rPr lang="en-US" dirty="0"/>
              <a:t> is equal to that of the input </a:t>
            </a:r>
            <a:r>
              <a:rPr lang="en-US" sz="1800" b="1" dirty="0">
                <a:solidFill>
                  <a:srgbClr val="000000"/>
                </a:solidFill>
                <a:highlight>
                  <a:srgbClr val="F7F7F7"/>
                </a:highlight>
                <a:latin typeface="Courier New" panose="02070309020205020404" pitchFamily="49" charset="0"/>
              </a:rPr>
              <a:t>Conv2D</a:t>
            </a:r>
            <a:r>
              <a:rPr lang="en-US" dirty="0"/>
              <a:t>, so we do not manually set that parameter</a:t>
            </a:r>
          </a:p>
        </p:txBody>
      </p:sp>
    </p:spTree>
    <p:extLst>
      <p:ext uri="{BB962C8B-B14F-4D97-AF65-F5344CB8AC3E}">
        <p14:creationId xmlns:p14="http://schemas.microsoft.com/office/powerpoint/2010/main" val="39362782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667878-D2E1-3798-B3DE-11DB19FA1726}"/>
              </a:ext>
            </a:extLst>
          </p:cNvPr>
          <p:cNvSpPr>
            <a:spLocks noGrp="1"/>
          </p:cNvSpPr>
          <p:nvPr>
            <p:ph type="title"/>
          </p:nvPr>
        </p:nvSpPr>
        <p:spPr/>
        <p:txBody>
          <a:bodyPr/>
          <a:lstStyle/>
          <a:p>
            <a:r>
              <a:rPr lang="en-US" sz="2400" dirty="0"/>
              <a:t>Stacking Convolutional Blocks</a:t>
            </a:r>
          </a:p>
        </p:txBody>
      </p:sp>
      <p:sp>
        <p:nvSpPr>
          <p:cNvPr id="3" name="Content Placeholder 2">
            <a:extLst>
              <a:ext uri="{FF2B5EF4-FFF2-40B4-BE49-F238E27FC236}">
                <a16:creationId xmlns:a16="http://schemas.microsoft.com/office/drawing/2014/main" id="{FEED932D-1C82-0C5C-B1BB-EC5019B74088}"/>
              </a:ext>
            </a:extLst>
          </p:cNvPr>
          <p:cNvSpPr>
            <a:spLocks noGrp="1"/>
          </p:cNvSpPr>
          <p:nvPr>
            <p:ph sz="quarter" idx="10"/>
          </p:nvPr>
        </p:nvSpPr>
        <p:spPr>
          <a:xfrm>
            <a:off x="733425" y="590968"/>
            <a:ext cx="10863696" cy="5221539"/>
          </a:xfrm>
        </p:spPr>
        <p:txBody>
          <a:bodyPr/>
          <a:lstStyle/>
          <a:p>
            <a:r>
              <a:rPr lang="en-US" sz="1600" b="1" dirty="0">
                <a:solidFill>
                  <a:srgbClr val="000000"/>
                </a:solidFill>
                <a:effectLst/>
                <a:highlight>
                  <a:srgbClr val="F7F7F7"/>
                </a:highlight>
                <a:latin typeface="Courier New" panose="02070309020205020404" pitchFamily="49" charset="0"/>
              </a:rPr>
              <a:t>Conv2D</a:t>
            </a:r>
            <a:r>
              <a:rPr lang="en-US" sz="1600" dirty="0"/>
              <a:t> and </a:t>
            </a:r>
            <a:r>
              <a:rPr lang="en-US" sz="1600" b="1" dirty="0">
                <a:solidFill>
                  <a:srgbClr val="000000"/>
                </a:solidFill>
                <a:effectLst/>
                <a:highlight>
                  <a:srgbClr val="F7F7F7"/>
                </a:highlight>
                <a:latin typeface="Courier New" panose="02070309020205020404" pitchFamily="49" charset="0"/>
              </a:rPr>
              <a:t>MaxPooling2D</a:t>
            </a:r>
            <a:r>
              <a:rPr lang="en-US" sz="1600" dirty="0">
                <a:sym typeface="Wingdings" panose="05000000000000000000" pitchFamily="2" charset="2"/>
              </a:rPr>
              <a:t> </a:t>
            </a:r>
            <a:r>
              <a:rPr lang="en-US" sz="1600" dirty="0"/>
              <a:t>layers are typically used in pairs</a:t>
            </a:r>
          </a:p>
          <a:p>
            <a:pPr lvl="1"/>
            <a:r>
              <a:rPr lang="en-US" sz="1400" dirty="0"/>
              <a:t>A combination of </a:t>
            </a:r>
            <a:r>
              <a:rPr lang="en-US" sz="1400" b="1" dirty="0">
                <a:solidFill>
                  <a:srgbClr val="000000"/>
                </a:solidFill>
                <a:effectLst/>
                <a:highlight>
                  <a:srgbClr val="F7F7F7"/>
                </a:highlight>
                <a:latin typeface="Courier New" panose="02070309020205020404" pitchFamily="49" charset="0"/>
              </a:rPr>
              <a:t>Conv2D</a:t>
            </a:r>
            <a:r>
              <a:rPr lang="en-US" sz="1400" dirty="0"/>
              <a:t> and </a:t>
            </a:r>
            <a:r>
              <a:rPr lang="en-US" sz="1400" b="1" dirty="0">
                <a:solidFill>
                  <a:srgbClr val="000000"/>
                </a:solidFill>
                <a:effectLst/>
                <a:highlight>
                  <a:srgbClr val="F7F7F7"/>
                </a:highlight>
                <a:latin typeface="Courier New" panose="02070309020205020404" pitchFamily="49" charset="0"/>
              </a:rPr>
              <a:t>MaxPooling2D</a:t>
            </a:r>
            <a:r>
              <a:rPr lang="en-US" sz="1400" dirty="0">
                <a:sym typeface="Wingdings" panose="05000000000000000000" pitchFamily="2" charset="2"/>
              </a:rPr>
              <a:t> forms a convolutional block</a:t>
            </a:r>
          </a:p>
          <a:p>
            <a:pPr lvl="1"/>
            <a:r>
              <a:rPr lang="en-US" sz="1400" dirty="0">
                <a:sym typeface="Wingdings" panose="05000000000000000000" pitchFamily="2" charset="2"/>
              </a:rPr>
              <a:t>Convolutional blocks can be stacked to form deeper CNN models like hidden layers in neural networks</a:t>
            </a:r>
          </a:p>
          <a:p>
            <a:pPr lvl="1"/>
            <a:r>
              <a:rPr lang="en-US" sz="1400" dirty="0">
                <a:sym typeface="Wingdings" panose="05000000000000000000" pitchFamily="2" charset="2"/>
              </a:rPr>
              <a:t>The output of the previous </a:t>
            </a:r>
            <a:r>
              <a:rPr lang="en-US" sz="1400" b="1" dirty="0">
                <a:solidFill>
                  <a:srgbClr val="000000"/>
                </a:solidFill>
                <a:effectLst/>
                <a:highlight>
                  <a:srgbClr val="F7F7F7"/>
                </a:highlight>
                <a:latin typeface="Courier New" panose="02070309020205020404" pitchFamily="49" charset="0"/>
              </a:rPr>
              <a:t>MaxPooling2D</a:t>
            </a:r>
            <a:r>
              <a:rPr lang="en-US" sz="1400" dirty="0">
                <a:sym typeface="Wingdings" panose="05000000000000000000" pitchFamily="2" charset="2"/>
              </a:rPr>
              <a:t> layer is the input of the next </a:t>
            </a:r>
            <a:r>
              <a:rPr lang="en-US" sz="1400" b="1" dirty="0">
                <a:solidFill>
                  <a:srgbClr val="000000"/>
                </a:solidFill>
                <a:effectLst/>
                <a:highlight>
                  <a:srgbClr val="F7F7F7"/>
                </a:highlight>
                <a:latin typeface="Courier New" panose="02070309020205020404" pitchFamily="49" charset="0"/>
              </a:rPr>
              <a:t>Conv2D</a:t>
            </a:r>
            <a:r>
              <a:rPr lang="en-US" sz="1400" dirty="0">
                <a:sym typeface="Wingdings" panose="05000000000000000000" pitchFamily="2" charset="2"/>
              </a:rPr>
              <a:t> layer</a:t>
            </a:r>
          </a:p>
        </p:txBody>
      </p:sp>
      <p:graphicFrame>
        <p:nvGraphicFramePr>
          <p:cNvPr id="4" name="Table 6">
            <a:extLst>
              <a:ext uri="{FF2B5EF4-FFF2-40B4-BE49-F238E27FC236}">
                <a16:creationId xmlns:a16="http://schemas.microsoft.com/office/drawing/2014/main" id="{7BA691D1-CA6F-EEDB-58B2-6F7140F98207}"/>
              </a:ext>
            </a:extLst>
          </p:cNvPr>
          <p:cNvGraphicFramePr>
            <a:graphicFrameLocks noGrp="1"/>
          </p:cNvGraphicFramePr>
          <p:nvPr>
            <p:extLst>
              <p:ext uri="{D42A27DB-BD31-4B8C-83A1-F6EECF244321}">
                <p14:modId xmlns:p14="http://schemas.microsoft.com/office/powerpoint/2010/main" val="3108696212"/>
              </p:ext>
            </p:extLst>
          </p:nvPr>
        </p:nvGraphicFramePr>
        <p:xfrm>
          <a:off x="441346" y="3302424"/>
          <a:ext cx="2628899" cy="2628899"/>
        </p:xfrm>
        <a:graphic>
          <a:graphicData uri="http://schemas.openxmlformats.org/drawingml/2006/table">
            <a:tbl>
              <a:tblPr firstRow="1" bandRow="1">
                <a:tableStyleId>{D7AC3CCA-C797-4891-BE02-D94E43425B78}</a:tableStyleId>
              </a:tblPr>
              <a:tblGrid>
                <a:gridCol w="375557">
                  <a:extLst>
                    <a:ext uri="{9D8B030D-6E8A-4147-A177-3AD203B41FA5}">
                      <a16:colId xmlns:a16="http://schemas.microsoft.com/office/drawing/2014/main" val="3320110529"/>
                    </a:ext>
                  </a:extLst>
                </a:gridCol>
                <a:gridCol w="375557">
                  <a:extLst>
                    <a:ext uri="{9D8B030D-6E8A-4147-A177-3AD203B41FA5}">
                      <a16:colId xmlns:a16="http://schemas.microsoft.com/office/drawing/2014/main" val="1969124576"/>
                    </a:ext>
                  </a:extLst>
                </a:gridCol>
                <a:gridCol w="375557">
                  <a:extLst>
                    <a:ext uri="{9D8B030D-6E8A-4147-A177-3AD203B41FA5}">
                      <a16:colId xmlns:a16="http://schemas.microsoft.com/office/drawing/2014/main" val="660786129"/>
                    </a:ext>
                  </a:extLst>
                </a:gridCol>
                <a:gridCol w="375557">
                  <a:extLst>
                    <a:ext uri="{9D8B030D-6E8A-4147-A177-3AD203B41FA5}">
                      <a16:colId xmlns:a16="http://schemas.microsoft.com/office/drawing/2014/main" val="1216107389"/>
                    </a:ext>
                  </a:extLst>
                </a:gridCol>
                <a:gridCol w="375557">
                  <a:extLst>
                    <a:ext uri="{9D8B030D-6E8A-4147-A177-3AD203B41FA5}">
                      <a16:colId xmlns:a16="http://schemas.microsoft.com/office/drawing/2014/main" val="988116195"/>
                    </a:ext>
                  </a:extLst>
                </a:gridCol>
                <a:gridCol w="375557">
                  <a:extLst>
                    <a:ext uri="{9D8B030D-6E8A-4147-A177-3AD203B41FA5}">
                      <a16:colId xmlns:a16="http://schemas.microsoft.com/office/drawing/2014/main" val="1224640414"/>
                    </a:ext>
                  </a:extLst>
                </a:gridCol>
                <a:gridCol w="375557">
                  <a:extLst>
                    <a:ext uri="{9D8B030D-6E8A-4147-A177-3AD203B41FA5}">
                      <a16:colId xmlns:a16="http://schemas.microsoft.com/office/drawing/2014/main" val="4133969002"/>
                    </a:ext>
                  </a:extLst>
                </a:gridCol>
              </a:tblGrid>
              <a:tr h="375557">
                <a:tc>
                  <a:txBody>
                    <a:bodyPr/>
                    <a:lstStyle/>
                    <a:p>
                      <a:pPr algn="ctr"/>
                      <a:r>
                        <a:rPr lang="en-US" sz="900" dirty="0">
                          <a:solidFill>
                            <a:schemeClr val="bg1"/>
                          </a:solidFill>
                          <a:latin typeface="Consolas" panose="020B0609020204030204" pitchFamily="49" charset="0"/>
                        </a:rPr>
                        <a:t>10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dirty="0">
                          <a:solidFill>
                            <a:schemeClr val="bg1"/>
                          </a:solidFill>
                          <a:latin typeface="Consolas" panose="020B0609020204030204" pitchFamily="49" charset="0"/>
                        </a:rPr>
                        <a:t>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dirty="0">
                          <a:solidFill>
                            <a:schemeClr val="bg1"/>
                          </a:solidFill>
                          <a:latin typeface="Consolas" panose="020B0609020204030204" pitchFamily="49" charset="0"/>
                        </a:rPr>
                        <a:t>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dirty="0">
                          <a:solidFill>
                            <a:schemeClr val="bg1"/>
                          </a:solidFill>
                          <a:latin typeface="Consolas" panose="020B0609020204030204" pitchFamily="49" charset="0"/>
                        </a:rPr>
                        <a:t>20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dirty="0">
                          <a:solidFill>
                            <a:schemeClr val="bg1"/>
                          </a:solidFill>
                          <a:latin typeface="Consolas" panose="020B0609020204030204" pitchFamily="49" charset="0"/>
                        </a:rPr>
                        <a:t>11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dirty="0">
                          <a:solidFill>
                            <a:schemeClr val="bg1"/>
                          </a:solidFill>
                          <a:latin typeface="Consolas" panose="020B0609020204030204" pitchFamily="49" charset="0"/>
                        </a:rPr>
                        <a:t>11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dirty="0">
                          <a:solidFill>
                            <a:schemeClr val="bg1"/>
                          </a:solidFill>
                          <a:latin typeface="Consolas" panose="020B0609020204030204" pitchFamily="49" charset="0"/>
                        </a:rPr>
                        <a:t>10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extLst>
                  <a:ext uri="{0D108BD9-81ED-4DB2-BD59-A6C34878D82A}">
                    <a16:rowId xmlns:a16="http://schemas.microsoft.com/office/drawing/2014/main" val="1400645071"/>
                  </a:ext>
                </a:extLst>
              </a:tr>
              <a:tr h="375557">
                <a:tc>
                  <a:txBody>
                    <a:bodyPr/>
                    <a:lstStyle/>
                    <a:p>
                      <a:pPr algn="ctr"/>
                      <a:r>
                        <a:rPr lang="en-US" sz="900" b="1" dirty="0">
                          <a:solidFill>
                            <a:schemeClr val="bg1"/>
                          </a:solidFill>
                          <a:latin typeface="Consolas" panose="020B0609020204030204" pitchFamily="49" charset="0"/>
                        </a:rPr>
                        <a:t>11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23</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extLst>
                  <a:ext uri="{0D108BD9-81ED-4DB2-BD59-A6C34878D82A}">
                    <a16:rowId xmlns:a16="http://schemas.microsoft.com/office/drawing/2014/main" val="1347329458"/>
                  </a:ext>
                </a:extLst>
              </a:tr>
              <a:tr h="375557">
                <a:tc>
                  <a:txBody>
                    <a:bodyPr/>
                    <a:lstStyle/>
                    <a:p>
                      <a:pPr algn="ctr"/>
                      <a:r>
                        <a:rPr lang="en-US" sz="900" b="1" dirty="0">
                          <a:solidFill>
                            <a:schemeClr val="bg1"/>
                          </a:solidFill>
                          <a:latin typeface="Consolas" panose="020B0609020204030204" pitchFamily="49" charset="0"/>
                        </a:rPr>
                        <a:t>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23</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220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151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extLst>
                  <a:ext uri="{0D108BD9-81ED-4DB2-BD59-A6C34878D82A}">
                    <a16:rowId xmlns:a16="http://schemas.microsoft.com/office/drawing/2014/main" val="1656011947"/>
                  </a:ext>
                </a:extLst>
              </a:tr>
              <a:tr h="375557">
                <a:tc>
                  <a:txBody>
                    <a:bodyPr/>
                    <a:lstStyle/>
                    <a:p>
                      <a:pPr algn="ctr"/>
                      <a:r>
                        <a:rPr lang="en-US" sz="900" b="1" dirty="0">
                          <a:solidFill>
                            <a:schemeClr val="bg1"/>
                          </a:solidFill>
                          <a:latin typeface="Consolas" panose="020B0609020204030204" pitchFamily="49" charset="0"/>
                        </a:rPr>
                        <a:t>89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158</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231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221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212</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51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extLst>
                  <a:ext uri="{0D108BD9-81ED-4DB2-BD59-A6C34878D82A}">
                    <a16:rowId xmlns:a16="http://schemas.microsoft.com/office/drawing/2014/main" val="2212671903"/>
                  </a:ext>
                </a:extLst>
              </a:tr>
              <a:tr h="375557">
                <a:tc>
                  <a:txBody>
                    <a:bodyPr/>
                    <a:lstStyle/>
                    <a:p>
                      <a:pPr algn="ctr"/>
                      <a:r>
                        <a:rPr lang="en-US" sz="900" b="1" dirty="0">
                          <a:solidFill>
                            <a:schemeClr val="bg1"/>
                          </a:solidFill>
                          <a:latin typeface="Consolas" panose="020B0609020204030204" pitchFamily="49" charset="0"/>
                        </a:rPr>
                        <a:t>89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160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203</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186</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185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53</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extLst>
                  <a:ext uri="{0D108BD9-81ED-4DB2-BD59-A6C34878D82A}">
                    <a16:rowId xmlns:a16="http://schemas.microsoft.com/office/drawing/2014/main" val="244725924"/>
                  </a:ext>
                </a:extLst>
              </a:tr>
              <a:tr h="375557">
                <a:tc>
                  <a:txBody>
                    <a:bodyPr/>
                    <a:lstStyle/>
                    <a:p>
                      <a:pPr algn="ctr"/>
                      <a:r>
                        <a:rPr lang="en-US" sz="900" b="1" dirty="0">
                          <a:solidFill>
                            <a:schemeClr val="bg1"/>
                          </a:solidFill>
                          <a:latin typeface="Consolas" panose="020B0609020204030204" pitchFamily="49" charset="0"/>
                        </a:rPr>
                        <a:t>34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57</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221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181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174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57</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extLst>
                  <a:ext uri="{0D108BD9-81ED-4DB2-BD59-A6C34878D82A}">
                    <a16:rowId xmlns:a16="http://schemas.microsoft.com/office/drawing/2014/main" val="1581496272"/>
                  </a:ext>
                </a:extLst>
              </a:tr>
              <a:tr h="375557">
                <a:tc>
                  <a:txBody>
                    <a:bodyPr/>
                    <a:lstStyle/>
                    <a:p>
                      <a:pPr algn="ctr"/>
                      <a:r>
                        <a:rPr lang="en-US" sz="900" b="1" dirty="0">
                          <a:solidFill>
                            <a:schemeClr val="bg1"/>
                          </a:solidFill>
                          <a:latin typeface="Consolas" panose="020B0609020204030204" pitchFamily="49" charset="0"/>
                        </a:rPr>
                        <a:t>219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225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186</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187</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214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229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tc>
                  <a:txBody>
                    <a:bodyPr/>
                    <a:lstStyle/>
                    <a:p>
                      <a:pPr algn="ctr"/>
                      <a:r>
                        <a:rPr lang="en-US" sz="900" b="1" dirty="0">
                          <a:solidFill>
                            <a:schemeClr val="bg1"/>
                          </a:solidFill>
                          <a:latin typeface="Consolas" panose="020B0609020204030204" pitchFamily="49" charset="0"/>
                        </a:rPr>
                        <a:t>130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0070C0"/>
                    </a:solidFill>
                  </a:tcPr>
                </a:tc>
                <a:extLst>
                  <a:ext uri="{0D108BD9-81ED-4DB2-BD59-A6C34878D82A}">
                    <a16:rowId xmlns:a16="http://schemas.microsoft.com/office/drawing/2014/main" val="636324266"/>
                  </a:ext>
                </a:extLst>
              </a:tr>
            </a:tbl>
          </a:graphicData>
        </a:graphic>
      </p:graphicFrame>
      <p:graphicFrame>
        <p:nvGraphicFramePr>
          <p:cNvPr id="6" name="Table 6">
            <a:extLst>
              <a:ext uri="{FF2B5EF4-FFF2-40B4-BE49-F238E27FC236}">
                <a16:creationId xmlns:a16="http://schemas.microsoft.com/office/drawing/2014/main" id="{119C7EC9-663D-3BC4-093A-280B9503CA1F}"/>
              </a:ext>
            </a:extLst>
          </p:cNvPr>
          <p:cNvGraphicFramePr>
            <a:graphicFrameLocks noGrp="1"/>
          </p:cNvGraphicFramePr>
          <p:nvPr>
            <p:extLst>
              <p:ext uri="{D42A27DB-BD31-4B8C-83A1-F6EECF244321}">
                <p14:modId xmlns:p14="http://schemas.microsoft.com/office/powerpoint/2010/main" val="2164695880"/>
              </p:ext>
            </p:extLst>
          </p:nvPr>
        </p:nvGraphicFramePr>
        <p:xfrm>
          <a:off x="288946" y="3204959"/>
          <a:ext cx="2628899" cy="2628899"/>
        </p:xfrm>
        <a:graphic>
          <a:graphicData uri="http://schemas.openxmlformats.org/drawingml/2006/table">
            <a:tbl>
              <a:tblPr firstRow="1" bandRow="1">
                <a:tableStyleId>{D7AC3CCA-C797-4891-BE02-D94E43425B78}</a:tableStyleId>
              </a:tblPr>
              <a:tblGrid>
                <a:gridCol w="375557">
                  <a:extLst>
                    <a:ext uri="{9D8B030D-6E8A-4147-A177-3AD203B41FA5}">
                      <a16:colId xmlns:a16="http://schemas.microsoft.com/office/drawing/2014/main" val="3320110529"/>
                    </a:ext>
                  </a:extLst>
                </a:gridCol>
                <a:gridCol w="375557">
                  <a:extLst>
                    <a:ext uri="{9D8B030D-6E8A-4147-A177-3AD203B41FA5}">
                      <a16:colId xmlns:a16="http://schemas.microsoft.com/office/drawing/2014/main" val="1969124576"/>
                    </a:ext>
                  </a:extLst>
                </a:gridCol>
                <a:gridCol w="375557">
                  <a:extLst>
                    <a:ext uri="{9D8B030D-6E8A-4147-A177-3AD203B41FA5}">
                      <a16:colId xmlns:a16="http://schemas.microsoft.com/office/drawing/2014/main" val="660786129"/>
                    </a:ext>
                  </a:extLst>
                </a:gridCol>
                <a:gridCol w="375557">
                  <a:extLst>
                    <a:ext uri="{9D8B030D-6E8A-4147-A177-3AD203B41FA5}">
                      <a16:colId xmlns:a16="http://schemas.microsoft.com/office/drawing/2014/main" val="1216107389"/>
                    </a:ext>
                  </a:extLst>
                </a:gridCol>
                <a:gridCol w="375557">
                  <a:extLst>
                    <a:ext uri="{9D8B030D-6E8A-4147-A177-3AD203B41FA5}">
                      <a16:colId xmlns:a16="http://schemas.microsoft.com/office/drawing/2014/main" val="988116195"/>
                    </a:ext>
                  </a:extLst>
                </a:gridCol>
                <a:gridCol w="375557">
                  <a:extLst>
                    <a:ext uri="{9D8B030D-6E8A-4147-A177-3AD203B41FA5}">
                      <a16:colId xmlns:a16="http://schemas.microsoft.com/office/drawing/2014/main" val="1224640414"/>
                    </a:ext>
                  </a:extLst>
                </a:gridCol>
                <a:gridCol w="375557">
                  <a:extLst>
                    <a:ext uri="{9D8B030D-6E8A-4147-A177-3AD203B41FA5}">
                      <a16:colId xmlns:a16="http://schemas.microsoft.com/office/drawing/2014/main" val="4133969002"/>
                    </a:ext>
                  </a:extLst>
                </a:gridCol>
              </a:tblGrid>
              <a:tr h="375557">
                <a:tc>
                  <a:txBody>
                    <a:bodyPr/>
                    <a:lstStyle/>
                    <a:p>
                      <a:pPr algn="ctr"/>
                      <a:r>
                        <a:rPr lang="en-US" sz="900" dirty="0">
                          <a:solidFill>
                            <a:schemeClr val="bg1"/>
                          </a:solidFill>
                          <a:latin typeface="Consolas" panose="020B0609020204030204" pitchFamily="49" charset="0"/>
                        </a:rPr>
                        <a:t>10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dirty="0">
                          <a:solidFill>
                            <a:schemeClr val="bg1"/>
                          </a:solidFill>
                          <a:latin typeface="Consolas" panose="020B0609020204030204" pitchFamily="49" charset="0"/>
                        </a:rPr>
                        <a:t>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dirty="0">
                          <a:solidFill>
                            <a:schemeClr val="bg1"/>
                          </a:solidFill>
                          <a:latin typeface="Consolas" panose="020B0609020204030204" pitchFamily="49" charset="0"/>
                        </a:rPr>
                        <a:t>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dirty="0">
                          <a:solidFill>
                            <a:schemeClr val="bg1"/>
                          </a:solidFill>
                          <a:latin typeface="Consolas" panose="020B0609020204030204" pitchFamily="49" charset="0"/>
                        </a:rPr>
                        <a:t>20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dirty="0">
                          <a:solidFill>
                            <a:schemeClr val="bg1"/>
                          </a:solidFill>
                          <a:latin typeface="Consolas" panose="020B0609020204030204" pitchFamily="49" charset="0"/>
                        </a:rPr>
                        <a:t>11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dirty="0">
                          <a:solidFill>
                            <a:schemeClr val="bg1"/>
                          </a:solidFill>
                          <a:latin typeface="Consolas" panose="020B0609020204030204" pitchFamily="49" charset="0"/>
                        </a:rPr>
                        <a:t>11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dirty="0">
                          <a:solidFill>
                            <a:schemeClr val="bg1"/>
                          </a:solidFill>
                          <a:latin typeface="Consolas" panose="020B0609020204030204" pitchFamily="49" charset="0"/>
                        </a:rPr>
                        <a:t>10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extLst>
                  <a:ext uri="{0D108BD9-81ED-4DB2-BD59-A6C34878D82A}">
                    <a16:rowId xmlns:a16="http://schemas.microsoft.com/office/drawing/2014/main" val="1400645071"/>
                  </a:ext>
                </a:extLst>
              </a:tr>
              <a:tr h="375557">
                <a:tc>
                  <a:txBody>
                    <a:bodyPr/>
                    <a:lstStyle/>
                    <a:p>
                      <a:pPr algn="ctr"/>
                      <a:r>
                        <a:rPr lang="en-US" sz="900" b="1" dirty="0">
                          <a:solidFill>
                            <a:schemeClr val="bg1"/>
                          </a:solidFill>
                          <a:latin typeface="Consolas" panose="020B0609020204030204" pitchFamily="49" charset="0"/>
                        </a:rPr>
                        <a:t>11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23</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extLst>
                  <a:ext uri="{0D108BD9-81ED-4DB2-BD59-A6C34878D82A}">
                    <a16:rowId xmlns:a16="http://schemas.microsoft.com/office/drawing/2014/main" val="1347329458"/>
                  </a:ext>
                </a:extLst>
              </a:tr>
              <a:tr h="375557">
                <a:tc>
                  <a:txBody>
                    <a:bodyPr/>
                    <a:lstStyle/>
                    <a:p>
                      <a:pPr algn="ctr"/>
                      <a:r>
                        <a:rPr lang="en-US" sz="900" b="1" dirty="0">
                          <a:solidFill>
                            <a:schemeClr val="bg1"/>
                          </a:solidFill>
                          <a:latin typeface="Consolas" panose="020B0609020204030204" pitchFamily="49" charset="0"/>
                        </a:rPr>
                        <a:t>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23</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220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151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extLst>
                  <a:ext uri="{0D108BD9-81ED-4DB2-BD59-A6C34878D82A}">
                    <a16:rowId xmlns:a16="http://schemas.microsoft.com/office/drawing/2014/main" val="1656011947"/>
                  </a:ext>
                </a:extLst>
              </a:tr>
              <a:tr h="375557">
                <a:tc>
                  <a:txBody>
                    <a:bodyPr/>
                    <a:lstStyle/>
                    <a:p>
                      <a:pPr algn="ctr"/>
                      <a:r>
                        <a:rPr lang="en-US" sz="900" b="1" dirty="0">
                          <a:solidFill>
                            <a:schemeClr val="bg1"/>
                          </a:solidFill>
                          <a:latin typeface="Consolas" panose="020B0609020204030204" pitchFamily="49" charset="0"/>
                        </a:rPr>
                        <a:t>89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158</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231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221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212</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51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extLst>
                  <a:ext uri="{0D108BD9-81ED-4DB2-BD59-A6C34878D82A}">
                    <a16:rowId xmlns:a16="http://schemas.microsoft.com/office/drawing/2014/main" val="2212671903"/>
                  </a:ext>
                </a:extLst>
              </a:tr>
              <a:tr h="375557">
                <a:tc>
                  <a:txBody>
                    <a:bodyPr/>
                    <a:lstStyle/>
                    <a:p>
                      <a:pPr algn="ctr"/>
                      <a:r>
                        <a:rPr lang="en-US" sz="900" b="1" dirty="0">
                          <a:solidFill>
                            <a:schemeClr val="bg1"/>
                          </a:solidFill>
                          <a:latin typeface="Consolas" panose="020B0609020204030204" pitchFamily="49" charset="0"/>
                        </a:rPr>
                        <a:t>89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160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203</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186</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185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53</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extLst>
                  <a:ext uri="{0D108BD9-81ED-4DB2-BD59-A6C34878D82A}">
                    <a16:rowId xmlns:a16="http://schemas.microsoft.com/office/drawing/2014/main" val="244725924"/>
                  </a:ext>
                </a:extLst>
              </a:tr>
              <a:tr h="375557">
                <a:tc>
                  <a:txBody>
                    <a:bodyPr/>
                    <a:lstStyle/>
                    <a:p>
                      <a:pPr algn="ctr"/>
                      <a:r>
                        <a:rPr lang="en-US" sz="900" b="1" dirty="0">
                          <a:solidFill>
                            <a:schemeClr val="bg1"/>
                          </a:solidFill>
                          <a:latin typeface="Consolas" panose="020B0609020204030204" pitchFamily="49" charset="0"/>
                        </a:rPr>
                        <a:t>34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57</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221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181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174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57</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extLst>
                  <a:ext uri="{0D108BD9-81ED-4DB2-BD59-A6C34878D82A}">
                    <a16:rowId xmlns:a16="http://schemas.microsoft.com/office/drawing/2014/main" val="1581496272"/>
                  </a:ext>
                </a:extLst>
              </a:tr>
              <a:tr h="375557">
                <a:tc>
                  <a:txBody>
                    <a:bodyPr/>
                    <a:lstStyle/>
                    <a:p>
                      <a:pPr algn="ctr"/>
                      <a:r>
                        <a:rPr lang="en-US" sz="900" b="1" dirty="0">
                          <a:solidFill>
                            <a:schemeClr val="bg1"/>
                          </a:solidFill>
                          <a:latin typeface="Consolas" panose="020B0609020204030204" pitchFamily="49" charset="0"/>
                        </a:rPr>
                        <a:t>219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225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186</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187</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214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229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tc>
                  <a:txBody>
                    <a:bodyPr/>
                    <a:lstStyle/>
                    <a:p>
                      <a:pPr algn="ctr"/>
                      <a:r>
                        <a:rPr lang="en-US" sz="900" b="1" dirty="0">
                          <a:solidFill>
                            <a:schemeClr val="bg1"/>
                          </a:solidFill>
                          <a:latin typeface="Consolas" panose="020B0609020204030204" pitchFamily="49" charset="0"/>
                        </a:rPr>
                        <a:t>130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chemeClr val="accent6"/>
                    </a:solidFill>
                  </a:tcPr>
                </a:tc>
                <a:extLst>
                  <a:ext uri="{0D108BD9-81ED-4DB2-BD59-A6C34878D82A}">
                    <a16:rowId xmlns:a16="http://schemas.microsoft.com/office/drawing/2014/main" val="636324266"/>
                  </a:ext>
                </a:extLst>
              </a:tr>
            </a:tbl>
          </a:graphicData>
        </a:graphic>
      </p:graphicFrame>
      <p:graphicFrame>
        <p:nvGraphicFramePr>
          <p:cNvPr id="8" name="Table 7">
            <a:extLst>
              <a:ext uri="{FF2B5EF4-FFF2-40B4-BE49-F238E27FC236}">
                <a16:creationId xmlns:a16="http://schemas.microsoft.com/office/drawing/2014/main" id="{64EE4E28-7991-30F6-EA86-0DE2B6DBBF50}"/>
              </a:ext>
            </a:extLst>
          </p:cNvPr>
          <p:cNvGraphicFramePr>
            <a:graphicFrameLocks noGrp="1"/>
          </p:cNvGraphicFramePr>
          <p:nvPr>
            <p:extLst>
              <p:ext uri="{D42A27DB-BD31-4B8C-83A1-F6EECF244321}">
                <p14:modId xmlns:p14="http://schemas.microsoft.com/office/powerpoint/2010/main" val="4177774001"/>
              </p:ext>
            </p:extLst>
          </p:nvPr>
        </p:nvGraphicFramePr>
        <p:xfrm>
          <a:off x="4132030" y="4053538"/>
          <a:ext cx="1877784" cy="1877784"/>
        </p:xfrm>
        <a:graphic>
          <a:graphicData uri="http://schemas.openxmlformats.org/drawingml/2006/table">
            <a:tbl>
              <a:tblPr firstRow="1" bandRow="1">
                <a:tableStyleId>{D7AC3CCA-C797-4891-BE02-D94E43425B78}</a:tableStyleId>
              </a:tblPr>
              <a:tblGrid>
                <a:gridCol w="312964">
                  <a:extLst>
                    <a:ext uri="{9D8B030D-6E8A-4147-A177-3AD203B41FA5}">
                      <a16:colId xmlns:a16="http://schemas.microsoft.com/office/drawing/2014/main" val="1957402993"/>
                    </a:ext>
                  </a:extLst>
                </a:gridCol>
                <a:gridCol w="312964">
                  <a:extLst>
                    <a:ext uri="{9D8B030D-6E8A-4147-A177-3AD203B41FA5}">
                      <a16:colId xmlns:a16="http://schemas.microsoft.com/office/drawing/2014/main" val="4251633981"/>
                    </a:ext>
                  </a:extLst>
                </a:gridCol>
                <a:gridCol w="312964">
                  <a:extLst>
                    <a:ext uri="{9D8B030D-6E8A-4147-A177-3AD203B41FA5}">
                      <a16:colId xmlns:a16="http://schemas.microsoft.com/office/drawing/2014/main" val="2290965682"/>
                    </a:ext>
                  </a:extLst>
                </a:gridCol>
                <a:gridCol w="312964">
                  <a:extLst>
                    <a:ext uri="{9D8B030D-6E8A-4147-A177-3AD203B41FA5}">
                      <a16:colId xmlns:a16="http://schemas.microsoft.com/office/drawing/2014/main" val="4253472002"/>
                    </a:ext>
                  </a:extLst>
                </a:gridCol>
                <a:gridCol w="312964">
                  <a:extLst>
                    <a:ext uri="{9D8B030D-6E8A-4147-A177-3AD203B41FA5}">
                      <a16:colId xmlns:a16="http://schemas.microsoft.com/office/drawing/2014/main" val="729290452"/>
                    </a:ext>
                  </a:extLst>
                </a:gridCol>
                <a:gridCol w="312964">
                  <a:extLst>
                    <a:ext uri="{9D8B030D-6E8A-4147-A177-3AD203B41FA5}">
                      <a16:colId xmlns:a16="http://schemas.microsoft.com/office/drawing/2014/main" val="3337329159"/>
                    </a:ext>
                  </a:extLst>
                </a:gridCol>
              </a:tblGrid>
              <a:tr h="312964">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2472638530"/>
                  </a:ext>
                </a:extLst>
              </a:tr>
              <a:tr h="312964">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805032624"/>
                  </a:ext>
                </a:extLst>
              </a:tr>
              <a:tr h="312964">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1037317182"/>
                  </a:ext>
                </a:extLst>
              </a:tr>
              <a:tr h="312964">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1038421664"/>
                  </a:ext>
                </a:extLst>
              </a:tr>
              <a:tr h="312964">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3830947541"/>
                  </a:ext>
                </a:extLst>
              </a:tr>
              <a:tr h="312964">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1988307916"/>
                  </a:ext>
                </a:extLst>
              </a:tr>
            </a:tbl>
          </a:graphicData>
        </a:graphic>
      </p:graphicFrame>
      <p:graphicFrame>
        <p:nvGraphicFramePr>
          <p:cNvPr id="16" name="Table 15">
            <a:extLst>
              <a:ext uri="{FF2B5EF4-FFF2-40B4-BE49-F238E27FC236}">
                <a16:creationId xmlns:a16="http://schemas.microsoft.com/office/drawing/2014/main" id="{8C7CB4F7-58C5-AD0E-AE5E-EB8B609BA11D}"/>
              </a:ext>
            </a:extLst>
          </p:cNvPr>
          <p:cNvGraphicFramePr>
            <a:graphicFrameLocks noGrp="1"/>
          </p:cNvGraphicFramePr>
          <p:nvPr>
            <p:extLst>
              <p:ext uri="{D42A27DB-BD31-4B8C-83A1-F6EECF244321}">
                <p14:modId xmlns:p14="http://schemas.microsoft.com/office/powerpoint/2010/main" val="3165996716"/>
              </p:ext>
            </p:extLst>
          </p:nvPr>
        </p:nvGraphicFramePr>
        <p:xfrm>
          <a:off x="3979630" y="3901138"/>
          <a:ext cx="1877784" cy="1877784"/>
        </p:xfrm>
        <a:graphic>
          <a:graphicData uri="http://schemas.openxmlformats.org/drawingml/2006/table">
            <a:tbl>
              <a:tblPr firstRow="1" bandRow="1">
                <a:tableStyleId>{D7AC3CCA-C797-4891-BE02-D94E43425B78}</a:tableStyleId>
              </a:tblPr>
              <a:tblGrid>
                <a:gridCol w="312964">
                  <a:extLst>
                    <a:ext uri="{9D8B030D-6E8A-4147-A177-3AD203B41FA5}">
                      <a16:colId xmlns:a16="http://schemas.microsoft.com/office/drawing/2014/main" val="1957402993"/>
                    </a:ext>
                  </a:extLst>
                </a:gridCol>
                <a:gridCol w="312964">
                  <a:extLst>
                    <a:ext uri="{9D8B030D-6E8A-4147-A177-3AD203B41FA5}">
                      <a16:colId xmlns:a16="http://schemas.microsoft.com/office/drawing/2014/main" val="4251633981"/>
                    </a:ext>
                  </a:extLst>
                </a:gridCol>
                <a:gridCol w="312964">
                  <a:extLst>
                    <a:ext uri="{9D8B030D-6E8A-4147-A177-3AD203B41FA5}">
                      <a16:colId xmlns:a16="http://schemas.microsoft.com/office/drawing/2014/main" val="2290965682"/>
                    </a:ext>
                  </a:extLst>
                </a:gridCol>
                <a:gridCol w="312964">
                  <a:extLst>
                    <a:ext uri="{9D8B030D-6E8A-4147-A177-3AD203B41FA5}">
                      <a16:colId xmlns:a16="http://schemas.microsoft.com/office/drawing/2014/main" val="4253472002"/>
                    </a:ext>
                  </a:extLst>
                </a:gridCol>
                <a:gridCol w="312964">
                  <a:extLst>
                    <a:ext uri="{9D8B030D-6E8A-4147-A177-3AD203B41FA5}">
                      <a16:colId xmlns:a16="http://schemas.microsoft.com/office/drawing/2014/main" val="729290452"/>
                    </a:ext>
                  </a:extLst>
                </a:gridCol>
                <a:gridCol w="312964">
                  <a:extLst>
                    <a:ext uri="{9D8B030D-6E8A-4147-A177-3AD203B41FA5}">
                      <a16:colId xmlns:a16="http://schemas.microsoft.com/office/drawing/2014/main" val="1964977203"/>
                    </a:ext>
                  </a:extLst>
                </a:gridCol>
              </a:tblGrid>
              <a:tr h="312964">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2472638530"/>
                  </a:ext>
                </a:extLst>
              </a:tr>
              <a:tr h="312964">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805032624"/>
                  </a:ext>
                </a:extLst>
              </a:tr>
              <a:tr h="312964">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1037317182"/>
                  </a:ext>
                </a:extLst>
              </a:tr>
              <a:tr h="312964">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1038421664"/>
                  </a:ext>
                </a:extLst>
              </a:tr>
              <a:tr h="312964">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3830947541"/>
                  </a:ext>
                </a:extLst>
              </a:tr>
              <a:tr h="312964">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3900995320"/>
                  </a:ext>
                </a:extLst>
              </a:tr>
            </a:tbl>
          </a:graphicData>
        </a:graphic>
      </p:graphicFrame>
      <p:graphicFrame>
        <p:nvGraphicFramePr>
          <p:cNvPr id="17" name="Table 16">
            <a:extLst>
              <a:ext uri="{FF2B5EF4-FFF2-40B4-BE49-F238E27FC236}">
                <a16:creationId xmlns:a16="http://schemas.microsoft.com/office/drawing/2014/main" id="{46D678C4-430D-2234-7454-064023DA651E}"/>
              </a:ext>
            </a:extLst>
          </p:cNvPr>
          <p:cNvGraphicFramePr>
            <a:graphicFrameLocks noGrp="1"/>
          </p:cNvGraphicFramePr>
          <p:nvPr>
            <p:extLst>
              <p:ext uri="{D42A27DB-BD31-4B8C-83A1-F6EECF244321}">
                <p14:modId xmlns:p14="http://schemas.microsoft.com/office/powerpoint/2010/main" val="3674822034"/>
              </p:ext>
            </p:extLst>
          </p:nvPr>
        </p:nvGraphicFramePr>
        <p:xfrm>
          <a:off x="3827230" y="3748738"/>
          <a:ext cx="1877784" cy="1877784"/>
        </p:xfrm>
        <a:graphic>
          <a:graphicData uri="http://schemas.openxmlformats.org/drawingml/2006/table">
            <a:tbl>
              <a:tblPr firstRow="1" bandRow="1">
                <a:tableStyleId>{D7AC3CCA-C797-4891-BE02-D94E43425B78}</a:tableStyleId>
              </a:tblPr>
              <a:tblGrid>
                <a:gridCol w="312964">
                  <a:extLst>
                    <a:ext uri="{9D8B030D-6E8A-4147-A177-3AD203B41FA5}">
                      <a16:colId xmlns:a16="http://schemas.microsoft.com/office/drawing/2014/main" val="1957402993"/>
                    </a:ext>
                  </a:extLst>
                </a:gridCol>
                <a:gridCol w="312964">
                  <a:extLst>
                    <a:ext uri="{9D8B030D-6E8A-4147-A177-3AD203B41FA5}">
                      <a16:colId xmlns:a16="http://schemas.microsoft.com/office/drawing/2014/main" val="4251633981"/>
                    </a:ext>
                  </a:extLst>
                </a:gridCol>
                <a:gridCol w="312964">
                  <a:extLst>
                    <a:ext uri="{9D8B030D-6E8A-4147-A177-3AD203B41FA5}">
                      <a16:colId xmlns:a16="http://schemas.microsoft.com/office/drawing/2014/main" val="2290965682"/>
                    </a:ext>
                  </a:extLst>
                </a:gridCol>
                <a:gridCol w="312964">
                  <a:extLst>
                    <a:ext uri="{9D8B030D-6E8A-4147-A177-3AD203B41FA5}">
                      <a16:colId xmlns:a16="http://schemas.microsoft.com/office/drawing/2014/main" val="4253472002"/>
                    </a:ext>
                  </a:extLst>
                </a:gridCol>
                <a:gridCol w="312964">
                  <a:extLst>
                    <a:ext uri="{9D8B030D-6E8A-4147-A177-3AD203B41FA5}">
                      <a16:colId xmlns:a16="http://schemas.microsoft.com/office/drawing/2014/main" val="729290452"/>
                    </a:ext>
                  </a:extLst>
                </a:gridCol>
                <a:gridCol w="312964">
                  <a:extLst>
                    <a:ext uri="{9D8B030D-6E8A-4147-A177-3AD203B41FA5}">
                      <a16:colId xmlns:a16="http://schemas.microsoft.com/office/drawing/2014/main" val="467198000"/>
                    </a:ext>
                  </a:extLst>
                </a:gridCol>
              </a:tblGrid>
              <a:tr h="312964">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2472638530"/>
                  </a:ext>
                </a:extLst>
              </a:tr>
              <a:tr h="312964">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805032624"/>
                  </a:ext>
                </a:extLst>
              </a:tr>
              <a:tr h="312964">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1037317182"/>
                  </a:ext>
                </a:extLst>
              </a:tr>
              <a:tr h="312964">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1038421664"/>
                  </a:ext>
                </a:extLst>
              </a:tr>
              <a:tr h="312964">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3830947541"/>
                  </a:ext>
                </a:extLst>
              </a:tr>
              <a:tr h="312964">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239252633"/>
                  </a:ext>
                </a:extLst>
              </a:tr>
            </a:tbl>
          </a:graphicData>
        </a:graphic>
      </p:graphicFrame>
      <p:graphicFrame>
        <p:nvGraphicFramePr>
          <p:cNvPr id="18" name="Table 17">
            <a:extLst>
              <a:ext uri="{FF2B5EF4-FFF2-40B4-BE49-F238E27FC236}">
                <a16:creationId xmlns:a16="http://schemas.microsoft.com/office/drawing/2014/main" id="{68E278A0-C8E4-B1E1-91BB-0B757410F6F7}"/>
              </a:ext>
            </a:extLst>
          </p:cNvPr>
          <p:cNvGraphicFramePr>
            <a:graphicFrameLocks noGrp="1"/>
          </p:cNvGraphicFramePr>
          <p:nvPr>
            <p:extLst>
              <p:ext uri="{D42A27DB-BD31-4B8C-83A1-F6EECF244321}">
                <p14:modId xmlns:p14="http://schemas.microsoft.com/office/powerpoint/2010/main" val="3766253914"/>
              </p:ext>
            </p:extLst>
          </p:nvPr>
        </p:nvGraphicFramePr>
        <p:xfrm>
          <a:off x="3674830" y="3596338"/>
          <a:ext cx="1877784" cy="1877784"/>
        </p:xfrm>
        <a:graphic>
          <a:graphicData uri="http://schemas.openxmlformats.org/drawingml/2006/table">
            <a:tbl>
              <a:tblPr firstRow="1" bandRow="1">
                <a:tableStyleId>{D7AC3CCA-C797-4891-BE02-D94E43425B78}</a:tableStyleId>
              </a:tblPr>
              <a:tblGrid>
                <a:gridCol w="312964">
                  <a:extLst>
                    <a:ext uri="{9D8B030D-6E8A-4147-A177-3AD203B41FA5}">
                      <a16:colId xmlns:a16="http://schemas.microsoft.com/office/drawing/2014/main" val="1957402993"/>
                    </a:ext>
                  </a:extLst>
                </a:gridCol>
                <a:gridCol w="312964">
                  <a:extLst>
                    <a:ext uri="{9D8B030D-6E8A-4147-A177-3AD203B41FA5}">
                      <a16:colId xmlns:a16="http://schemas.microsoft.com/office/drawing/2014/main" val="4251633981"/>
                    </a:ext>
                  </a:extLst>
                </a:gridCol>
                <a:gridCol w="312964">
                  <a:extLst>
                    <a:ext uri="{9D8B030D-6E8A-4147-A177-3AD203B41FA5}">
                      <a16:colId xmlns:a16="http://schemas.microsoft.com/office/drawing/2014/main" val="2290965682"/>
                    </a:ext>
                  </a:extLst>
                </a:gridCol>
                <a:gridCol w="312964">
                  <a:extLst>
                    <a:ext uri="{9D8B030D-6E8A-4147-A177-3AD203B41FA5}">
                      <a16:colId xmlns:a16="http://schemas.microsoft.com/office/drawing/2014/main" val="4253472002"/>
                    </a:ext>
                  </a:extLst>
                </a:gridCol>
                <a:gridCol w="312964">
                  <a:extLst>
                    <a:ext uri="{9D8B030D-6E8A-4147-A177-3AD203B41FA5}">
                      <a16:colId xmlns:a16="http://schemas.microsoft.com/office/drawing/2014/main" val="729290452"/>
                    </a:ext>
                  </a:extLst>
                </a:gridCol>
                <a:gridCol w="312964">
                  <a:extLst>
                    <a:ext uri="{9D8B030D-6E8A-4147-A177-3AD203B41FA5}">
                      <a16:colId xmlns:a16="http://schemas.microsoft.com/office/drawing/2014/main" val="3640019622"/>
                    </a:ext>
                  </a:extLst>
                </a:gridCol>
              </a:tblGrid>
              <a:tr h="312964">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2472638530"/>
                  </a:ext>
                </a:extLst>
              </a:tr>
              <a:tr h="312964">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805032624"/>
                  </a:ext>
                </a:extLst>
              </a:tr>
              <a:tr h="312964">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1037317182"/>
                  </a:ext>
                </a:extLst>
              </a:tr>
              <a:tr h="312964">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1038421664"/>
                  </a:ext>
                </a:extLst>
              </a:tr>
              <a:tr h="312964">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3830947541"/>
                  </a:ext>
                </a:extLst>
              </a:tr>
              <a:tr h="312964">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1567878553"/>
                  </a:ext>
                </a:extLst>
              </a:tr>
            </a:tbl>
          </a:graphicData>
        </a:graphic>
      </p:graphicFrame>
      <p:graphicFrame>
        <p:nvGraphicFramePr>
          <p:cNvPr id="19" name="Table 18">
            <a:extLst>
              <a:ext uri="{FF2B5EF4-FFF2-40B4-BE49-F238E27FC236}">
                <a16:creationId xmlns:a16="http://schemas.microsoft.com/office/drawing/2014/main" id="{648170F0-79C6-AC84-600C-0BC7F9E22DF7}"/>
              </a:ext>
            </a:extLst>
          </p:cNvPr>
          <p:cNvGraphicFramePr>
            <a:graphicFrameLocks noGrp="1"/>
          </p:cNvGraphicFramePr>
          <p:nvPr>
            <p:extLst>
              <p:ext uri="{D42A27DB-BD31-4B8C-83A1-F6EECF244321}">
                <p14:modId xmlns:p14="http://schemas.microsoft.com/office/powerpoint/2010/main" val="3439169087"/>
              </p:ext>
            </p:extLst>
          </p:nvPr>
        </p:nvGraphicFramePr>
        <p:xfrm>
          <a:off x="3522430" y="3443938"/>
          <a:ext cx="1877784" cy="1877784"/>
        </p:xfrm>
        <a:graphic>
          <a:graphicData uri="http://schemas.openxmlformats.org/drawingml/2006/table">
            <a:tbl>
              <a:tblPr firstRow="1" bandRow="1">
                <a:tableStyleId>{D7AC3CCA-C797-4891-BE02-D94E43425B78}</a:tableStyleId>
              </a:tblPr>
              <a:tblGrid>
                <a:gridCol w="312964">
                  <a:extLst>
                    <a:ext uri="{9D8B030D-6E8A-4147-A177-3AD203B41FA5}">
                      <a16:colId xmlns:a16="http://schemas.microsoft.com/office/drawing/2014/main" val="1957402993"/>
                    </a:ext>
                  </a:extLst>
                </a:gridCol>
                <a:gridCol w="312964">
                  <a:extLst>
                    <a:ext uri="{9D8B030D-6E8A-4147-A177-3AD203B41FA5}">
                      <a16:colId xmlns:a16="http://schemas.microsoft.com/office/drawing/2014/main" val="4251633981"/>
                    </a:ext>
                  </a:extLst>
                </a:gridCol>
                <a:gridCol w="312964">
                  <a:extLst>
                    <a:ext uri="{9D8B030D-6E8A-4147-A177-3AD203B41FA5}">
                      <a16:colId xmlns:a16="http://schemas.microsoft.com/office/drawing/2014/main" val="2290965682"/>
                    </a:ext>
                  </a:extLst>
                </a:gridCol>
                <a:gridCol w="312964">
                  <a:extLst>
                    <a:ext uri="{9D8B030D-6E8A-4147-A177-3AD203B41FA5}">
                      <a16:colId xmlns:a16="http://schemas.microsoft.com/office/drawing/2014/main" val="4253472002"/>
                    </a:ext>
                  </a:extLst>
                </a:gridCol>
                <a:gridCol w="312964">
                  <a:extLst>
                    <a:ext uri="{9D8B030D-6E8A-4147-A177-3AD203B41FA5}">
                      <a16:colId xmlns:a16="http://schemas.microsoft.com/office/drawing/2014/main" val="483558164"/>
                    </a:ext>
                  </a:extLst>
                </a:gridCol>
                <a:gridCol w="312964">
                  <a:extLst>
                    <a:ext uri="{9D8B030D-6E8A-4147-A177-3AD203B41FA5}">
                      <a16:colId xmlns:a16="http://schemas.microsoft.com/office/drawing/2014/main" val="729290452"/>
                    </a:ext>
                  </a:extLst>
                </a:gridCol>
              </a:tblGrid>
              <a:tr h="312964">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1292588100"/>
                  </a:ext>
                </a:extLst>
              </a:tr>
              <a:tr h="312964">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2472638530"/>
                  </a:ext>
                </a:extLst>
              </a:tr>
              <a:tr h="312964">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805032624"/>
                  </a:ext>
                </a:extLst>
              </a:tr>
              <a:tr h="312964">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1037317182"/>
                  </a:ext>
                </a:extLst>
              </a:tr>
              <a:tr h="312964">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1038421664"/>
                  </a:ext>
                </a:extLst>
              </a:tr>
              <a:tr h="312964">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tc>
                  <a:txBody>
                    <a:bodyPr/>
                    <a:lstStyle/>
                    <a:p>
                      <a:endParaRPr lang="en-US" sz="1100" b="0" dirty="0">
                        <a:solidFill>
                          <a:schemeClr val="bg1"/>
                        </a:solidFill>
                        <a:latin typeface="+mn-lt"/>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rgbClr val="4472C4"/>
                    </a:solidFill>
                  </a:tcPr>
                </a:tc>
                <a:extLst>
                  <a:ext uri="{0D108BD9-81ED-4DB2-BD59-A6C34878D82A}">
                    <a16:rowId xmlns:a16="http://schemas.microsoft.com/office/drawing/2014/main" val="3830947541"/>
                  </a:ext>
                </a:extLst>
              </a:tr>
            </a:tbl>
          </a:graphicData>
        </a:graphic>
      </p:graphicFrame>
      <p:pic>
        <p:nvPicPr>
          <p:cNvPr id="22" name="Picture 21">
            <a:extLst>
              <a:ext uri="{FF2B5EF4-FFF2-40B4-BE49-F238E27FC236}">
                <a16:creationId xmlns:a16="http://schemas.microsoft.com/office/drawing/2014/main" id="{EDB8C82D-2D3A-6DFF-EA5E-8BC79A83C1D8}"/>
              </a:ext>
            </a:extLst>
          </p:cNvPr>
          <p:cNvPicPr>
            <a:picLocks noChangeAspect="1"/>
          </p:cNvPicPr>
          <p:nvPr/>
        </p:nvPicPr>
        <p:blipFill rotWithShape="1">
          <a:blip r:embed="rId2"/>
          <a:srcRect l="831" t="835" r="886" b="882"/>
          <a:stretch/>
        </p:blipFill>
        <p:spPr>
          <a:xfrm>
            <a:off x="133642" y="3076077"/>
            <a:ext cx="2628900" cy="2628900"/>
          </a:xfrm>
          <a:prstGeom prst="rect">
            <a:avLst/>
          </a:prstGeom>
        </p:spPr>
      </p:pic>
      <p:graphicFrame>
        <p:nvGraphicFramePr>
          <p:cNvPr id="23" name="Table 6">
            <a:extLst>
              <a:ext uri="{FF2B5EF4-FFF2-40B4-BE49-F238E27FC236}">
                <a16:creationId xmlns:a16="http://schemas.microsoft.com/office/drawing/2014/main" id="{F01098F2-0A10-866E-7E65-FA4C77497A7D}"/>
              </a:ext>
            </a:extLst>
          </p:cNvPr>
          <p:cNvGraphicFramePr>
            <a:graphicFrameLocks noGrp="1"/>
          </p:cNvGraphicFramePr>
          <p:nvPr>
            <p:extLst>
              <p:ext uri="{D42A27DB-BD31-4B8C-83A1-F6EECF244321}">
                <p14:modId xmlns:p14="http://schemas.microsoft.com/office/powerpoint/2010/main" val="653509997"/>
              </p:ext>
            </p:extLst>
          </p:nvPr>
        </p:nvGraphicFramePr>
        <p:xfrm>
          <a:off x="133643" y="3076077"/>
          <a:ext cx="2628899" cy="2628899"/>
        </p:xfrm>
        <a:graphic>
          <a:graphicData uri="http://schemas.openxmlformats.org/drawingml/2006/table">
            <a:tbl>
              <a:tblPr firstRow="1" bandRow="1">
                <a:tableStyleId>{D7AC3CCA-C797-4891-BE02-D94E43425B78}</a:tableStyleId>
              </a:tblPr>
              <a:tblGrid>
                <a:gridCol w="375557">
                  <a:extLst>
                    <a:ext uri="{9D8B030D-6E8A-4147-A177-3AD203B41FA5}">
                      <a16:colId xmlns:a16="http://schemas.microsoft.com/office/drawing/2014/main" val="3320110529"/>
                    </a:ext>
                  </a:extLst>
                </a:gridCol>
                <a:gridCol w="375557">
                  <a:extLst>
                    <a:ext uri="{9D8B030D-6E8A-4147-A177-3AD203B41FA5}">
                      <a16:colId xmlns:a16="http://schemas.microsoft.com/office/drawing/2014/main" val="1969124576"/>
                    </a:ext>
                  </a:extLst>
                </a:gridCol>
                <a:gridCol w="375557">
                  <a:extLst>
                    <a:ext uri="{9D8B030D-6E8A-4147-A177-3AD203B41FA5}">
                      <a16:colId xmlns:a16="http://schemas.microsoft.com/office/drawing/2014/main" val="660786129"/>
                    </a:ext>
                  </a:extLst>
                </a:gridCol>
                <a:gridCol w="375557">
                  <a:extLst>
                    <a:ext uri="{9D8B030D-6E8A-4147-A177-3AD203B41FA5}">
                      <a16:colId xmlns:a16="http://schemas.microsoft.com/office/drawing/2014/main" val="1216107389"/>
                    </a:ext>
                  </a:extLst>
                </a:gridCol>
                <a:gridCol w="375557">
                  <a:extLst>
                    <a:ext uri="{9D8B030D-6E8A-4147-A177-3AD203B41FA5}">
                      <a16:colId xmlns:a16="http://schemas.microsoft.com/office/drawing/2014/main" val="988116195"/>
                    </a:ext>
                  </a:extLst>
                </a:gridCol>
                <a:gridCol w="375557">
                  <a:extLst>
                    <a:ext uri="{9D8B030D-6E8A-4147-A177-3AD203B41FA5}">
                      <a16:colId xmlns:a16="http://schemas.microsoft.com/office/drawing/2014/main" val="1224640414"/>
                    </a:ext>
                  </a:extLst>
                </a:gridCol>
                <a:gridCol w="375557">
                  <a:extLst>
                    <a:ext uri="{9D8B030D-6E8A-4147-A177-3AD203B41FA5}">
                      <a16:colId xmlns:a16="http://schemas.microsoft.com/office/drawing/2014/main" val="4133969002"/>
                    </a:ext>
                  </a:extLst>
                </a:gridCol>
              </a:tblGrid>
              <a:tr h="375557">
                <a:tc>
                  <a:txBody>
                    <a:bodyPr/>
                    <a:lstStyle/>
                    <a:p>
                      <a:pPr algn="ctr"/>
                      <a:r>
                        <a:rPr lang="en-US" sz="900" dirty="0">
                          <a:solidFill>
                            <a:schemeClr val="bg1"/>
                          </a:solidFill>
                          <a:latin typeface="Consolas" panose="020B0609020204030204" pitchFamily="49" charset="0"/>
                        </a:rPr>
                        <a:t>10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dirty="0">
                          <a:solidFill>
                            <a:schemeClr val="bg1"/>
                          </a:solidFill>
                          <a:latin typeface="Consolas" panose="020B0609020204030204" pitchFamily="49" charset="0"/>
                        </a:rPr>
                        <a:t>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dirty="0">
                          <a:solidFill>
                            <a:schemeClr val="bg1"/>
                          </a:solidFill>
                          <a:latin typeface="Consolas" panose="020B0609020204030204" pitchFamily="49" charset="0"/>
                        </a:rPr>
                        <a:t>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dirty="0">
                          <a:solidFill>
                            <a:schemeClr val="bg1"/>
                          </a:solidFill>
                          <a:latin typeface="Consolas" panose="020B0609020204030204" pitchFamily="49" charset="0"/>
                        </a:rPr>
                        <a:t>20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dirty="0">
                          <a:solidFill>
                            <a:schemeClr val="bg1"/>
                          </a:solidFill>
                          <a:latin typeface="Consolas" panose="020B0609020204030204" pitchFamily="49" charset="0"/>
                        </a:rPr>
                        <a:t>11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dirty="0">
                          <a:solidFill>
                            <a:schemeClr val="bg1"/>
                          </a:solidFill>
                          <a:latin typeface="Consolas" panose="020B0609020204030204" pitchFamily="49" charset="0"/>
                        </a:rPr>
                        <a:t>11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dirty="0">
                          <a:solidFill>
                            <a:schemeClr val="bg1"/>
                          </a:solidFill>
                          <a:latin typeface="Consolas" panose="020B0609020204030204" pitchFamily="49" charset="0"/>
                        </a:rPr>
                        <a:t>10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extLst>
                  <a:ext uri="{0D108BD9-81ED-4DB2-BD59-A6C34878D82A}">
                    <a16:rowId xmlns:a16="http://schemas.microsoft.com/office/drawing/2014/main" val="1400645071"/>
                  </a:ext>
                </a:extLst>
              </a:tr>
              <a:tr h="375557">
                <a:tc>
                  <a:txBody>
                    <a:bodyPr/>
                    <a:lstStyle/>
                    <a:p>
                      <a:pPr algn="ctr"/>
                      <a:r>
                        <a:rPr lang="en-US" sz="900" b="1" dirty="0">
                          <a:solidFill>
                            <a:schemeClr val="bg1"/>
                          </a:solidFill>
                          <a:latin typeface="Consolas" panose="020B0609020204030204" pitchFamily="49" charset="0"/>
                        </a:rPr>
                        <a:t>11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23</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extLst>
                  <a:ext uri="{0D108BD9-81ED-4DB2-BD59-A6C34878D82A}">
                    <a16:rowId xmlns:a16="http://schemas.microsoft.com/office/drawing/2014/main" val="1347329458"/>
                  </a:ext>
                </a:extLst>
              </a:tr>
              <a:tr h="375557">
                <a:tc>
                  <a:txBody>
                    <a:bodyPr/>
                    <a:lstStyle/>
                    <a:p>
                      <a:pPr algn="ctr"/>
                      <a:r>
                        <a:rPr lang="en-US" sz="900" b="1" dirty="0">
                          <a:solidFill>
                            <a:schemeClr val="bg1"/>
                          </a:solidFill>
                          <a:latin typeface="Consolas" panose="020B0609020204030204" pitchFamily="49" charset="0"/>
                        </a:rPr>
                        <a:t>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23</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220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151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extLst>
                  <a:ext uri="{0D108BD9-81ED-4DB2-BD59-A6C34878D82A}">
                    <a16:rowId xmlns:a16="http://schemas.microsoft.com/office/drawing/2014/main" val="1656011947"/>
                  </a:ext>
                </a:extLst>
              </a:tr>
              <a:tr h="375557">
                <a:tc>
                  <a:txBody>
                    <a:bodyPr/>
                    <a:lstStyle/>
                    <a:p>
                      <a:pPr algn="ctr"/>
                      <a:r>
                        <a:rPr lang="en-US" sz="900" b="1" dirty="0">
                          <a:solidFill>
                            <a:schemeClr val="bg1"/>
                          </a:solidFill>
                          <a:latin typeface="Consolas" panose="020B0609020204030204" pitchFamily="49" charset="0"/>
                        </a:rPr>
                        <a:t>89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158</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231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221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212</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51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extLst>
                  <a:ext uri="{0D108BD9-81ED-4DB2-BD59-A6C34878D82A}">
                    <a16:rowId xmlns:a16="http://schemas.microsoft.com/office/drawing/2014/main" val="2212671903"/>
                  </a:ext>
                </a:extLst>
              </a:tr>
              <a:tr h="375557">
                <a:tc>
                  <a:txBody>
                    <a:bodyPr/>
                    <a:lstStyle/>
                    <a:p>
                      <a:pPr algn="ctr"/>
                      <a:r>
                        <a:rPr lang="en-US" sz="900" b="1" dirty="0">
                          <a:solidFill>
                            <a:schemeClr val="bg1"/>
                          </a:solidFill>
                          <a:latin typeface="Consolas" panose="020B0609020204030204" pitchFamily="49" charset="0"/>
                        </a:rPr>
                        <a:t>89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160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203</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186</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185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53</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extLst>
                  <a:ext uri="{0D108BD9-81ED-4DB2-BD59-A6C34878D82A}">
                    <a16:rowId xmlns:a16="http://schemas.microsoft.com/office/drawing/2014/main" val="244725924"/>
                  </a:ext>
                </a:extLst>
              </a:tr>
              <a:tr h="375557">
                <a:tc>
                  <a:txBody>
                    <a:bodyPr/>
                    <a:lstStyle/>
                    <a:p>
                      <a:pPr algn="ctr"/>
                      <a:r>
                        <a:rPr lang="en-US" sz="900" b="1" dirty="0">
                          <a:solidFill>
                            <a:schemeClr val="bg1"/>
                          </a:solidFill>
                          <a:latin typeface="Consolas" panose="020B0609020204030204" pitchFamily="49" charset="0"/>
                        </a:rPr>
                        <a:t>34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57</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221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181</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174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57</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extLst>
                  <a:ext uri="{0D108BD9-81ED-4DB2-BD59-A6C34878D82A}">
                    <a16:rowId xmlns:a16="http://schemas.microsoft.com/office/drawing/2014/main" val="1581496272"/>
                  </a:ext>
                </a:extLst>
              </a:tr>
              <a:tr h="375557">
                <a:tc>
                  <a:txBody>
                    <a:bodyPr/>
                    <a:lstStyle/>
                    <a:p>
                      <a:pPr algn="ctr"/>
                      <a:r>
                        <a:rPr lang="en-US" sz="900" b="1" dirty="0">
                          <a:solidFill>
                            <a:schemeClr val="bg1"/>
                          </a:solidFill>
                          <a:latin typeface="Consolas" panose="020B0609020204030204" pitchFamily="49" charset="0"/>
                        </a:rPr>
                        <a:t>219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225</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186</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187</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214</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229</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tc>
                  <a:txBody>
                    <a:bodyPr/>
                    <a:lstStyle/>
                    <a:p>
                      <a:pPr algn="ctr"/>
                      <a:r>
                        <a:rPr lang="en-US" sz="900" b="1" dirty="0">
                          <a:solidFill>
                            <a:schemeClr val="bg1"/>
                          </a:solidFill>
                          <a:latin typeface="Consolas" panose="020B0609020204030204" pitchFamily="49" charset="0"/>
                        </a:rPr>
                        <a:t>130</a:t>
                      </a:r>
                    </a:p>
                  </a:txBody>
                  <a:tcPr anchor="ctr">
                    <a:lnL w="38100" cap="flat" cmpd="sng" algn="ctr">
                      <a:solidFill>
                        <a:schemeClr val="tx1">
                          <a:lumMod val="95000"/>
                          <a:lumOff val="5000"/>
                        </a:schemeClr>
                      </a:solidFill>
                      <a:prstDash val="solid"/>
                      <a:round/>
                      <a:headEnd type="none" w="med" len="med"/>
                      <a:tailEnd type="none" w="med" len="med"/>
                    </a:lnL>
                    <a:lnR w="38100" cap="flat" cmpd="sng" algn="ctr">
                      <a:solidFill>
                        <a:schemeClr val="tx1">
                          <a:lumMod val="95000"/>
                          <a:lumOff val="5000"/>
                        </a:schemeClr>
                      </a:solidFill>
                      <a:prstDash val="solid"/>
                      <a:round/>
                      <a:headEnd type="none" w="med" len="med"/>
                      <a:tailEnd type="none" w="med" len="med"/>
                    </a:lnR>
                    <a:lnT w="38100" cap="flat" cmpd="sng" algn="ctr">
                      <a:solidFill>
                        <a:schemeClr val="tx1">
                          <a:lumMod val="95000"/>
                          <a:lumOff val="5000"/>
                        </a:schemeClr>
                      </a:solidFill>
                      <a:prstDash val="solid"/>
                      <a:round/>
                      <a:headEnd type="none" w="med" len="med"/>
                      <a:tailEnd type="none" w="med" len="med"/>
                    </a:lnT>
                    <a:lnB w="38100" cap="flat" cmpd="sng" algn="ctr">
                      <a:solidFill>
                        <a:schemeClr val="tx1">
                          <a:lumMod val="95000"/>
                          <a:lumOff val="5000"/>
                        </a:schemeClr>
                      </a:solidFill>
                      <a:prstDash val="solid"/>
                      <a:round/>
                      <a:headEnd type="none" w="med" len="med"/>
                      <a:tailEnd type="none" w="med" len="med"/>
                    </a:lnB>
                    <a:solidFill>
                      <a:srgbClr val="FF0000">
                        <a:alpha val="50000"/>
                      </a:srgbClr>
                    </a:solidFill>
                  </a:tcPr>
                </a:tc>
                <a:extLst>
                  <a:ext uri="{0D108BD9-81ED-4DB2-BD59-A6C34878D82A}">
                    <a16:rowId xmlns:a16="http://schemas.microsoft.com/office/drawing/2014/main" val="636324266"/>
                  </a:ext>
                </a:extLst>
              </a:tr>
            </a:tbl>
          </a:graphicData>
        </a:graphic>
      </p:graphicFrame>
      <p:graphicFrame>
        <p:nvGraphicFramePr>
          <p:cNvPr id="65" name="Table 64">
            <a:extLst>
              <a:ext uri="{FF2B5EF4-FFF2-40B4-BE49-F238E27FC236}">
                <a16:creationId xmlns:a16="http://schemas.microsoft.com/office/drawing/2014/main" id="{9E157896-57C6-B2C7-FEA9-988504B5DA18}"/>
              </a:ext>
            </a:extLst>
          </p:cNvPr>
          <p:cNvGraphicFramePr>
            <a:graphicFrameLocks noGrp="1"/>
          </p:cNvGraphicFramePr>
          <p:nvPr>
            <p:extLst>
              <p:ext uri="{D42A27DB-BD31-4B8C-83A1-F6EECF244321}">
                <p14:modId xmlns:p14="http://schemas.microsoft.com/office/powerpoint/2010/main" val="4060393620"/>
              </p:ext>
            </p:extLst>
          </p:nvPr>
        </p:nvGraphicFramePr>
        <p:xfrm>
          <a:off x="6956662" y="4205938"/>
          <a:ext cx="1420585" cy="1420585"/>
        </p:xfrm>
        <a:graphic>
          <a:graphicData uri="http://schemas.openxmlformats.org/drawingml/2006/table">
            <a:tbl>
              <a:tblPr firstRow="1" bandRow="1">
                <a:tableStyleId>{D7AC3CCA-C797-4891-BE02-D94E43425B78}</a:tableStyleId>
              </a:tblPr>
              <a:tblGrid>
                <a:gridCol w="284117">
                  <a:extLst>
                    <a:ext uri="{9D8B030D-6E8A-4147-A177-3AD203B41FA5}">
                      <a16:colId xmlns:a16="http://schemas.microsoft.com/office/drawing/2014/main" val="1638101421"/>
                    </a:ext>
                  </a:extLst>
                </a:gridCol>
                <a:gridCol w="284117">
                  <a:extLst>
                    <a:ext uri="{9D8B030D-6E8A-4147-A177-3AD203B41FA5}">
                      <a16:colId xmlns:a16="http://schemas.microsoft.com/office/drawing/2014/main" val="3713144730"/>
                    </a:ext>
                  </a:extLst>
                </a:gridCol>
                <a:gridCol w="284117">
                  <a:extLst>
                    <a:ext uri="{9D8B030D-6E8A-4147-A177-3AD203B41FA5}">
                      <a16:colId xmlns:a16="http://schemas.microsoft.com/office/drawing/2014/main" val="2060926263"/>
                    </a:ext>
                  </a:extLst>
                </a:gridCol>
                <a:gridCol w="284117">
                  <a:extLst>
                    <a:ext uri="{9D8B030D-6E8A-4147-A177-3AD203B41FA5}">
                      <a16:colId xmlns:a16="http://schemas.microsoft.com/office/drawing/2014/main" val="1231179718"/>
                    </a:ext>
                  </a:extLst>
                </a:gridCol>
                <a:gridCol w="284117">
                  <a:extLst>
                    <a:ext uri="{9D8B030D-6E8A-4147-A177-3AD203B41FA5}">
                      <a16:colId xmlns:a16="http://schemas.microsoft.com/office/drawing/2014/main" val="2657363134"/>
                    </a:ext>
                  </a:extLst>
                </a:gridCol>
              </a:tblGrid>
              <a:tr h="284117">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2500728073"/>
                  </a:ext>
                </a:extLst>
              </a:tr>
              <a:tr h="284117">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982109480"/>
                  </a:ext>
                </a:extLst>
              </a:tr>
              <a:tr h="284117">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799476957"/>
                  </a:ext>
                </a:extLst>
              </a:tr>
              <a:tr h="284117">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759288457"/>
                  </a:ext>
                </a:extLst>
              </a:tr>
              <a:tr h="284117">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4095289255"/>
                  </a:ext>
                </a:extLst>
              </a:tr>
            </a:tbl>
          </a:graphicData>
        </a:graphic>
      </p:graphicFrame>
      <p:graphicFrame>
        <p:nvGraphicFramePr>
          <p:cNvPr id="64" name="Table 63">
            <a:extLst>
              <a:ext uri="{FF2B5EF4-FFF2-40B4-BE49-F238E27FC236}">
                <a16:creationId xmlns:a16="http://schemas.microsoft.com/office/drawing/2014/main" id="{AEFD0158-B09E-4960-3508-1EC189D206F5}"/>
              </a:ext>
            </a:extLst>
          </p:cNvPr>
          <p:cNvGraphicFramePr>
            <a:graphicFrameLocks noGrp="1"/>
          </p:cNvGraphicFramePr>
          <p:nvPr>
            <p:extLst>
              <p:ext uri="{D42A27DB-BD31-4B8C-83A1-F6EECF244321}">
                <p14:modId xmlns:p14="http://schemas.microsoft.com/office/powerpoint/2010/main" val="3030970805"/>
              </p:ext>
            </p:extLst>
          </p:nvPr>
        </p:nvGraphicFramePr>
        <p:xfrm>
          <a:off x="6804262" y="4053538"/>
          <a:ext cx="1420585" cy="1420585"/>
        </p:xfrm>
        <a:graphic>
          <a:graphicData uri="http://schemas.openxmlformats.org/drawingml/2006/table">
            <a:tbl>
              <a:tblPr firstRow="1" bandRow="1">
                <a:tableStyleId>{D7AC3CCA-C797-4891-BE02-D94E43425B78}</a:tableStyleId>
              </a:tblPr>
              <a:tblGrid>
                <a:gridCol w="284117">
                  <a:extLst>
                    <a:ext uri="{9D8B030D-6E8A-4147-A177-3AD203B41FA5}">
                      <a16:colId xmlns:a16="http://schemas.microsoft.com/office/drawing/2014/main" val="1638101421"/>
                    </a:ext>
                  </a:extLst>
                </a:gridCol>
                <a:gridCol w="284117">
                  <a:extLst>
                    <a:ext uri="{9D8B030D-6E8A-4147-A177-3AD203B41FA5}">
                      <a16:colId xmlns:a16="http://schemas.microsoft.com/office/drawing/2014/main" val="3713144730"/>
                    </a:ext>
                  </a:extLst>
                </a:gridCol>
                <a:gridCol w="284117">
                  <a:extLst>
                    <a:ext uri="{9D8B030D-6E8A-4147-A177-3AD203B41FA5}">
                      <a16:colId xmlns:a16="http://schemas.microsoft.com/office/drawing/2014/main" val="2060926263"/>
                    </a:ext>
                  </a:extLst>
                </a:gridCol>
                <a:gridCol w="284117">
                  <a:extLst>
                    <a:ext uri="{9D8B030D-6E8A-4147-A177-3AD203B41FA5}">
                      <a16:colId xmlns:a16="http://schemas.microsoft.com/office/drawing/2014/main" val="1231179718"/>
                    </a:ext>
                  </a:extLst>
                </a:gridCol>
                <a:gridCol w="284117">
                  <a:extLst>
                    <a:ext uri="{9D8B030D-6E8A-4147-A177-3AD203B41FA5}">
                      <a16:colId xmlns:a16="http://schemas.microsoft.com/office/drawing/2014/main" val="2657363134"/>
                    </a:ext>
                  </a:extLst>
                </a:gridCol>
              </a:tblGrid>
              <a:tr h="284117">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2500728073"/>
                  </a:ext>
                </a:extLst>
              </a:tr>
              <a:tr h="284117">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982109480"/>
                  </a:ext>
                </a:extLst>
              </a:tr>
              <a:tr h="284117">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799476957"/>
                  </a:ext>
                </a:extLst>
              </a:tr>
              <a:tr h="284117">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759288457"/>
                  </a:ext>
                </a:extLst>
              </a:tr>
              <a:tr h="284117">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4095289255"/>
                  </a:ext>
                </a:extLst>
              </a:tr>
            </a:tbl>
          </a:graphicData>
        </a:graphic>
      </p:graphicFrame>
      <p:graphicFrame>
        <p:nvGraphicFramePr>
          <p:cNvPr id="63" name="Table 62">
            <a:extLst>
              <a:ext uri="{FF2B5EF4-FFF2-40B4-BE49-F238E27FC236}">
                <a16:creationId xmlns:a16="http://schemas.microsoft.com/office/drawing/2014/main" id="{11AB53F8-566B-670C-EDDB-7E390E96B34A}"/>
              </a:ext>
            </a:extLst>
          </p:cNvPr>
          <p:cNvGraphicFramePr>
            <a:graphicFrameLocks noGrp="1"/>
          </p:cNvGraphicFramePr>
          <p:nvPr>
            <p:extLst>
              <p:ext uri="{D42A27DB-BD31-4B8C-83A1-F6EECF244321}">
                <p14:modId xmlns:p14="http://schemas.microsoft.com/office/powerpoint/2010/main" val="2239706839"/>
              </p:ext>
            </p:extLst>
          </p:nvPr>
        </p:nvGraphicFramePr>
        <p:xfrm>
          <a:off x="6651862" y="3901138"/>
          <a:ext cx="1420585" cy="1420585"/>
        </p:xfrm>
        <a:graphic>
          <a:graphicData uri="http://schemas.openxmlformats.org/drawingml/2006/table">
            <a:tbl>
              <a:tblPr firstRow="1" bandRow="1">
                <a:tableStyleId>{D7AC3CCA-C797-4891-BE02-D94E43425B78}</a:tableStyleId>
              </a:tblPr>
              <a:tblGrid>
                <a:gridCol w="284117">
                  <a:extLst>
                    <a:ext uri="{9D8B030D-6E8A-4147-A177-3AD203B41FA5}">
                      <a16:colId xmlns:a16="http://schemas.microsoft.com/office/drawing/2014/main" val="1638101421"/>
                    </a:ext>
                  </a:extLst>
                </a:gridCol>
                <a:gridCol w="284117">
                  <a:extLst>
                    <a:ext uri="{9D8B030D-6E8A-4147-A177-3AD203B41FA5}">
                      <a16:colId xmlns:a16="http://schemas.microsoft.com/office/drawing/2014/main" val="3713144730"/>
                    </a:ext>
                  </a:extLst>
                </a:gridCol>
                <a:gridCol w="284117">
                  <a:extLst>
                    <a:ext uri="{9D8B030D-6E8A-4147-A177-3AD203B41FA5}">
                      <a16:colId xmlns:a16="http://schemas.microsoft.com/office/drawing/2014/main" val="2060926263"/>
                    </a:ext>
                  </a:extLst>
                </a:gridCol>
                <a:gridCol w="284117">
                  <a:extLst>
                    <a:ext uri="{9D8B030D-6E8A-4147-A177-3AD203B41FA5}">
                      <a16:colId xmlns:a16="http://schemas.microsoft.com/office/drawing/2014/main" val="1231179718"/>
                    </a:ext>
                  </a:extLst>
                </a:gridCol>
                <a:gridCol w="284117">
                  <a:extLst>
                    <a:ext uri="{9D8B030D-6E8A-4147-A177-3AD203B41FA5}">
                      <a16:colId xmlns:a16="http://schemas.microsoft.com/office/drawing/2014/main" val="2657363134"/>
                    </a:ext>
                  </a:extLst>
                </a:gridCol>
              </a:tblGrid>
              <a:tr h="284117">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2500728073"/>
                  </a:ext>
                </a:extLst>
              </a:tr>
              <a:tr h="284117">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982109480"/>
                  </a:ext>
                </a:extLst>
              </a:tr>
              <a:tr h="284117">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799476957"/>
                  </a:ext>
                </a:extLst>
              </a:tr>
              <a:tr h="284117">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759288457"/>
                  </a:ext>
                </a:extLst>
              </a:tr>
              <a:tr h="284117">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4095289255"/>
                  </a:ext>
                </a:extLst>
              </a:tr>
            </a:tbl>
          </a:graphicData>
        </a:graphic>
      </p:graphicFrame>
      <p:graphicFrame>
        <p:nvGraphicFramePr>
          <p:cNvPr id="62" name="Table 61">
            <a:extLst>
              <a:ext uri="{FF2B5EF4-FFF2-40B4-BE49-F238E27FC236}">
                <a16:creationId xmlns:a16="http://schemas.microsoft.com/office/drawing/2014/main" id="{F808C5D9-D328-E55D-0BB6-B8B96D1C5981}"/>
              </a:ext>
            </a:extLst>
          </p:cNvPr>
          <p:cNvGraphicFramePr>
            <a:graphicFrameLocks noGrp="1"/>
          </p:cNvGraphicFramePr>
          <p:nvPr>
            <p:extLst>
              <p:ext uri="{D42A27DB-BD31-4B8C-83A1-F6EECF244321}">
                <p14:modId xmlns:p14="http://schemas.microsoft.com/office/powerpoint/2010/main" val="4119814320"/>
              </p:ext>
            </p:extLst>
          </p:nvPr>
        </p:nvGraphicFramePr>
        <p:xfrm>
          <a:off x="6499462" y="3748738"/>
          <a:ext cx="1420585" cy="1420585"/>
        </p:xfrm>
        <a:graphic>
          <a:graphicData uri="http://schemas.openxmlformats.org/drawingml/2006/table">
            <a:tbl>
              <a:tblPr firstRow="1" bandRow="1">
                <a:tableStyleId>{D7AC3CCA-C797-4891-BE02-D94E43425B78}</a:tableStyleId>
              </a:tblPr>
              <a:tblGrid>
                <a:gridCol w="284117">
                  <a:extLst>
                    <a:ext uri="{9D8B030D-6E8A-4147-A177-3AD203B41FA5}">
                      <a16:colId xmlns:a16="http://schemas.microsoft.com/office/drawing/2014/main" val="1638101421"/>
                    </a:ext>
                  </a:extLst>
                </a:gridCol>
                <a:gridCol w="284117">
                  <a:extLst>
                    <a:ext uri="{9D8B030D-6E8A-4147-A177-3AD203B41FA5}">
                      <a16:colId xmlns:a16="http://schemas.microsoft.com/office/drawing/2014/main" val="3713144730"/>
                    </a:ext>
                  </a:extLst>
                </a:gridCol>
                <a:gridCol w="284117">
                  <a:extLst>
                    <a:ext uri="{9D8B030D-6E8A-4147-A177-3AD203B41FA5}">
                      <a16:colId xmlns:a16="http://schemas.microsoft.com/office/drawing/2014/main" val="2060926263"/>
                    </a:ext>
                  </a:extLst>
                </a:gridCol>
                <a:gridCol w="284117">
                  <a:extLst>
                    <a:ext uri="{9D8B030D-6E8A-4147-A177-3AD203B41FA5}">
                      <a16:colId xmlns:a16="http://schemas.microsoft.com/office/drawing/2014/main" val="1231179718"/>
                    </a:ext>
                  </a:extLst>
                </a:gridCol>
                <a:gridCol w="284117">
                  <a:extLst>
                    <a:ext uri="{9D8B030D-6E8A-4147-A177-3AD203B41FA5}">
                      <a16:colId xmlns:a16="http://schemas.microsoft.com/office/drawing/2014/main" val="2657363134"/>
                    </a:ext>
                  </a:extLst>
                </a:gridCol>
              </a:tblGrid>
              <a:tr h="284117">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2500728073"/>
                  </a:ext>
                </a:extLst>
              </a:tr>
              <a:tr h="284117">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982109480"/>
                  </a:ext>
                </a:extLst>
              </a:tr>
              <a:tr h="284117">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799476957"/>
                  </a:ext>
                </a:extLst>
              </a:tr>
              <a:tr h="284117">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759288457"/>
                  </a:ext>
                </a:extLst>
              </a:tr>
              <a:tr h="284117">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4095289255"/>
                  </a:ext>
                </a:extLst>
              </a:tr>
            </a:tbl>
          </a:graphicData>
        </a:graphic>
      </p:graphicFrame>
      <p:graphicFrame>
        <p:nvGraphicFramePr>
          <p:cNvPr id="61" name="Table 60">
            <a:extLst>
              <a:ext uri="{FF2B5EF4-FFF2-40B4-BE49-F238E27FC236}">
                <a16:creationId xmlns:a16="http://schemas.microsoft.com/office/drawing/2014/main" id="{5976CD0F-CFD2-DE17-E89D-0A7AB8F704DF}"/>
              </a:ext>
            </a:extLst>
          </p:cNvPr>
          <p:cNvGraphicFramePr>
            <a:graphicFrameLocks noGrp="1"/>
          </p:cNvGraphicFramePr>
          <p:nvPr>
            <p:extLst>
              <p:ext uri="{D42A27DB-BD31-4B8C-83A1-F6EECF244321}">
                <p14:modId xmlns:p14="http://schemas.microsoft.com/office/powerpoint/2010/main" val="2016438981"/>
              </p:ext>
            </p:extLst>
          </p:nvPr>
        </p:nvGraphicFramePr>
        <p:xfrm>
          <a:off x="6347062" y="3596338"/>
          <a:ext cx="1420585" cy="1420585"/>
        </p:xfrm>
        <a:graphic>
          <a:graphicData uri="http://schemas.openxmlformats.org/drawingml/2006/table">
            <a:tbl>
              <a:tblPr firstRow="1" bandRow="1">
                <a:tableStyleId>{D7AC3CCA-C797-4891-BE02-D94E43425B78}</a:tableStyleId>
              </a:tblPr>
              <a:tblGrid>
                <a:gridCol w="284117">
                  <a:extLst>
                    <a:ext uri="{9D8B030D-6E8A-4147-A177-3AD203B41FA5}">
                      <a16:colId xmlns:a16="http://schemas.microsoft.com/office/drawing/2014/main" val="1638101421"/>
                    </a:ext>
                  </a:extLst>
                </a:gridCol>
                <a:gridCol w="284117">
                  <a:extLst>
                    <a:ext uri="{9D8B030D-6E8A-4147-A177-3AD203B41FA5}">
                      <a16:colId xmlns:a16="http://schemas.microsoft.com/office/drawing/2014/main" val="3713144730"/>
                    </a:ext>
                  </a:extLst>
                </a:gridCol>
                <a:gridCol w="284117">
                  <a:extLst>
                    <a:ext uri="{9D8B030D-6E8A-4147-A177-3AD203B41FA5}">
                      <a16:colId xmlns:a16="http://schemas.microsoft.com/office/drawing/2014/main" val="2060926263"/>
                    </a:ext>
                  </a:extLst>
                </a:gridCol>
                <a:gridCol w="284117">
                  <a:extLst>
                    <a:ext uri="{9D8B030D-6E8A-4147-A177-3AD203B41FA5}">
                      <a16:colId xmlns:a16="http://schemas.microsoft.com/office/drawing/2014/main" val="1231179718"/>
                    </a:ext>
                  </a:extLst>
                </a:gridCol>
                <a:gridCol w="284117">
                  <a:extLst>
                    <a:ext uri="{9D8B030D-6E8A-4147-A177-3AD203B41FA5}">
                      <a16:colId xmlns:a16="http://schemas.microsoft.com/office/drawing/2014/main" val="2657363134"/>
                    </a:ext>
                  </a:extLst>
                </a:gridCol>
              </a:tblGrid>
              <a:tr h="284117">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2500728073"/>
                  </a:ext>
                </a:extLst>
              </a:tr>
              <a:tr h="284117">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982109480"/>
                  </a:ext>
                </a:extLst>
              </a:tr>
              <a:tr h="284117">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799476957"/>
                  </a:ext>
                </a:extLst>
              </a:tr>
              <a:tr h="284117">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759288457"/>
                  </a:ext>
                </a:extLst>
              </a:tr>
              <a:tr h="284117">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tc>
                  <a:txBody>
                    <a:bodyPr/>
                    <a:lstStyle/>
                    <a:p>
                      <a:endParaRPr lang="en-US" sz="1000" b="0" dirty="0">
                        <a:solidFill>
                          <a:schemeClr val="bg1"/>
                        </a:solidFill>
                        <a:latin typeface="+mn-lt"/>
                      </a:endParaRPr>
                    </a:p>
                  </a:txBody>
                  <a:tcPr marL="83012" marR="83012" marT="41506" marB="41506"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4095289255"/>
                  </a:ext>
                </a:extLst>
              </a:tr>
            </a:tbl>
          </a:graphicData>
        </a:graphic>
      </p:graphicFrame>
      <p:graphicFrame>
        <p:nvGraphicFramePr>
          <p:cNvPr id="74" name="Table 73">
            <a:extLst>
              <a:ext uri="{FF2B5EF4-FFF2-40B4-BE49-F238E27FC236}">
                <a16:creationId xmlns:a16="http://schemas.microsoft.com/office/drawing/2014/main" id="{6C1646CA-AFB3-3759-198F-894AC75339E6}"/>
              </a:ext>
            </a:extLst>
          </p:cNvPr>
          <p:cNvGraphicFramePr>
            <a:graphicFrameLocks noGrp="1"/>
          </p:cNvGraphicFramePr>
          <p:nvPr>
            <p:extLst>
              <p:ext uri="{D42A27DB-BD31-4B8C-83A1-F6EECF244321}">
                <p14:modId xmlns:p14="http://schemas.microsoft.com/office/powerpoint/2010/main" val="4250430988"/>
              </p:ext>
            </p:extLst>
          </p:nvPr>
        </p:nvGraphicFramePr>
        <p:xfrm>
          <a:off x="9331599" y="4469977"/>
          <a:ext cx="980020" cy="980020"/>
        </p:xfrm>
        <a:graphic>
          <a:graphicData uri="http://schemas.openxmlformats.org/drawingml/2006/table">
            <a:tbl>
              <a:tblPr firstRow="1" bandRow="1">
                <a:tableStyleId>{D7AC3CCA-C797-4891-BE02-D94E43425B78}</a:tableStyleId>
              </a:tblPr>
              <a:tblGrid>
                <a:gridCol w="245005">
                  <a:extLst>
                    <a:ext uri="{9D8B030D-6E8A-4147-A177-3AD203B41FA5}">
                      <a16:colId xmlns:a16="http://schemas.microsoft.com/office/drawing/2014/main" val="2862273892"/>
                    </a:ext>
                  </a:extLst>
                </a:gridCol>
                <a:gridCol w="245005">
                  <a:extLst>
                    <a:ext uri="{9D8B030D-6E8A-4147-A177-3AD203B41FA5}">
                      <a16:colId xmlns:a16="http://schemas.microsoft.com/office/drawing/2014/main" val="2516366266"/>
                    </a:ext>
                  </a:extLst>
                </a:gridCol>
                <a:gridCol w="245005">
                  <a:extLst>
                    <a:ext uri="{9D8B030D-6E8A-4147-A177-3AD203B41FA5}">
                      <a16:colId xmlns:a16="http://schemas.microsoft.com/office/drawing/2014/main" val="2350446695"/>
                    </a:ext>
                  </a:extLst>
                </a:gridCol>
                <a:gridCol w="245005">
                  <a:extLst>
                    <a:ext uri="{9D8B030D-6E8A-4147-A177-3AD203B41FA5}">
                      <a16:colId xmlns:a16="http://schemas.microsoft.com/office/drawing/2014/main" val="1529006998"/>
                    </a:ext>
                  </a:extLst>
                </a:gridCol>
              </a:tblGrid>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127994137"/>
                  </a:ext>
                </a:extLst>
              </a:tr>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2450668907"/>
                  </a:ext>
                </a:extLst>
              </a:tr>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4130207957"/>
                  </a:ext>
                </a:extLst>
              </a:tr>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2795706464"/>
                  </a:ext>
                </a:extLst>
              </a:tr>
            </a:tbl>
          </a:graphicData>
        </a:graphic>
      </p:graphicFrame>
      <p:graphicFrame>
        <p:nvGraphicFramePr>
          <p:cNvPr id="73" name="Table 72">
            <a:extLst>
              <a:ext uri="{FF2B5EF4-FFF2-40B4-BE49-F238E27FC236}">
                <a16:creationId xmlns:a16="http://schemas.microsoft.com/office/drawing/2014/main" id="{A72E1C1A-4D06-3403-CD1A-D0645A9ACDBC}"/>
              </a:ext>
            </a:extLst>
          </p:cNvPr>
          <p:cNvGraphicFramePr>
            <a:graphicFrameLocks noGrp="1"/>
          </p:cNvGraphicFramePr>
          <p:nvPr>
            <p:extLst>
              <p:ext uri="{D42A27DB-BD31-4B8C-83A1-F6EECF244321}">
                <p14:modId xmlns:p14="http://schemas.microsoft.com/office/powerpoint/2010/main" val="1082193221"/>
              </p:ext>
            </p:extLst>
          </p:nvPr>
        </p:nvGraphicFramePr>
        <p:xfrm>
          <a:off x="9227708" y="4370719"/>
          <a:ext cx="980020" cy="980020"/>
        </p:xfrm>
        <a:graphic>
          <a:graphicData uri="http://schemas.openxmlformats.org/drawingml/2006/table">
            <a:tbl>
              <a:tblPr firstRow="1" bandRow="1">
                <a:tableStyleId>{D7AC3CCA-C797-4891-BE02-D94E43425B78}</a:tableStyleId>
              </a:tblPr>
              <a:tblGrid>
                <a:gridCol w="245005">
                  <a:extLst>
                    <a:ext uri="{9D8B030D-6E8A-4147-A177-3AD203B41FA5}">
                      <a16:colId xmlns:a16="http://schemas.microsoft.com/office/drawing/2014/main" val="2862273892"/>
                    </a:ext>
                  </a:extLst>
                </a:gridCol>
                <a:gridCol w="245005">
                  <a:extLst>
                    <a:ext uri="{9D8B030D-6E8A-4147-A177-3AD203B41FA5}">
                      <a16:colId xmlns:a16="http://schemas.microsoft.com/office/drawing/2014/main" val="2516366266"/>
                    </a:ext>
                  </a:extLst>
                </a:gridCol>
                <a:gridCol w="245005">
                  <a:extLst>
                    <a:ext uri="{9D8B030D-6E8A-4147-A177-3AD203B41FA5}">
                      <a16:colId xmlns:a16="http://schemas.microsoft.com/office/drawing/2014/main" val="2350446695"/>
                    </a:ext>
                  </a:extLst>
                </a:gridCol>
                <a:gridCol w="245005">
                  <a:extLst>
                    <a:ext uri="{9D8B030D-6E8A-4147-A177-3AD203B41FA5}">
                      <a16:colId xmlns:a16="http://schemas.microsoft.com/office/drawing/2014/main" val="1529006998"/>
                    </a:ext>
                  </a:extLst>
                </a:gridCol>
              </a:tblGrid>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127994137"/>
                  </a:ext>
                </a:extLst>
              </a:tr>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2450668907"/>
                  </a:ext>
                </a:extLst>
              </a:tr>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4130207957"/>
                  </a:ext>
                </a:extLst>
              </a:tr>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2795706464"/>
                  </a:ext>
                </a:extLst>
              </a:tr>
            </a:tbl>
          </a:graphicData>
        </a:graphic>
      </p:graphicFrame>
      <p:graphicFrame>
        <p:nvGraphicFramePr>
          <p:cNvPr id="72" name="Table 71">
            <a:extLst>
              <a:ext uri="{FF2B5EF4-FFF2-40B4-BE49-F238E27FC236}">
                <a16:creationId xmlns:a16="http://schemas.microsoft.com/office/drawing/2014/main" id="{5DDD8EB6-861E-D387-E882-4E0A67746EAD}"/>
              </a:ext>
            </a:extLst>
          </p:cNvPr>
          <p:cNvGraphicFramePr>
            <a:graphicFrameLocks noGrp="1"/>
          </p:cNvGraphicFramePr>
          <p:nvPr>
            <p:extLst>
              <p:ext uri="{D42A27DB-BD31-4B8C-83A1-F6EECF244321}">
                <p14:modId xmlns:p14="http://schemas.microsoft.com/office/powerpoint/2010/main" val="2843586312"/>
              </p:ext>
            </p:extLst>
          </p:nvPr>
        </p:nvGraphicFramePr>
        <p:xfrm>
          <a:off x="9126951" y="4268659"/>
          <a:ext cx="980020" cy="980020"/>
        </p:xfrm>
        <a:graphic>
          <a:graphicData uri="http://schemas.openxmlformats.org/drawingml/2006/table">
            <a:tbl>
              <a:tblPr firstRow="1" bandRow="1">
                <a:tableStyleId>{D7AC3CCA-C797-4891-BE02-D94E43425B78}</a:tableStyleId>
              </a:tblPr>
              <a:tblGrid>
                <a:gridCol w="245005">
                  <a:extLst>
                    <a:ext uri="{9D8B030D-6E8A-4147-A177-3AD203B41FA5}">
                      <a16:colId xmlns:a16="http://schemas.microsoft.com/office/drawing/2014/main" val="2862273892"/>
                    </a:ext>
                  </a:extLst>
                </a:gridCol>
                <a:gridCol w="245005">
                  <a:extLst>
                    <a:ext uri="{9D8B030D-6E8A-4147-A177-3AD203B41FA5}">
                      <a16:colId xmlns:a16="http://schemas.microsoft.com/office/drawing/2014/main" val="2516366266"/>
                    </a:ext>
                  </a:extLst>
                </a:gridCol>
                <a:gridCol w="245005">
                  <a:extLst>
                    <a:ext uri="{9D8B030D-6E8A-4147-A177-3AD203B41FA5}">
                      <a16:colId xmlns:a16="http://schemas.microsoft.com/office/drawing/2014/main" val="2350446695"/>
                    </a:ext>
                  </a:extLst>
                </a:gridCol>
                <a:gridCol w="245005">
                  <a:extLst>
                    <a:ext uri="{9D8B030D-6E8A-4147-A177-3AD203B41FA5}">
                      <a16:colId xmlns:a16="http://schemas.microsoft.com/office/drawing/2014/main" val="1529006998"/>
                    </a:ext>
                  </a:extLst>
                </a:gridCol>
              </a:tblGrid>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127994137"/>
                  </a:ext>
                </a:extLst>
              </a:tr>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2450668907"/>
                  </a:ext>
                </a:extLst>
              </a:tr>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4130207957"/>
                  </a:ext>
                </a:extLst>
              </a:tr>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2795706464"/>
                  </a:ext>
                </a:extLst>
              </a:tr>
            </a:tbl>
          </a:graphicData>
        </a:graphic>
      </p:graphicFrame>
      <p:graphicFrame>
        <p:nvGraphicFramePr>
          <p:cNvPr id="71" name="Table 70">
            <a:extLst>
              <a:ext uri="{FF2B5EF4-FFF2-40B4-BE49-F238E27FC236}">
                <a16:creationId xmlns:a16="http://schemas.microsoft.com/office/drawing/2014/main" id="{090BE227-D576-4F45-4008-19B9B8BA5328}"/>
              </a:ext>
            </a:extLst>
          </p:cNvPr>
          <p:cNvGraphicFramePr>
            <a:graphicFrameLocks noGrp="1"/>
          </p:cNvGraphicFramePr>
          <p:nvPr>
            <p:extLst>
              <p:ext uri="{D42A27DB-BD31-4B8C-83A1-F6EECF244321}">
                <p14:modId xmlns:p14="http://schemas.microsoft.com/office/powerpoint/2010/main" val="169972031"/>
              </p:ext>
            </p:extLst>
          </p:nvPr>
        </p:nvGraphicFramePr>
        <p:xfrm>
          <a:off x="9023152" y="4143995"/>
          <a:ext cx="980020" cy="980020"/>
        </p:xfrm>
        <a:graphic>
          <a:graphicData uri="http://schemas.openxmlformats.org/drawingml/2006/table">
            <a:tbl>
              <a:tblPr firstRow="1" bandRow="1">
                <a:tableStyleId>{D7AC3CCA-C797-4891-BE02-D94E43425B78}</a:tableStyleId>
              </a:tblPr>
              <a:tblGrid>
                <a:gridCol w="245005">
                  <a:extLst>
                    <a:ext uri="{9D8B030D-6E8A-4147-A177-3AD203B41FA5}">
                      <a16:colId xmlns:a16="http://schemas.microsoft.com/office/drawing/2014/main" val="2862273892"/>
                    </a:ext>
                  </a:extLst>
                </a:gridCol>
                <a:gridCol w="245005">
                  <a:extLst>
                    <a:ext uri="{9D8B030D-6E8A-4147-A177-3AD203B41FA5}">
                      <a16:colId xmlns:a16="http://schemas.microsoft.com/office/drawing/2014/main" val="2516366266"/>
                    </a:ext>
                  </a:extLst>
                </a:gridCol>
                <a:gridCol w="245005">
                  <a:extLst>
                    <a:ext uri="{9D8B030D-6E8A-4147-A177-3AD203B41FA5}">
                      <a16:colId xmlns:a16="http://schemas.microsoft.com/office/drawing/2014/main" val="2350446695"/>
                    </a:ext>
                  </a:extLst>
                </a:gridCol>
                <a:gridCol w="245005">
                  <a:extLst>
                    <a:ext uri="{9D8B030D-6E8A-4147-A177-3AD203B41FA5}">
                      <a16:colId xmlns:a16="http://schemas.microsoft.com/office/drawing/2014/main" val="1529006998"/>
                    </a:ext>
                  </a:extLst>
                </a:gridCol>
              </a:tblGrid>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127994137"/>
                  </a:ext>
                </a:extLst>
              </a:tr>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2450668907"/>
                  </a:ext>
                </a:extLst>
              </a:tr>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4130207957"/>
                  </a:ext>
                </a:extLst>
              </a:tr>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2795706464"/>
                  </a:ext>
                </a:extLst>
              </a:tr>
            </a:tbl>
          </a:graphicData>
        </a:graphic>
      </p:graphicFrame>
      <p:graphicFrame>
        <p:nvGraphicFramePr>
          <p:cNvPr id="70" name="Table 69">
            <a:extLst>
              <a:ext uri="{FF2B5EF4-FFF2-40B4-BE49-F238E27FC236}">
                <a16:creationId xmlns:a16="http://schemas.microsoft.com/office/drawing/2014/main" id="{FFE8D934-99E8-2AE2-A4F6-1E52D4F520FD}"/>
              </a:ext>
            </a:extLst>
          </p:cNvPr>
          <p:cNvGraphicFramePr>
            <a:graphicFrameLocks noGrp="1"/>
          </p:cNvGraphicFramePr>
          <p:nvPr>
            <p:extLst>
              <p:ext uri="{D42A27DB-BD31-4B8C-83A1-F6EECF244321}">
                <p14:modId xmlns:p14="http://schemas.microsoft.com/office/powerpoint/2010/main" val="648899063"/>
              </p:ext>
            </p:extLst>
          </p:nvPr>
        </p:nvGraphicFramePr>
        <p:xfrm>
          <a:off x="8917987" y="4012024"/>
          <a:ext cx="980020" cy="980020"/>
        </p:xfrm>
        <a:graphic>
          <a:graphicData uri="http://schemas.openxmlformats.org/drawingml/2006/table">
            <a:tbl>
              <a:tblPr firstRow="1" bandRow="1">
                <a:tableStyleId>{D7AC3CCA-C797-4891-BE02-D94E43425B78}</a:tableStyleId>
              </a:tblPr>
              <a:tblGrid>
                <a:gridCol w="245005">
                  <a:extLst>
                    <a:ext uri="{9D8B030D-6E8A-4147-A177-3AD203B41FA5}">
                      <a16:colId xmlns:a16="http://schemas.microsoft.com/office/drawing/2014/main" val="2862273892"/>
                    </a:ext>
                  </a:extLst>
                </a:gridCol>
                <a:gridCol w="245005">
                  <a:extLst>
                    <a:ext uri="{9D8B030D-6E8A-4147-A177-3AD203B41FA5}">
                      <a16:colId xmlns:a16="http://schemas.microsoft.com/office/drawing/2014/main" val="2516366266"/>
                    </a:ext>
                  </a:extLst>
                </a:gridCol>
                <a:gridCol w="245005">
                  <a:extLst>
                    <a:ext uri="{9D8B030D-6E8A-4147-A177-3AD203B41FA5}">
                      <a16:colId xmlns:a16="http://schemas.microsoft.com/office/drawing/2014/main" val="2350446695"/>
                    </a:ext>
                  </a:extLst>
                </a:gridCol>
                <a:gridCol w="245005">
                  <a:extLst>
                    <a:ext uri="{9D8B030D-6E8A-4147-A177-3AD203B41FA5}">
                      <a16:colId xmlns:a16="http://schemas.microsoft.com/office/drawing/2014/main" val="1529006998"/>
                    </a:ext>
                  </a:extLst>
                </a:gridCol>
              </a:tblGrid>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127994137"/>
                  </a:ext>
                </a:extLst>
              </a:tr>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2450668907"/>
                  </a:ext>
                </a:extLst>
              </a:tr>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4130207957"/>
                  </a:ext>
                </a:extLst>
              </a:tr>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2795706464"/>
                  </a:ext>
                </a:extLst>
              </a:tr>
            </a:tbl>
          </a:graphicData>
        </a:graphic>
      </p:graphicFrame>
      <p:graphicFrame>
        <p:nvGraphicFramePr>
          <p:cNvPr id="69" name="Table 68">
            <a:extLst>
              <a:ext uri="{FF2B5EF4-FFF2-40B4-BE49-F238E27FC236}">
                <a16:creationId xmlns:a16="http://schemas.microsoft.com/office/drawing/2014/main" id="{38CA3F27-93B2-674D-54F7-89F21958C2AE}"/>
              </a:ext>
            </a:extLst>
          </p:cNvPr>
          <p:cNvGraphicFramePr>
            <a:graphicFrameLocks noGrp="1"/>
          </p:cNvGraphicFramePr>
          <p:nvPr>
            <p:extLst>
              <p:ext uri="{D42A27DB-BD31-4B8C-83A1-F6EECF244321}">
                <p14:modId xmlns:p14="http://schemas.microsoft.com/office/powerpoint/2010/main" val="3156592356"/>
              </p:ext>
            </p:extLst>
          </p:nvPr>
        </p:nvGraphicFramePr>
        <p:xfrm>
          <a:off x="8812822" y="3883492"/>
          <a:ext cx="980020" cy="980020"/>
        </p:xfrm>
        <a:graphic>
          <a:graphicData uri="http://schemas.openxmlformats.org/drawingml/2006/table">
            <a:tbl>
              <a:tblPr firstRow="1" bandRow="1">
                <a:tableStyleId>{D7AC3CCA-C797-4891-BE02-D94E43425B78}</a:tableStyleId>
              </a:tblPr>
              <a:tblGrid>
                <a:gridCol w="245005">
                  <a:extLst>
                    <a:ext uri="{9D8B030D-6E8A-4147-A177-3AD203B41FA5}">
                      <a16:colId xmlns:a16="http://schemas.microsoft.com/office/drawing/2014/main" val="2862273892"/>
                    </a:ext>
                  </a:extLst>
                </a:gridCol>
                <a:gridCol w="245005">
                  <a:extLst>
                    <a:ext uri="{9D8B030D-6E8A-4147-A177-3AD203B41FA5}">
                      <a16:colId xmlns:a16="http://schemas.microsoft.com/office/drawing/2014/main" val="2516366266"/>
                    </a:ext>
                  </a:extLst>
                </a:gridCol>
                <a:gridCol w="245005">
                  <a:extLst>
                    <a:ext uri="{9D8B030D-6E8A-4147-A177-3AD203B41FA5}">
                      <a16:colId xmlns:a16="http://schemas.microsoft.com/office/drawing/2014/main" val="2350446695"/>
                    </a:ext>
                  </a:extLst>
                </a:gridCol>
                <a:gridCol w="245005">
                  <a:extLst>
                    <a:ext uri="{9D8B030D-6E8A-4147-A177-3AD203B41FA5}">
                      <a16:colId xmlns:a16="http://schemas.microsoft.com/office/drawing/2014/main" val="1529006998"/>
                    </a:ext>
                  </a:extLst>
                </a:gridCol>
              </a:tblGrid>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127994137"/>
                  </a:ext>
                </a:extLst>
              </a:tr>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2450668907"/>
                  </a:ext>
                </a:extLst>
              </a:tr>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4130207957"/>
                  </a:ext>
                </a:extLst>
              </a:tr>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2795706464"/>
                  </a:ext>
                </a:extLst>
              </a:tr>
            </a:tbl>
          </a:graphicData>
        </a:graphic>
      </p:graphicFrame>
      <p:graphicFrame>
        <p:nvGraphicFramePr>
          <p:cNvPr id="67" name="Table 66">
            <a:extLst>
              <a:ext uri="{FF2B5EF4-FFF2-40B4-BE49-F238E27FC236}">
                <a16:creationId xmlns:a16="http://schemas.microsoft.com/office/drawing/2014/main" id="{F69E5DB1-C531-9EF5-0375-0D421B4312C5}"/>
              </a:ext>
            </a:extLst>
          </p:cNvPr>
          <p:cNvGraphicFramePr>
            <a:graphicFrameLocks noGrp="1"/>
          </p:cNvGraphicFramePr>
          <p:nvPr>
            <p:extLst>
              <p:ext uri="{D42A27DB-BD31-4B8C-83A1-F6EECF244321}">
                <p14:modId xmlns:p14="http://schemas.microsoft.com/office/powerpoint/2010/main" val="2141020480"/>
              </p:ext>
            </p:extLst>
          </p:nvPr>
        </p:nvGraphicFramePr>
        <p:xfrm>
          <a:off x="8712795" y="3748738"/>
          <a:ext cx="980020" cy="980020"/>
        </p:xfrm>
        <a:graphic>
          <a:graphicData uri="http://schemas.openxmlformats.org/drawingml/2006/table">
            <a:tbl>
              <a:tblPr firstRow="1" bandRow="1">
                <a:tableStyleId>{D7AC3CCA-C797-4891-BE02-D94E43425B78}</a:tableStyleId>
              </a:tblPr>
              <a:tblGrid>
                <a:gridCol w="245005">
                  <a:extLst>
                    <a:ext uri="{9D8B030D-6E8A-4147-A177-3AD203B41FA5}">
                      <a16:colId xmlns:a16="http://schemas.microsoft.com/office/drawing/2014/main" val="2862273892"/>
                    </a:ext>
                  </a:extLst>
                </a:gridCol>
                <a:gridCol w="245005">
                  <a:extLst>
                    <a:ext uri="{9D8B030D-6E8A-4147-A177-3AD203B41FA5}">
                      <a16:colId xmlns:a16="http://schemas.microsoft.com/office/drawing/2014/main" val="2516366266"/>
                    </a:ext>
                  </a:extLst>
                </a:gridCol>
                <a:gridCol w="245005">
                  <a:extLst>
                    <a:ext uri="{9D8B030D-6E8A-4147-A177-3AD203B41FA5}">
                      <a16:colId xmlns:a16="http://schemas.microsoft.com/office/drawing/2014/main" val="2350446695"/>
                    </a:ext>
                  </a:extLst>
                </a:gridCol>
                <a:gridCol w="245005">
                  <a:extLst>
                    <a:ext uri="{9D8B030D-6E8A-4147-A177-3AD203B41FA5}">
                      <a16:colId xmlns:a16="http://schemas.microsoft.com/office/drawing/2014/main" val="1529006998"/>
                    </a:ext>
                  </a:extLst>
                </a:gridCol>
              </a:tblGrid>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127994137"/>
                  </a:ext>
                </a:extLst>
              </a:tr>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2450668907"/>
                  </a:ext>
                </a:extLst>
              </a:tr>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4130207957"/>
                  </a:ext>
                </a:extLst>
              </a:tr>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2795706464"/>
                  </a:ext>
                </a:extLst>
              </a:tr>
            </a:tbl>
          </a:graphicData>
        </a:graphic>
      </p:graphicFrame>
      <p:graphicFrame>
        <p:nvGraphicFramePr>
          <p:cNvPr id="84" name="Table 83">
            <a:extLst>
              <a:ext uri="{FF2B5EF4-FFF2-40B4-BE49-F238E27FC236}">
                <a16:creationId xmlns:a16="http://schemas.microsoft.com/office/drawing/2014/main" id="{49C3D34C-6D62-038A-C972-558730909C87}"/>
              </a:ext>
            </a:extLst>
          </p:cNvPr>
          <p:cNvGraphicFramePr>
            <a:graphicFrameLocks noGrp="1"/>
          </p:cNvGraphicFramePr>
          <p:nvPr>
            <p:extLst>
              <p:ext uri="{D42A27DB-BD31-4B8C-83A1-F6EECF244321}">
                <p14:modId xmlns:p14="http://schemas.microsoft.com/office/powerpoint/2010/main" val="2924012035"/>
              </p:ext>
            </p:extLst>
          </p:nvPr>
        </p:nvGraphicFramePr>
        <p:xfrm>
          <a:off x="11246433" y="4615724"/>
          <a:ext cx="735015" cy="735015"/>
        </p:xfrm>
        <a:graphic>
          <a:graphicData uri="http://schemas.openxmlformats.org/drawingml/2006/table">
            <a:tbl>
              <a:tblPr firstRow="1" bandRow="1">
                <a:tableStyleId>{D7AC3CCA-C797-4891-BE02-D94E43425B78}</a:tableStyleId>
              </a:tblPr>
              <a:tblGrid>
                <a:gridCol w="245005">
                  <a:extLst>
                    <a:ext uri="{9D8B030D-6E8A-4147-A177-3AD203B41FA5}">
                      <a16:colId xmlns:a16="http://schemas.microsoft.com/office/drawing/2014/main" val="3210951065"/>
                    </a:ext>
                  </a:extLst>
                </a:gridCol>
                <a:gridCol w="245005">
                  <a:extLst>
                    <a:ext uri="{9D8B030D-6E8A-4147-A177-3AD203B41FA5}">
                      <a16:colId xmlns:a16="http://schemas.microsoft.com/office/drawing/2014/main" val="400024509"/>
                    </a:ext>
                  </a:extLst>
                </a:gridCol>
                <a:gridCol w="245005">
                  <a:extLst>
                    <a:ext uri="{9D8B030D-6E8A-4147-A177-3AD203B41FA5}">
                      <a16:colId xmlns:a16="http://schemas.microsoft.com/office/drawing/2014/main" val="3008907533"/>
                    </a:ext>
                  </a:extLst>
                </a:gridCol>
              </a:tblGrid>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894736367"/>
                  </a:ext>
                </a:extLst>
              </a:tr>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2933249179"/>
                  </a:ext>
                </a:extLst>
              </a:tr>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99703588"/>
                  </a:ext>
                </a:extLst>
              </a:tr>
            </a:tbl>
          </a:graphicData>
        </a:graphic>
      </p:graphicFrame>
      <p:graphicFrame>
        <p:nvGraphicFramePr>
          <p:cNvPr id="83" name="Table 82">
            <a:extLst>
              <a:ext uri="{FF2B5EF4-FFF2-40B4-BE49-F238E27FC236}">
                <a16:creationId xmlns:a16="http://schemas.microsoft.com/office/drawing/2014/main" id="{0FE5F3C1-B02E-595E-8CB9-0A010A252BA0}"/>
              </a:ext>
            </a:extLst>
          </p:cNvPr>
          <p:cNvGraphicFramePr>
            <a:graphicFrameLocks noGrp="1"/>
          </p:cNvGraphicFramePr>
          <p:nvPr>
            <p:extLst>
              <p:ext uri="{D42A27DB-BD31-4B8C-83A1-F6EECF244321}">
                <p14:modId xmlns:p14="http://schemas.microsoft.com/office/powerpoint/2010/main" val="1042729094"/>
              </p:ext>
            </p:extLst>
          </p:nvPr>
        </p:nvGraphicFramePr>
        <p:xfrm>
          <a:off x="11144877" y="4496004"/>
          <a:ext cx="735015" cy="735015"/>
        </p:xfrm>
        <a:graphic>
          <a:graphicData uri="http://schemas.openxmlformats.org/drawingml/2006/table">
            <a:tbl>
              <a:tblPr firstRow="1" bandRow="1">
                <a:tableStyleId>{D7AC3CCA-C797-4891-BE02-D94E43425B78}</a:tableStyleId>
              </a:tblPr>
              <a:tblGrid>
                <a:gridCol w="245005">
                  <a:extLst>
                    <a:ext uri="{9D8B030D-6E8A-4147-A177-3AD203B41FA5}">
                      <a16:colId xmlns:a16="http://schemas.microsoft.com/office/drawing/2014/main" val="3210951065"/>
                    </a:ext>
                  </a:extLst>
                </a:gridCol>
                <a:gridCol w="245005">
                  <a:extLst>
                    <a:ext uri="{9D8B030D-6E8A-4147-A177-3AD203B41FA5}">
                      <a16:colId xmlns:a16="http://schemas.microsoft.com/office/drawing/2014/main" val="400024509"/>
                    </a:ext>
                  </a:extLst>
                </a:gridCol>
                <a:gridCol w="245005">
                  <a:extLst>
                    <a:ext uri="{9D8B030D-6E8A-4147-A177-3AD203B41FA5}">
                      <a16:colId xmlns:a16="http://schemas.microsoft.com/office/drawing/2014/main" val="3008907533"/>
                    </a:ext>
                  </a:extLst>
                </a:gridCol>
              </a:tblGrid>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894736367"/>
                  </a:ext>
                </a:extLst>
              </a:tr>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2933249179"/>
                  </a:ext>
                </a:extLst>
              </a:tr>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99703588"/>
                  </a:ext>
                </a:extLst>
              </a:tr>
            </a:tbl>
          </a:graphicData>
        </a:graphic>
      </p:graphicFrame>
      <p:graphicFrame>
        <p:nvGraphicFramePr>
          <p:cNvPr id="82" name="Table 81">
            <a:extLst>
              <a:ext uri="{FF2B5EF4-FFF2-40B4-BE49-F238E27FC236}">
                <a16:creationId xmlns:a16="http://schemas.microsoft.com/office/drawing/2014/main" id="{96B44140-F957-81DD-ECF1-8B26C224D85E}"/>
              </a:ext>
            </a:extLst>
          </p:cNvPr>
          <p:cNvGraphicFramePr>
            <a:graphicFrameLocks noGrp="1"/>
          </p:cNvGraphicFramePr>
          <p:nvPr>
            <p:extLst>
              <p:ext uri="{D42A27DB-BD31-4B8C-83A1-F6EECF244321}">
                <p14:modId xmlns:p14="http://schemas.microsoft.com/office/powerpoint/2010/main" val="718634673"/>
              </p:ext>
            </p:extLst>
          </p:nvPr>
        </p:nvGraphicFramePr>
        <p:xfrm>
          <a:off x="11049863" y="4381665"/>
          <a:ext cx="735015" cy="735015"/>
        </p:xfrm>
        <a:graphic>
          <a:graphicData uri="http://schemas.openxmlformats.org/drawingml/2006/table">
            <a:tbl>
              <a:tblPr firstRow="1" bandRow="1">
                <a:tableStyleId>{D7AC3CCA-C797-4891-BE02-D94E43425B78}</a:tableStyleId>
              </a:tblPr>
              <a:tblGrid>
                <a:gridCol w="245005">
                  <a:extLst>
                    <a:ext uri="{9D8B030D-6E8A-4147-A177-3AD203B41FA5}">
                      <a16:colId xmlns:a16="http://schemas.microsoft.com/office/drawing/2014/main" val="3210951065"/>
                    </a:ext>
                  </a:extLst>
                </a:gridCol>
                <a:gridCol w="245005">
                  <a:extLst>
                    <a:ext uri="{9D8B030D-6E8A-4147-A177-3AD203B41FA5}">
                      <a16:colId xmlns:a16="http://schemas.microsoft.com/office/drawing/2014/main" val="400024509"/>
                    </a:ext>
                  </a:extLst>
                </a:gridCol>
                <a:gridCol w="245005">
                  <a:extLst>
                    <a:ext uri="{9D8B030D-6E8A-4147-A177-3AD203B41FA5}">
                      <a16:colId xmlns:a16="http://schemas.microsoft.com/office/drawing/2014/main" val="3008907533"/>
                    </a:ext>
                  </a:extLst>
                </a:gridCol>
              </a:tblGrid>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894736367"/>
                  </a:ext>
                </a:extLst>
              </a:tr>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2933249179"/>
                  </a:ext>
                </a:extLst>
              </a:tr>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99703588"/>
                  </a:ext>
                </a:extLst>
              </a:tr>
            </a:tbl>
          </a:graphicData>
        </a:graphic>
      </p:graphicFrame>
      <p:graphicFrame>
        <p:nvGraphicFramePr>
          <p:cNvPr id="81" name="Table 80">
            <a:extLst>
              <a:ext uri="{FF2B5EF4-FFF2-40B4-BE49-F238E27FC236}">
                <a16:creationId xmlns:a16="http://schemas.microsoft.com/office/drawing/2014/main" id="{51E15A8A-65B7-9964-07FD-06A7237C7DE8}"/>
              </a:ext>
            </a:extLst>
          </p:cNvPr>
          <p:cNvGraphicFramePr>
            <a:graphicFrameLocks noGrp="1"/>
          </p:cNvGraphicFramePr>
          <p:nvPr>
            <p:extLst>
              <p:ext uri="{D42A27DB-BD31-4B8C-83A1-F6EECF244321}">
                <p14:modId xmlns:p14="http://schemas.microsoft.com/office/powerpoint/2010/main" val="204504297"/>
              </p:ext>
            </p:extLst>
          </p:nvPr>
        </p:nvGraphicFramePr>
        <p:xfrm>
          <a:off x="10957120" y="4252334"/>
          <a:ext cx="735015" cy="735015"/>
        </p:xfrm>
        <a:graphic>
          <a:graphicData uri="http://schemas.openxmlformats.org/drawingml/2006/table">
            <a:tbl>
              <a:tblPr firstRow="1" bandRow="1">
                <a:tableStyleId>{D7AC3CCA-C797-4891-BE02-D94E43425B78}</a:tableStyleId>
              </a:tblPr>
              <a:tblGrid>
                <a:gridCol w="245005">
                  <a:extLst>
                    <a:ext uri="{9D8B030D-6E8A-4147-A177-3AD203B41FA5}">
                      <a16:colId xmlns:a16="http://schemas.microsoft.com/office/drawing/2014/main" val="3210951065"/>
                    </a:ext>
                  </a:extLst>
                </a:gridCol>
                <a:gridCol w="245005">
                  <a:extLst>
                    <a:ext uri="{9D8B030D-6E8A-4147-A177-3AD203B41FA5}">
                      <a16:colId xmlns:a16="http://schemas.microsoft.com/office/drawing/2014/main" val="400024509"/>
                    </a:ext>
                  </a:extLst>
                </a:gridCol>
                <a:gridCol w="245005">
                  <a:extLst>
                    <a:ext uri="{9D8B030D-6E8A-4147-A177-3AD203B41FA5}">
                      <a16:colId xmlns:a16="http://schemas.microsoft.com/office/drawing/2014/main" val="3008907533"/>
                    </a:ext>
                  </a:extLst>
                </a:gridCol>
              </a:tblGrid>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894736367"/>
                  </a:ext>
                </a:extLst>
              </a:tr>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2933249179"/>
                  </a:ext>
                </a:extLst>
              </a:tr>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99703588"/>
                  </a:ext>
                </a:extLst>
              </a:tr>
            </a:tbl>
          </a:graphicData>
        </a:graphic>
      </p:graphicFrame>
      <p:graphicFrame>
        <p:nvGraphicFramePr>
          <p:cNvPr id="80" name="Table 79">
            <a:extLst>
              <a:ext uri="{FF2B5EF4-FFF2-40B4-BE49-F238E27FC236}">
                <a16:creationId xmlns:a16="http://schemas.microsoft.com/office/drawing/2014/main" id="{CBF12FCC-D4AD-2B5F-425E-4B598F0D76BF}"/>
              </a:ext>
            </a:extLst>
          </p:cNvPr>
          <p:cNvGraphicFramePr>
            <a:graphicFrameLocks noGrp="1"/>
          </p:cNvGraphicFramePr>
          <p:nvPr>
            <p:extLst>
              <p:ext uri="{D42A27DB-BD31-4B8C-83A1-F6EECF244321}">
                <p14:modId xmlns:p14="http://schemas.microsoft.com/office/powerpoint/2010/main" val="2086750815"/>
              </p:ext>
            </p:extLst>
          </p:nvPr>
        </p:nvGraphicFramePr>
        <p:xfrm>
          <a:off x="10862106" y="4125714"/>
          <a:ext cx="735015" cy="735015"/>
        </p:xfrm>
        <a:graphic>
          <a:graphicData uri="http://schemas.openxmlformats.org/drawingml/2006/table">
            <a:tbl>
              <a:tblPr firstRow="1" bandRow="1">
                <a:tableStyleId>{D7AC3CCA-C797-4891-BE02-D94E43425B78}</a:tableStyleId>
              </a:tblPr>
              <a:tblGrid>
                <a:gridCol w="245005">
                  <a:extLst>
                    <a:ext uri="{9D8B030D-6E8A-4147-A177-3AD203B41FA5}">
                      <a16:colId xmlns:a16="http://schemas.microsoft.com/office/drawing/2014/main" val="3210951065"/>
                    </a:ext>
                  </a:extLst>
                </a:gridCol>
                <a:gridCol w="245005">
                  <a:extLst>
                    <a:ext uri="{9D8B030D-6E8A-4147-A177-3AD203B41FA5}">
                      <a16:colId xmlns:a16="http://schemas.microsoft.com/office/drawing/2014/main" val="400024509"/>
                    </a:ext>
                  </a:extLst>
                </a:gridCol>
                <a:gridCol w="245005">
                  <a:extLst>
                    <a:ext uri="{9D8B030D-6E8A-4147-A177-3AD203B41FA5}">
                      <a16:colId xmlns:a16="http://schemas.microsoft.com/office/drawing/2014/main" val="3008907533"/>
                    </a:ext>
                  </a:extLst>
                </a:gridCol>
              </a:tblGrid>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894736367"/>
                  </a:ext>
                </a:extLst>
              </a:tr>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2933249179"/>
                  </a:ext>
                </a:extLst>
              </a:tr>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99703588"/>
                  </a:ext>
                </a:extLst>
              </a:tr>
            </a:tbl>
          </a:graphicData>
        </a:graphic>
      </p:graphicFrame>
      <p:graphicFrame>
        <p:nvGraphicFramePr>
          <p:cNvPr id="79" name="Table 78">
            <a:extLst>
              <a:ext uri="{FF2B5EF4-FFF2-40B4-BE49-F238E27FC236}">
                <a16:creationId xmlns:a16="http://schemas.microsoft.com/office/drawing/2014/main" id="{F261BE03-7304-FFC3-EA4E-63D9BA9A2AC8}"/>
              </a:ext>
            </a:extLst>
          </p:cNvPr>
          <p:cNvGraphicFramePr>
            <a:graphicFrameLocks noGrp="1"/>
          </p:cNvGraphicFramePr>
          <p:nvPr>
            <p:extLst>
              <p:ext uri="{D42A27DB-BD31-4B8C-83A1-F6EECF244321}">
                <p14:modId xmlns:p14="http://schemas.microsoft.com/office/powerpoint/2010/main" val="864874493"/>
              </p:ext>
            </p:extLst>
          </p:nvPr>
        </p:nvGraphicFramePr>
        <p:xfrm>
          <a:off x="10760550" y="3999249"/>
          <a:ext cx="735015" cy="735015"/>
        </p:xfrm>
        <a:graphic>
          <a:graphicData uri="http://schemas.openxmlformats.org/drawingml/2006/table">
            <a:tbl>
              <a:tblPr firstRow="1" bandRow="1">
                <a:tableStyleId>{D7AC3CCA-C797-4891-BE02-D94E43425B78}</a:tableStyleId>
              </a:tblPr>
              <a:tblGrid>
                <a:gridCol w="245005">
                  <a:extLst>
                    <a:ext uri="{9D8B030D-6E8A-4147-A177-3AD203B41FA5}">
                      <a16:colId xmlns:a16="http://schemas.microsoft.com/office/drawing/2014/main" val="3210951065"/>
                    </a:ext>
                  </a:extLst>
                </a:gridCol>
                <a:gridCol w="245005">
                  <a:extLst>
                    <a:ext uri="{9D8B030D-6E8A-4147-A177-3AD203B41FA5}">
                      <a16:colId xmlns:a16="http://schemas.microsoft.com/office/drawing/2014/main" val="400024509"/>
                    </a:ext>
                  </a:extLst>
                </a:gridCol>
                <a:gridCol w="245005">
                  <a:extLst>
                    <a:ext uri="{9D8B030D-6E8A-4147-A177-3AD203B41FA5}">
                      <a16:colId xmlns:a16="http://schemas.microsoft.com/office/drawing/2014/main" val="3008907533"/>
                    </a:ext>
                  </a:extLst>
                </a:gridCol>
              </a:tblGrid>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894736367"/>
                  </a:ext>
                </a:extLst>
              </a:tr>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2933249179"/>
                  </a:ext>
                </a:extLst>
              </a:tr>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99703588"/>
                  </a:ext>
                </a:extLst>
              </a:tr>
            </a:tbl>
          </a:graphicData>
        </a:graphic>
      </p:graphicFrame>
      <p:graphicFrame>
        <p:nvGraphicFramePr>
          <p:cNvPr id="78" name="Table 77">
            <a:extLst>
              <a:ext uri="{FF2B5EF4-FFF2-40B4-BE49-F238E27FC236}">
                <a16:creationId xmlns:a16="http://schemas.microsoft.com/office/drawing/2014/main" id="{0D8946C6-428A-A034-598D-DDAC097CF04A}"/>
              </a:ext>
            </a:extLst>
          </p:cNvPr>
          <p:cNvGraphicFramePr>
            <a:graphicFrameLocks noGrp="1"/>
          </p:cNvGraphicFramePr>
          <p:nvPr>
            <p:extLst>
              <p:ext uri="{D42A27DB-BD31-4B8C-83A1-F6EECF244321}">
                <p14:modId xmlns:p14="http://schemas.microsoft.com/office/powerpoint/2010/main" val="899755956"/>
              </p:ext>
            </p:extLst>
          </p:nvPr>
        </p:nvGraphicFramePr>
        <p:xfrm>
          <a:off x="10652182" y="3883492"/>
          <a:ext cx="735015" cy="735015"/>
        </p:xfrm>
        <a:graphic>
          <a:graphicData uri="http://schemas.openxmlformats.org/drawingml/2006/table">
            <a:tbl>
              <a:tblPr firstRow="1" bandRow="1">
                <a:tableStyleId>{D7AC3CCA-C797-4891-BE02-D94E43425B78}</a:tableStyleId>
              </a:tblPr>
              <a:tblGrid>
                <a:gridCol w="245005">
                  <a:extLst>
                    <a:ext uri="{9D8B030D-6E8A-4147-A177-3AD203B41FA5}">
                      <a16:colId xmlns:a16="http://schemas.microsoft.com/office/drawing/2014/main" val="3210951065"/>
                    </a:ext>
                  </a:extLst>
                </a:gridCol>
                <a:gridCol w="245005">
                  <a:extLst>
                    <a:ext uri="{9D8B030D-6E8A-4147-A177-3AD203B41FA5}">
                      <a16:colId xmlns:a16="http://schemas.microsoft.com/office/drawing/2014/main" val="400024509"/>
                    </a:ext>
                  </a:extLst>
                </a:gridCol>
                <a:gridCol w="245005">
                  <a:extLst>
                    <a:ext uri="{9D8B030D-6E8A-4147-A177-3AD203B41FA5}">
                      <a16:colId xmlns:a16="http://schemas.microsoft.com/office/drawing/2014/main" val="3008907533"/>
                    </a:ext>
                  </a:extLst>
                </a:gridCol>
              </a:tblGrid>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894736367"/>
                  </a:ext>
                </a:extLst>
              </a:tr>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2933249179"/>
                  </a:ext>
                </a:extLst>
              </a:tr>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99703588"/>
                  </a:ext>
                </a:extLst>
              </a:tr>
            </a:tbl>
          </a:graphicData>
        </a:graphic>
      </p:graphicFrame>
      <p:sp>
        <p:nvSpPr>
          <p:cNvPr id="88" name="TextBox 87">
            <a:extLst>
              <a:ext uri="{FF2B5EF4-FFF2-40B4-BE49-F238E27FC236}">
                <a16:creationId xmlns:a16="http://schemas.microsoft.com/office/drawing/2014/main" id="{C7D260E8-F4C2-CED9-B595-927B49492416}"/>
              </a:ext>
            </a:extLst>
          </p:cNvPr>
          <p:cNvSpPr txBox="1"/>
          <p:nvPr/>
        </p:nvSpPr>
        <p:spPr>
          <a:xfrm>
            <a:off x="838656" y="2583369"/>
            <a:ext cx="4866358" cy="261610"/>
          </a:xfrm>
          <a:prstGeom prst="rect">
            <a:avLst/>
          </a:prstGeom>
          <a:noFill/>
        </p:spPr>
        <p:txBody>
          <a:bodyPr wrap="square">
            <a:spAutoFit/>
          </a:bodyPr>
          <a:lstStyle/>
          <a:p>
            <a:r>
              <a:rPr lang="en-US" sz="1100" b="0">
                <a:solidFill>
                  <a:srgbClr val="000000"/>
                </a:solidFill>
                <a:effectLst/>
                <a:highlight>
                  <a:srgbClr val="F7F7F7"/>
                </a:highlight>
                <a:latin typeface="Courier New" panose="02070309020205020404" pitchFamily="49" charset="0"/>
              </a:rPr>
              <a:t>model.add(layers.Conv2D(</a:t>
            </a:r>
            <a:r>
              <a:rPr lang="en-US" sz="1100" b="0">
                <a:solidFill>
                  <a:srgbClr val="116644"/>
                </a:solidFill>
                <a:effectLst/>
                <a:highlight>
                  <a:srgbClr val="F7F7F7"/>
                </a:highlight>
                <a:latin typeface="Courier New" panose="02070309020205020404" pitchFamily="49" charset="0"/>
              </a:rPr>
              <a:t>32</a:t>
            </a:r>
            <a:r>
              <a:rPr lang="en-US" sz="1100" b="0">
                <a:solidFill>
                  <a:srgbClr val="000000"/>
                </a:solidFill>
                <a:effectLst/>
                <a:highlight>
                  <a:srgbClr val="F7F7F7"/>
                </a:highlight>
                <a:latin typeface="Courier New" panose="02070309020205020404" pitchFamily="49" charset="0"/>
              </a:rPr>
              <a:t>, (</a:t>
            </a:r>
            <a:r>
              <a:rPr lang="en-US" sz="1100" b="0">
                <a:solidFill>
                  <a:srgbClr val="116644"/>
                </a:solidFill>
                <a:effectLst/>
                <a:highlight>
                  <a:srgbClr val="F7F7F7"/>
                </a:highlight>
                <a:latin typeface="Courier New" panose="02070309020205020404" pitchFamily="49" charset="0"/>
              </a:rPr>
              <a:t>3</a:t>
            </a:r>
            <a:r>
              <a:rPr lang="en-US" sz="1100" b="0">
                <a:solidFill>
                  <a:srgbClr val="000000"/>
                </a:solidFill>
                <a:effectLst/>
                <a:highlight>
                  <a:srgbClr val="F7F7F7"/>
                </a:highlight>
                <a:latin typeface="Courier New" panose="02070309020205020404" pitchFamily="49" charset="0"/>
              </a:rPr>
              <a:t>, </a:t>
            </a:r>
            <a:r>
              <a:rPr lang="en-US" sz="1100" b="0">
                <a:solidFill>
                  <a:srgbClr val="116644"/>
                </a:solidFill>
                <a:effectLst/>
                <a:highlight>
                  <a:srgbClr val="F7F7F7"/>
                </a:highlight>
                <a:latin typeface="Courier New" panose="02070309020205020404" pitchFamily="49" charset="0"/>
              </a:rPr>
              <a:t>3</a:t>
            </a:r>
            <a:r>
              <a:rPr lang="en-US" sz="1100" b="0">
                <a:solidFill>
                  <a:srgbClr val="000000"/>
                </a:solidFill>
                <a:effectLst/>
                <a:highlight>
                  <a:srgbClr val="F7F7F7"/>
                </a:highlight>
                <a:latin typeface="Courier New" panose="02070309020205020404" pitchFamily="49" charset="0"/>
              </a:rPr>
              <a:t>), activation=</a:t>
            </a:r>
            <a:r>
              <a:rPr lang="en-US" sz="1100" b="0">
                <a:solidFill>
                  <a:srgbClr val="A31515"/>
                </a:solidFill>
                <a:effectLst/>
                <a:highlight>
                  <a:srgbClr val="F7F7F7"/>
                </a:highlight>
                <a:latin typeface="Courier New" panose="02070309020205020404" pitchFamily="49" charset="0"/>
              </a:rPr>
              <a:t>'relu'</a:t>
            </a:r>
            <a:r>
              <a:rPr lang="en-US" sz="1100" b="0">
                <a:solidFill>
                  <a:srgbClr val="000000"/>
                </a:solidFill>
                <a:effectLst/>
                <a:highlight>
                  <a:srgbClr val="F7F7F7"/>
                </a:highlight>
                <a:latin typeface="Courier New" panose="02070309020205020404" pitchFamily="49" charset="0"/>
              </a:rPr>
              <a:t>))</a:t>
            </a:r>
            <a:endParaRPr lang="en-US" sz="1100" b="0" dirty="0">
              <a:solidFill>
                <a:srgbClr val="000000"/>
              </a:solidFill>
              <a:effectLst/>
              <a:highlight>
                <a:srgbClr val="F7F7F7"/>
              </a:highlight>
              <a:latin typeface="Courier New" panose="02070309020205020404" pitchFamily="49" charset="0"/>
            </a:endParaRPr>
          </a:p>
        </p:txBody>
      </p:sp>
      <p:sp>
        <p:nvSpPr>
          <p:cNvPr id="90" name="TextBox 89">
            <a:extLst>
              <a:ext uri="{FF2B5EF4-FFF2-40B4-BE49-F238E27FC236}">
                <a16:creationId xmlns:a16="http://schemas.microsoft.com/office/drawing/2014/main" id="{5B59A62C-DFE7-76D3-F4D5-3283740143E7}"/>
              </a:ext>
            </a:extLst>
          </p:cNvPr>
          <p:cNvSpPr txBox="1"/>
          <p:nvPr/>
        </p:nvSpPr>
        <p:spPr>
          <a:xfrm>
            <a:off x="8869472" y="5666091"/>
            <a:ext cx="3428646" cy="261610"/>
          </a:xfrm>
          <a:prstGeom prst="rect">
            <a:avLst/>
          </a:prstGeom>
          <a:noFill/>
        </p:spPr>
        <p:txBody>
          <a:bodyPr wrap="square">
            <a:spAutoFit/>
          </a:bodyPr>
          <a:lstStyle/>
          <a:p>
            <a:r>
              <a:rPr lang="en-US" sz="1100" b="0" dirty="0" err="1">
                <a:solidFill>
                  <a:srgbClr val="000000"/>
                </a:solidFill>
                <a:effectLst/>
                <a:highlight>
                  <a:srgbClr val="F7F7F7"/>
                </a:highlight>
                <a:latin typeface="Courier New" panose="02070309020205020404" pitchFamily="49" charset="0"/>
              </a:rPr>
              <a:t>model.add</a:t>
            </a:r>
            <a:r>
              <a:rPr lang="en-US" sz="1100" b="0" dirty="0">
                <a:solidFill>
                  <a:srgbClr val="000000"/>
                </a:solidFill>
                <a:effectLst/>
                <a:highlight>
                  <a:srgbClr val="F7F7F7"/>
                </a:highlight>
                <a:latin typeface="Courier New" panose="02070309020205020404" pitchFamily="49" charset="0"/>
              </a:rPr>
              <a:t>(layers.MaxPooling2D((</a:t>
            </a:r>
            <a:r>
              <a:rPr lang="en-US" sz="1100" b="0" dirty="0">
                <a:solidFill>
                  <a:srgbClr val="116644"/>
                </a:solidFill>
                <a:effectLst/>
                <a:highlight>
                  <a:srgbClr val="F7F7F7"/>
                </a:highlight>
                <a:latin typeface="Courier New" panose="02070309020205020404" pitchFamily="49" charset="0"/>
              </a:rPr>
              <a:t>2</a:t>
            </a:r>
            <a:r>
              <a:rPr lang="en-US" sz="1100" b="0" dirty="0">
                <a:solidFill>
                  <a:srgbClr val="000000"/>
                </a:solidFill>
                <a:effectLst/>
                <a:highlight>
                  <a:srgbClr val="F7F7F7"/>
                </a:highlight>
                <a:latin typeface="Courier New" panose="02070309020205020404" pitchFamily="49" charset="0"/>
              </a:rPr>
              <a:t>, </a:t>
            </a:r>
            <a:r>
              <a:rPr lang="en-US" sz="1100" b="0" dirty="0">
                <a:solidFill>
                  <a:srgbClr val="116644"/>
                </a:solidFill>
                <a:effectLst/>
                <a:highlight>
                  <a:srgbClr val="F7F7F7"/>
                </a:highlight>
                <a:latin typeface="Courier New" panose="02070309020205020404" pitchFamily="49" charset="0"/>
              </a:rPr>
              <a:t>2</a:t>
            </a:r>
            <a:r>
              <a:rPr lang="en-US" sz="1100" b="0" dirty="0">
                <a:solidFill>
                  <a:srgbClr val="000000"/>
                </a:solidFill>
                <a:effectLst/>
                <a:highlight>
                  <a:srgbClr val="F7F7F7"/>
                </a:highlight>
                <a:latin typeface="Courier New" panose="02070309020205020404" pitchFamily="49" charset="0"/>
              </a:rPr>
              <a:t>)))</a:t>
            </a:r>
          </a:p>
        </p:txBody>
      </p:sp>
      <p:sp>
        <p:nvSpPr>
          <p:cNvPr id="92" name="TextBox 91">
            <a:extLst>
              <a:ext uri="{FF2B5EF4-FFF2-40B4-BE49-F238E27FC236}">
                <a16:creationId xmlns:a16="http://schemas.microsoft.com/office/drawing/2014/main" id="{151E5B61-26D5-5F51-EA07-713E257E193E}"/>
              </a:ext>
            </a:extLst>
          </p:cNvPr>
          <p:cNvSpPr txBox="1"/>
          <p:nvPr/>
        </p:nvSpPr>
        <p:spPr>
          <a:xfrm>
            <a:off x="5968612" y="3148183"/>
            <a:ext cx="4817269" cy="261610"/>
          </a:xfrm>
          <a:prstGeom prst="rect">
            <a:avLst/>
          </a:prstGeom>
          <a:noFill/>
        </p:spPr>
        <p:txBody>
          <a:bodyPr wrap="square">
            <a:spAutoFit/>
          </a:bodyPr>
          <a:lstStyle/>
          <a:p>
            <a:r>
              <a:rPr lang="en-US" sz="1100" b="0" dirty="0" err="1">
                <a:solidFill>
                  <a:srgbClr val="000000"/>
                </a:solidFill>
                <a:effectLst/>
                <a:highlight>
                  <a:srgbClr val="F7F7F7"/>
                </a:highlight>
                <a:latin typeface="Courier New" panose="02070309020205020404" pitchFamily="49" charset="0"/>
              </a:rPr>
              <a:t>model.add</a:t>
            </a:r>
            <a:r>
              <a:rPr lang="en-US" sz="1100" b="0" dirty="0">
                <a:solidFill>
                  <a:srgbClr val="000000"/>
                </a:solidFill>
                <a:effectLst/>
                <a:highlight>
                  <a:srgbClr val="F7F7F7"/>
                </a:highlight>
                <a:latin typeface="Courier New" panose="02070309020205020404" pitchFamily="49" charset="0"/>
              </a:rPr>
              <a:t>(layers.Conv2D(</a:t>
            </a:r>
            <a:r>
              <a:rPr lang="en-US" sz="1100" b="0" dirty="0">
                <a:solidFill>
                  <a:srgbClr val="116644"/>
                </a:solidFill>
                <a:effectLst/>
                <a:highlight>
                  <a:srgbClr val="F7F7F7"/>
                </a:highlight>
                <a:latin typeface="Courier New" panose="02070309020205020404" pitchFamily="49" charset="0"/>
              </a:rPr>
              <a:t>16</a:t>
            </a:r>
            <a:r>
              <a:rPr lang="en-US" sz="1100" b="0" dirty="0">
                <a:solidFill>
                  <a:srgbClr val="000000"/>
                </a:solidFill>
                <a:effectLst/>
                <a:highlight>
                  <a:srgbClr val="F7F7F7"/>
                </a:highlight>
                <a:latin typeface="Courier New" panose="02070309020205020404" pitchFamily="49" charset="0"/>
              </a:rPr>
              <a:t>, (</a:t>
            </a:r>
            <a:r>
              <a:rPr lang="en-US" sz="1100" b="0" dirty="0">
                <a:solidFill>
                  <a:srgbClr val="116644"/>
                </a:solidFill>
                <a:effectLst/>
                <a:highlight>
                  <a:srgbClr val="F7F7F7"/>
                </a:highlight>
                <a:latin typeface="Courier New" panose="02070309020205020404" pitchFamily="49" charset="0"/>
              </a:rPr>
              <a:t>3</a:t>
            </a:r>
            <a:r>
              <a:rPr lang="en-US" sz="1100" b="0" dirty="0">
                <a:solidFill>
                  <a:srgbClr val="000000"/>
                </a:solidFill>
                <a:effectLst/>
                <a:highlight>
                  <a:srgbClr val="F7F7F7"/>
                </a:highlight>
                <a:latin typeface="Courier New" panose="02070309020205020404" pitchFamily="49" charset="0"/>
              </a:rPr>
              <a:t>, </a:t>
            </a:r>
            <a:r>
              <a:rPr lang="en-US" sz="1100" b="0" dirty="0">
                <a:solidFill>
                  <a:srgbClr val="116644"/>
                </a:solidFill>
                <a:effectLst/>
                <a:highlight>
                  <a:srgbClr val="F7F7F7"/>
                </a:highlight>
                <a:latin typeface="Courier New" panose="02070309020205020404" pitchFamily="49" charset="0"/>
              </a:rPr>
              <a:t>3</a:t>
            </a:r>
            <a:r>
              <a:rPr lang="en-US" sz="1100" b="0" dirty="0">
                <a:solidFill>
                  <a:srgbClr val="000000"/>
                </a:solidFill>
                <a:effectLst/>
                <a:highlight>
                  <a:srgbClr val="F7F7F7"/>
                </a:highlight>
                <a:latin typeface="Courier New" panose="02070309020205020404" pitchFamily="49" charset="0"/>
              </a:rPr>
              <a:t>), activation=</a:t>
            </a:r>
            <a:r>
              <a:rPr lang="en-US" sz="1100" b="0" dirty="0">
                <a:solidFill>
                  <a:srgbClr val="A31515"/>
                </a:solidFill>
                <a:effectLst/>
                <a:highlight>
                  <a:srgbClr val="F7F7F7"/>
                </a:highlight>
                <a:latin typeface="Courier New" panose="02070309020205020404" pitchFamily="49" charset="0"/>
              </a:rPr>
              <a:t>'</a:t>
            </a:r>
            <a:r>
              <a:rPr lang="en-US" sz="1100" b="0" dirty="0" err="1">
                <a:solidFill>
                  <a:srgbClr val="A31515"/>
                </a:solidFill>
                <a:effectLst/>
                <a:highlight>
                  <a:srgbClr val="F7F7F7"/>
                </a:highlight>
                <a:latin typeface="Courier New" panose="02070309020205020404" pitchFamily="49" charset="0"/>
              </a:rPr>
              <a:t>relu</a:t>
            </a:r>
            <a:r>
              <a:rPr lang="en-US" sz="1100" b="0" dirty="0">
                <a:solidFill>
                  <a:srgbClr val="A31515"/>
                </a:solidFill>
                <a:effectLst/>
                <a:highlight>
                  <a:srgbClr val="F7F7F7"/>
                </a:highlight>
                <a:latin typeface="Courier New" panose="02070309020205020404" pitchFamily="49" charset="0"/>
              </a:rPr>
              <a:t>'</a:t>
            </a:r>
            <a:r>
              <a:rPr lang="en-US" sz="1100" b="0" dirty="0">
                <a:solidFill>
                  <a:srgbClr val="000000"/>
                </a:solidFill>
                <a:effectLst/>
                <a:highlight>
                  <a:srgbClr val="F7F7F7"/>
                </a:highlight>
                <a:latin typeface="Courier New" panose="02070309020205020404" pitchFamily="49" charset="0"/>
              </a:rPr>
              <a:t>))</a:t>
            </a:r>
          </a:p>
        </p:txBody>
      </p:sp>
      <p:sp>
        <p:nvSpPr>
          <p:cNvPr id="94" name="TextBox 93">
            <a:extLst>
              <a:ext uri="{FF2B5EF4-FFF2-40B4-BE49-F238E27FC236}">
                <a16:creationId xmlns:a16="http://schemas.microsoft.com/office/drawing/2014/main" id="{9EFE4466-2376-E6F6-C3A7-6CFBA7A6F173}"/>
              </a:ext>
            </a:extLst>
          </p:cNvPr>
          <p:cNvSpPr txBox="1"/>
          <p:nvPr/>
        </p:nvSpPr>
        <p:spPr>
          <a:xfrm>
            <a:off x="4504695" y="6087187"/>
            <a:ext cx="3415352" cy="261610"/>
          </a:xfrm>
          <a:prstGeom prst="rect">
            <a:avLst/>
          </a:prstGeom>
          <a:noFill/>
        </p:spPr>
        <p:txBody>
          <a:bodyPr wrap="square">
            <a:spAutoFit/>
          </a:bodyPr>
          <a:lstStyle/>
          <a:p>
            <a:r>
              <a:rPr lang="en-US" sz="1100" b="0" dirty="0" err="1">
                <a:solidFill>
                  <a:srgbClr val="000000"/>
                </a:solidFill>
                <a:effectLst/>
                <a:highlight>
                  <a:srgbClr val="F7F7F7"/>
                </a:highlight>
                <a:latin typeface="Courier New" panose="02070309020205020404" pitchFamily="49" charset="0"/>
              </a:rPr>
              <a:t>model.add</a:t>
            </a:r>
            <a:r>
              <a:rPr lang="en-US" sz="1100" b="0" dirty="0">
                <a:solidFill>
                  <a:srgbClr val="000000"/>
                </a:solidFill>
                <a:effectLst/>
                <a:highlight>
                  <a:srgbClr val="F7F7F7"/>
                </a:highlight>
                <a:latin typeface="Courier New" panose="02070309020205020404" pitchFamily="49" charset="0"/>
              </a:rPr>
              <a:t>(layers.MaxPooling2D((</a:t>
            </a:r>
            <a:r>
              <a:rPr lang="en-US" sz="1100" b="0" dirty="0">
                <a:solidFill>
                  <a:srgbClr val="116644"/>
                </a:solidFill>
                <a:effectLst/>
                <a:highlight>
                  <a:srgbClr val="F7F7F7"/>
                </a:highlight>
                <a:latin typeface="Courier New" panose="02070309020205020404" pitchFamily="49" charset="0"/>
              </a:rPr>
              <a:t>2</a:t>
            </a:r>
            <a:r>
              <a:rPr lang="en-US" sz="1100" b="0" dirty="0">
                <a:solidFill>
                  <a:srgbClr val="000000"/>
                </a:solidFill>
                <a:effectLst/>
                <a:highlight>
                  <a:srgbClr val="F7F7F7"/>
                </a:highlight>
                <a:latin typeface="Courier New" panose="02070309020205020404" pitchFamily="49" charset="0"/>
              </a:rPr>
              <a:t>, </a:t>
            </a:r>
            <a:r>
              <a:rPr lang="en-US" sz="1100" b="0" dirty="0">
                <a:solidFill>
                  <a:srgbClr val="116644"/>
                </a:solidFill>
                <a:effectLst/>
                <a:highlight>
                  <a:srgbClr val="F7F7F7"/>
                </a:highlight>
                <a:latin typeface="Courier New" panose="02070309020205020404" pitchFamily="49" charset="0"/>
              </a:rPr>
              <a:t>2</a:t>
            </a:r>
            <a:r>
              <a:rPr lang="en-US" sz="1100" b="0" dirty="0">
                <a:solidFill>
                  <a:srgbClr val="000000"/>
                </a:solidFill>
                <a:effectLst/>
                <a:highlight>
                  <a:srgbClr val="F7F7F7"/>
                </a:highlight>
                <a:latin typeface="Courier New" panose="02070309020205020404" pitchFamily="49" charset="0"/>
              </a:rPr>
              <a:t>)))</a:t>
            </a:r>
          </a:p>
        </p:txBody>
      </p:sp>
      <p:cxnSp>
        <p:nvCxnSpPr>
          <p:cNvPr id="96" name="Connector: Curved 95">
            <a:extLst>
              <a:ext uri="{FF2B5EF4-FFF2-40B4-BE49-F238E27FC236}">
                <a16:creationId xmlns:a16="http://schemas.microsoft.com/office/drawing/2014/main" id="{518EAA56-A6FD-927C-791E-8114A5556B0D}"/>
              </a:ext>
            </a:extLst>
          </p:cNvPr>
          <p:cNvCxnSpPr>
            <a:cxnSpLocks/>
            <a:stCxn id="23" idx="0"/>
            <a:endCxn id="19" idx="0"/>
          </p:cNvCxnSpPr>
          <p:nvPr/>
        </p:nvCxnSpPr>
        <p:spPr>
          <a:xfrm rot="16200000" flipH="1">
            <a:off x="2770776" y="1753392"/>
            <a:ext cx="367861" cy="3013230"/>
          </a:xfrm>
          <a:prstGeom prst="curvedConnector3">
            <a:avLst>
              <a:gd name="adj1" fmla="val -62143"/>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98" name="Connector: Curved 97">
            <a:extLst>
              <a:ext uri="{FF2B5EF4-FFF2-40B4-BE49-F238E27FC236}">
                <a16:creationId xmlns:a16="http://schemas.microsoft.com/office/drawing/2014/main" id="{9CF5BF0E-80ED-0468-445F-8041F730111B}"/>
              </a:ext>
            </a:extLst>
          </p:cNvPr>
          <p:cNvCxnSpPr>
            <a:cxnSpLocks/>
            <a:stCxn id="8" idx="2"/>
            <a:endCxn id="65" idx="2"/>
          </p:cNvCxnSpPr>
          <p:nvPr/>
        </p:nvCxnSpPr>
        <p:spPr>
          <a:xfrm rot="5400000" flipH="1" flipV="1">
            <a:off x="6216538" y="4480907"/>
            <a:ext cx="304799" cy="2596032"/>
          </a:xfrm>
          <a:prstGeom prst="curvedConnector3">
            <a:avLst>
              <a:gd name="adj1" fmla="val -55263"/>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101" name="Connector: Curved 100">
            <a:extLst>
              <a:ext uri="{FF2B5EF4-FFF2-40B4-BE49-F238E27FC236}">
                <a16:creationId xmlns:a16="http://schemas.microsoft.com/office/drawing/2014/main" id="{6543FB8F-B5B7-031F-F981-0F22B445D3E3}"/>
              </a:ext>
            </a:extLst>
          </p:cNvPr>
          <p:cNvCxnSpPr>
            <a:cxnSpLocks/>
            <a:stCxn id="61" idx="0"/>
            <a:endCxn id="67" idx="0"/>
          </p:cNvCxnSpPr>
          <p:nvPr/>
        </p:nvCxnSpPr>
        <p:spPr>
          <a:xfrm rot="16200000" flipH="1">
            <a:off x="8053879" y="2599813"/>
            <a:ext cx="152400" cy="2145451"/>
          </a:xfrm>
          <a:prstGeom prst="curvedConnector3">
            <a:avLst>
              <a:gd name="adj1" fmla="val -150000"/>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104" name="Connector: Curved 103">
            <a:extLst>
              <a:ext uri="{FF2B5EF4-FFF2-40B4-BE49-F238E27FC236}">
                <a16:creationId xmlns:a16="http://schemas.microsoft.com/office/drawing/2014/main" id="{F6525657-9BF9-194B-5E4F-11AED2E27A96}"/>
              </a:ext>
            </a:extLst>
          </p:cNvPr>
          <p:cNvCxnSpPr>
            <a:cxnSpLocks/>
            <a:stCxn id="74" idx="2"/>
            <a:endCxn id="84" idx="2"/>
          </p:cNvCxnSpPr>
          <p:nvPr/>
        </p:nvCxnSpPr>
        <p:spPr>
          <a:xfrm rot="5400000" flipH="1" flipV="1">
            <a:off x="10668145" y="4504202"/>
            <a:ext cx="99258" cy="1792331"/>
          </a:xfrm>
          <a:prstGeom prst="curvedConnector3">
            <a:avLst>
              <a:gd name="adj1" fmla="val -230309"/>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124" name="TextBox 123">
            <a:extLst>
              <a:ext uri="{FF2B5EF4-FFF2-40B4-BE49-F238E27FC236}">
                <a16:creationId xmlns:a16="http://schemas.microsoft.com/office/drawing/2014/main" id="{5750A292-37B8-0479-EE08-982C07D11EC0}"/>
              </a:ext>
            </a:extLst>
          </p:cNvPr>
          <p:cNvSpPr txBox="1"/>
          <p:nvPr/>
        </p:nvSpPr>
        <p:spPr>
          <a:xfrm>
            <a:off x="36499" y="5995136"/>
            <a:ext cx="3577793" cy="276999"/>
          </a:xfrm>
          <a:prstGeom prst="rect">
            <a:avLst/>
          </a:prstGeom>
          <a:noFill/>
        </p:spPr>
        <p:txBody>
          <a:bodyPr wrap="square">
            <a:spAutoFit/>
          </a:bodyPr>
          <a:lstStyle/>
          <a:p>
            <a:r>
              <a:rPr lang="en-US" sz="1200" b="0" dirty="0" err="1">
                <a:solidFill>
                  <a:srgbClr val="000000"/>
                </a:solidFill>
                <a:effectLst/>
                <a:highlight>
                  <a:srgbClr val="F7F7F7"/>
                </a:highlight>
                <a:latin typeface="Courier New" panose="02070309020205020404" pitchFamily="49" charset="0"/>
              </a:rPr>
              <a:t>model.add</a:t>
            </a:r>
            <a:r>
              <a:rPr lang="en-US" sz="1200" b="0" dirty="0">
                <a:solidFill>
                  <a:srgbClr val="000000"/>
                </a:solidFill>
                <a:effectLst/>
                <a:highlight>
                  <a:srgbClr val="F7F7F7"/>
                </a:highlight>
                <a:latin typeface="Courier New" panose="02070309020205020404" pitchFamily="49" charset="0"/>
              </a:rPr>
              <a:t>(</a:t>
            </a:r>
            <a:r>
              <a:rPr lang="en-US" sz="1200" b="0" dirty="0" err="1">
                <a:solidFill>
                  <a:srgbClr val="000000"/>
                </a:solidFill>
                <a:effectLst/>
                <a:highlight>
                  <a:srgbClr val="F7F7F7"/>
                </a:highlight>
                <a:latin typeface="Courier New" panose="02070309020205020404" pitchFamily="49" charset="0"/>
              </a:rPr>
              <a:t>layers.Input</a:t>
            </a:r>
            <a:r>
              <a:rPr lang="en-US" sz="1200" b="0" dirty="0">
                <a:solidFill>
                  <a:srgbClr val="000000"/>
                </a:solidFill>
                <a:effectLst/>
                <a:highlight>
                  <a:srgbClr val="F7F7F7"/>
                </a:highlight>
                <a:latin typeface="Courier New" panose="02070309020205020404" pitchFamily="49" charset="0"/>
              </a:rPr>
              <a:t>((</a:t>
            </a:r>
            <a:r>
              <a:rPr lang="en-US" sz="1200" b="0" dirty="0">
                <a:solidFill>
                  <a:srgbClr val="116644"/>
                </a:solidFill>
                <a:effectLst/>
                <a:highlight>
                  <a:srgbClr val="F7F7F7"/>
                </a:highlight>
                <a:latin typeface="Courier New" panose="02070309020205020404" pitchFamily="49" charset="0"/>
              </a:rPr>
              <a:t>64</a:t>
            </a:r>
            <a:r>
              <a:rPr lang="en-US" sz="1200" b="0" dirty="0">
                <a:solidFill>
                  <a:srgbClr val="000000"/>
                </a:solidFill>
                <a:effectLst/>
                <a:highlight>
                  <a:srgbClr val="F7F7F7"/>
                </a:highlight>
                <a:latin typeface="Courier New" panose="02070309020205020404" pitchFamily="49" charset="0"/>
              </a:rPr>
              <a:t>, </a:t>
            </a:r>
            <a:r>
              <a:rPr lang="en-US" sz="1200" b="0" dirty="0">
                <a:solidFill>
                  <a:srgbClr val="116644"/>
                </a:solidFill>
                <a:effectLst/>
                <a:highlight>
                  <a:srgbClr val="F7F7F7"/>
                </a:highlight>
                <a:latin typeface="Courier New" panose="02070309020205020404" pitchFamily="49" charset="0"/>
              </a:rPr>
              <a:t>64</a:t>
            </a:r>
            <a:r>
              <a:rPr lang="en-US" sz="1200" b="0" dirty="0">
                <a:solidFill>
                  <a:srgbClr val="000000"/>
                </a:solidFill>
                <a:effectLst/>
                <a:highlight>
                  <a:srgbClr val="F7F7F7"/>
                </a:highlight>
                <a:latin typeface="Courier New" panose="02070309020205020404" pitchFamily="49" charset="0"/>
              </a:rPr>
              <a:t>, </a:t>
            </a:r>
            <a:r>
              <a:rPr lang="en-US" sz="1200" b="0" dirty="0">
                <a:solidFill>
                  <a:srgbClr val="116644"/>
                </a:solidFill>
                <a:effectLst/>
                <a:highlight>
                  <a:srgbClr val="F7F7F7"/>
                </a:highlight>
                <a:latin typeface="Courier New" panose="02070309020205020404" pitchFamily="49" charset="0"/>
              </a:rPr>
              <a:t>3</a:t>
            </a:r>
            <a:r>
              <a:rPr lang="en-US" sz="1200" b="0" dirty="0">
                <a:solidFill>
                  <a:srgbClr val="000000"/>
                </a:solidFill>
                <a:effectLst/>
                <a:highlight>
                  <a:srgbClr val="F7F7F7"/>
                </a:highlight>
                <a:latin typeface="Courier New" panose="02070309020205020404" pitchFamily="49" charset="0"/>
              </a:rPr>
              <a:t>)))</a:t>
            </a:r>
          </a:p>
        </p:txBody>
      </p:sp>
    </p:spTree>
    <p:extLst>
      <p:ext uri="{BB962C8B-B14F-4D97-AF65-F5344CB8AC3E}">
        <p14:creationId xmlns:p14="http://schemas.microsoft.com/office/powerpoint/2010/main" val="36334982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0FE45C-4C25-D14E-55A6-7FA5DC6352D3}"/>
              </a:ext>
            </a:extLst>
          </p:cNvPr>
          <p:cNvSpPr>
            <a:spLocks noGrp="1"/>
          </p:cNvSpPr>
          <p:nvPr>
            <p:ph type="title"/>
          </p:nvPr>
        </p:nvSpPr>
        <p:spPr/>
        <p:txBody>
          <a:bodyPr/>
          <a:lstStyle/>
          <a:p>
            <a:r>
              <a:rPr lang="en-US" dirty="0"/>
              <a:t>Different </a:t>
            </a:r>
            <a:r>
              <a:rPr lang="en-US" dirty="0" err="1">
                <a:solidFill>
                  <a:srgbClr val="000000"/>
                </a:solidFill>
                <a:effectLst/>
                <a:highlight>
                  <a:srgbClr val="F7F7F7"/>
                </a:highlight>
                <a:latin typeface="Courier New" panose="02070309020205020404" pitchFamily="49" charset="0"/>
              </a:rPr>
              <a:t>SentenceTransformer</a:t>
            </a:r>
            <a:r>
              <a:rPr lang="en-US" dirty="0"/>
              <a:t> Models</a:t>
            </a:r>
          </a:p>
        </p:txBody>
      </p:sp>
      <p:sp>
        <p:nvSpPr>
          <p:cNvPr id="3" name="Content Placeholder 2">
            <a:extLst>
              <a:ext uri="{FF2B5EF4-FFF2-40B4-BE49-F238E27FC236}">
                <a16:creationId xmlns:a16="http://schemas.microsoft.com/office/drawing/2014/main" id="{60E84CF2-BDDD-8622-D4BE-58BC601FA192}"/>
              </a:ext>
            </a:extLst>
          </p:cNvPr>
          <p:cNvSpPr>
            <a:spLocks noGrp="1"/>
          </p:cNvSpPr>
          <p:nvPr>
            <p:ph sz="quarter" idx="10"/>
          </p:nvPr>
        </p:nvSpPr>
        <p:spPr/>
        <p:txBody>
          <a:bodyPr/>
          <a:lstStyle/>
          <a:p>
            <a:r>
              <a:rPr lang="en-US" sz="2000" dirty="0"/>
              <a:t>For regression sentiment analysis, we use </a:t>
            </a:r>
            <a:r>
              <a:rPr lang="en-US" sz="1800" b="1" dirty="0" err="1">
                <a:solidFill>
                  <a:srgbClr val="000000"/>
                </a:solidFill>
                <a:effectLst/>
                <a:highlight>
                  <a:srgbClr val="F7F7F7"/>
                </a:highlight>
                <a:latin typeface="Courier New" panose="02070309020205020404" pitchFamily="49" charset="0"/>
              </a:rPr>
              <a:t>SentenceTransformer</a:t>
            </a:r>
            <a:r>
              <a:rPr lang="en-US" sz="2000" dirty="0"/>
              <a:t>  instead of the regular transformers to obtain the embedding for texts</a:t>
            </a:r>
          </a:p>
          <a:p>
            <a:r>
              <a:rPr lang="en-US" sz="2000" dirty="0"/>
              <a:t>However, we can change to a different pretrained model similarly, or even easier, compared to the previous one, because we just need to modify one name</a:t>
            </a:r>
          </a:p>
          <a:p>
            <a:r>
              <a:rPr lang="en-US" sz="2000" dirty="0"/>
              <a:t>Recall, in the notebook, we used the code below to load the embedding model</a:t>
            </a:r>
          </a:p>
          <a:p>
            <a:pPr marL="457200" lvl="1" indent="0">
              <a:buNone/>
            </a:pPr>
            <a:r>
              <a:rPr lang="en-US" sz="1600" dirty="0">
                <a:solidFill>
                  <a:srgbClr val="000000"/>
                </a:solidFill>
                <a:effectLst/>
                <a:highlight>
                  <a:srgbClr val="F7F7F7"/>
                </a:highlight>
                <a:latin typeface="Courier New" panose="02070309020205020404" pitchFamily="49" charset="0"/>
              </a:rPr>
              <a:t>model = </a:t>
            </a:r>
            <a:r>
              <a:rPr lang="en-US" sz="1600" dirty="0" err="1">
                <a:solidFill>
                  <a:srgbClr val="000000"/>
                </a:solidFill>
                <a:effectLst/>
                <a:highlight>
                  <a:srgbClr val="F7F7F7"/>
                </a:highlight>
                <a:latin typeface="Courier New" panose="02070309020205020404" pitchFamily="49" charset="0"/>
              </a:rPr>
              <a:t>SentenceTransformer</a:t>
            </a:r>
            <a:r>
              <a:rPr lang="en-US" sz="1600" dirty="0">
                <a:solidFill>
                  <a:srgbClr val="000000"/>
                </a:solidFill>
                <a:effectLst/>
                <a:highlight>
                  <a:srgbClr val="F7F7F7"/>
                </a:highlight>
                <a:latin typeface="Courier New" panose="02070309020205020404" pitchFamily="49" charset="0"/>
              </a:rPr>
              <a:t>(</a:t>
            </a:r>
            <a:r>
              <a:rPr lang="en-US" sz="1600" dirty="0">
                <a:solidFill>
                  <a:srgbClr val="A31515"/>
                </a:solidFill>
                <a:effectLst/>
                <a:highlight>
                  <a:srgbClr val="F7F7F7"/>
                </a:highlight>
                <a:latin typeface="Courier New" panose="02070309020205020404" pitchFamily="49" charset="0"/>
              </a:rPr>
              <a:t>'sentence-transformers/</a:t>
            </a:r>
            <a:r>
              <a:rPr lang="en-US" sz="1600" b="1" dirty="0">
                <a:solidFill>
                  <a:srgbClr val="A31515"/>
                </a:solidFill>
                <a:effectLst/>
                <a:highlight>
                  <a:srgbClr val="F7F7F7"/>
                </a:highlight>
                <a:latin typeface="Courier New" panose="02070309020205020404" pitchFamily="49" charset="0"/>
              </a:rPr>
              <a:t>all-mpnet-base-v2</a:t>
            </a:r>
            <a:r>
              <a:rPr lang="en-US" sz="1600" dirty="0">
                <a:solidFill>
                  <a:srgbClr val="A31515"/>
                </a:solidFill>
                <a:effectLst/>
                <a:highlight>
                  <a:srgbClr val="F7F7F7"/>
                </a:highlight>
                <a:latin typeface="Courier New" panose="02070309020205020404" pitchFamily="49" charset="0"/>
              </a:rPr>
              <a:t>'</a:t>
            </a:r>
            <a:r>
              <a:rPr lang="en-US" sz="1600" dirty="0">
                <a:solidFill>
                  <a:srgbClr val="000000"/>
                </a:solidFill>
                <a:effectLst/>
                <a:highlight>
                  <a:srgbClr val="F7F7F7"/>
                </a:highlight>
                <a:latin typeface="Courier New" panose="02070309020205020404" pitchFamily="49" charset="0"/>
              </a:rPr>
              <a:t>)</a:t>
            </a:r>
          </a:p>
          <a:p>
            <a:r>
              <a:rPr lang="en-US" sz="2000" dirty="0"/>
              <a:t>Above, </a:t>
            </a:r>
            <a:r>
              <a:rPr lang="en-US" sz="1800" b="1" dirty="0">
                <a:solidFill>
                  <a:srgbClr val="A31515"/>
                </a:solidFill>
                <a:effectLst/>
                <a:highlight>
                  <a:srgbClr val="F7F7F7"/>
                </a:highlight>
                <a:latin typeface="Courier New" panose="02070309020205020404" pitchFamily="49" charset="0"/>
              </a:rPr>
              <a:t>all-mpnet-base-v2</a:t>
            </a:r>
            <a:r>
              <a:rPr lang="en-US" sz="2000" dirty="0"/>
              <a:t> is the name of the pretrained model</a:t>
            </a:r>
          </a:p>
          <a:p>
            <a:r>
              <a:rPr lang="en-US" sz="2000" dirty="0"/>
              <a:t>You can find the complete list of available </a:t>
            </a:r>
            <a:r>
              <a:rPr lang="en-US" sz="1800" b="1" dirty="0" err="1">
                <a:solidFill>
                  <a:srgbClr val="000000"/>
                </a:solidFill>
                <a:effectLst/>
                <a:highlight>
                  <a:srgbClr val="F7F7F7"/>
                </a:highlight>
                <a:latin typeface="Courier New" panose="02070309020205020404" pitchFamily="49" charset="0"/>
              </a:rPr>
              <a:t>SentenceTransformer</a:t>
            </a:r>
            <a:r>
              <a:rPr lang="en-US" sz="2000" dirty="0"/>
              <a:t> models at </a:t>
            </a:r>
            <a:r>
              <a:rPr lang="en-US" sz="2000" dirty="0">
                <a:hlinkClick r:id="rId2"/>
              </a:rPr>
              <a:t>https://www.sbert.net/docs/sentence_transformer/pretrained_models.html</a:t>
            </a:r>
            <a:r>
              <a:rPr lang="en-US" sz="2000" dirty="0"/>
              <a:t> in the </a:t>
            </a:r>
            <a:r>
              <a:rPr lang="en-US" sz="2000" b="1" dirty="0"/>
              <a:t>Original Models</a:t>
            </a:r>
            <a:r>
              <a:rPr lang="en-US" sz="2000" dirty="0"/>
              <a:t> section.</a:t>
            </a:r>
          </a:p>
          <a:p>
            <a:r>
              <a:rPr lang="en-US" sz="2000" dirty="0"/>
              <a:t>Change </a:t>
            </a:r>
            <a:r>
              <a:rPr lang="en-US" sz="1800" b="1" dirty="0">
                <a:solidFill>
                  <a:srgbClr val="A31515"/>
                </a:solidFill>
                <a:effectLst/>
                <a:highlight>
                  <a:srgbClr val="F7F7F7"/>
                </a:highlight>
                <a:latin typeface="Courier New" panose="02070309020205020404" pitchFamily="49" charset="0"/>
              </a:rPr>
              <a:t>all-mpnet-base-v2</a:t>
            </a:r>
            <a:r>
              <a:rPr lang="en-US" sz="2000" dirty="0"/>
              <a:t> to a different one and you will be using that model instead</a:t>
            </a:r>
          </a:p>
          <a:p>
            <a:endParaRPr lang="en-US" sz="2000" dirty="0"/>
          </a:p>
          <a:p>
            <a:r>
              <a:rPr lang="en-US" sz="2400" b="1" dirty="0"/>
              <a:t>We can use </a:t>
            </a:r>
            <a:r>
              <a:rPr lang="en-US" sz="2400" b="1" dirty="0" err="1">
                <a:solidFill>
                  <a:srgbClr val="000000"/>
                </a:solidFill>
                <a:effectLst/>
                <a:highlight>
                  <a:srgbClr val="F7F7F7"/>
                </a:highlight>
                <a:latin typeface="Courier New" panose="02070309020205020404" pitchFamily="49" charset="0"/>
              </a:rPr>
              <a:t>SentenceTransformer</a:t>
            </a:r>
            <a:r>
              <a:rPr lang="en-US" sz="2400" b="1" dirty="0"/>
              <a:t> for embedding, then a sklearn classifier for text classification very similarly to how we do sentiment analysis</a:t>
            </a:r>
          </a:p>
          <a:p>
            <a:pPr lvl="1"/>
            <a:r>
              <a:rPr lang="en-US" sz="1800" b="1" dirty="0"/>
              <a:t>This model will not be as good as the text transformers, but acceptable for project</a:t>
            </a:r>
          </a:p>
        </p:txBody>
      </p:sp>
    </p:spTree>
    <p:extLst>
      <p:ext uri="{BB962C8B-B14F-4D97-AF65-F5344CB8AC3E}">
        <p14:creationId xmlns:p14="http://schemas.microsoft.com/office/powerpoint/2010/main" val="382976414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a:extLst>
              <a:ext uri="{FF2B5EF4-FFF2-40B4-BE49-F238E27FC236}">
                <a16:creationId xmlns:a16="http://schemas.microsoft.com/office/drawing/2014/main" id="{91629893-26F8-4B97-81D1-1173A13E3090}"/>
              </a:ext>
            </a:extLst>
          </p:cNvPr>
          <p:cNvGrpSpPr/>
          <p:nvPr/>
        </p:nvGrpSpPr>
        <p:grpSpPr>
          <a:xfrm flipH="1">
            <a:off x="7843836" y="490256"/>
            <a:ext cx="3132901" cy="962336"/>
            <a:chOff x="6721599" y="661062"/>
            <a:chExt cx="3132901" cy="962336"/>
          </a:xfrm>
        </p:grpSpPr>
        <p:cxnSp>
          <p:nvCxnSpPr>
            <p:cNvPr id="43" name="Straight Connector 42">
              <a:extLst>
                <a:ext uri="{FF2B5EF4-FFF2-40B4-BE49-F238E27FC236}">
                  <a16:creationId xmlns:a16="http://schemas.microsoft.com/office/drawing/2014/main" id="{6F585A94-D627-3A25-7297-F20ABC3CAFFA}"/>
                </a:ext>
              </a:extLst>
            </p:cNvPr>
            <p:cNvCxnSpPr>
              <a:cxnSpLocks/>
            </p:cNvCxnSpPr>
            <p:nvPr/>
          </p:nvCxnSpPr>
          <p:spPr bwMode="auto">
            <a:xfrm flipH="1" flipV="1">
              <a:off x="8848501" y="661062"/>
              <a:ext cx="1905" cy="917733"/>
            </a:xfrm>
            <a:prstGeom prst="line">
              <a:avLst/>
            </a:prstGeom>
            <a:ln w="28575">
              <a:solidFill>
                <a:schemeClr val="tx2">
                  <a:lumMod val="40000"/>
                  <a:lumOff val="6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820CDC14-D124-A1DA-1666-22531D98733D}"/>
                </a:ext>
              </a:extLst>
            </p:cNvPr>
            <p:cNvCxnSpPr>
              <a:cxnSpLocks/>
            </p:cNvCxnSpPr>
            <p:nvPr/>
          </p:nvCxnSpPr>
          <p:spPr bwMode="auto">
            <a:xfrm flipH="1" flipV="1">
              <a:off x="8848501" y="661062"/>
              <a:ext cx="1005999" cy="962335"/>
            </a:xfrm>
            <a:prstGeom prst="line">
              <a:avLst/>
            </a:prstGeom>
            <a:ln w="28575">
              <a:solidFill>
                <a:schemeClr val="tx2">
                  <a:lumMod val="40000"/>
                  <a:lumOff val="6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08153DCA-6008-8D20-017B-38425AA1497A}"/>
                </a:ext>
              </a:extLst>
            </p:cNvPr>
            <p:cNvCxnSpPr>
              <a:cxnSpLocks/>
            </p:cNvCxnSpPr>
            <p:nvPr/>
          </p:nvCxnSpPr>
          <p:spPr bwMode="auto">
            <a:xfrm flipV="1">
              <a:off x="7846026" y="661062"/>
              <a:ext cx="1002475" cy="962336"/>
            </a:xfrm>
            <a:prstGeom prst="line">
              <a:avLst/>
            </a:prstGeom>
            <a:ln w="28575">
              <a:solidFill>
                <a:schemeClr val="tx2">
                  <a:lumMod val="40000"/>
                  <a:lumOff val="6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E09EF49-2685-7E42-BB0A-1DC342DFA80F}"/>
                </a:ext>
              </a:extLst>
            </p:cNvPr>
            <p:cNvCxnSpPr>
              <a:cxnSpLocks/>
            </p:cNvCxnSpPr>
            <p:nvPr/>
          </p:nvCxnSpPr>
          <p:spPr bwMode="auto">
            <a:xfrm flipV="1">
              <a:off x="6721599" y="661062"/>
              <a:ext cx="2126902" cy="960169"/>
            </a:xfrm>
            <a:prstGeom prst="line">
              <a:avLst/>
            </a:prstGeom>
            <a:ln w="28575">
              <a:solidFill>
                <a:schemeClr val="tx2">
                  <a:lumMod val="40000"/>
                  <a:lumOff val="6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24715336-9137-6926-07DF-D7EFA4C02E23}"/>
              </a:ext>
            </a:extLst>
          </p:cNvPr>
          <p:cNvSpPr>
            <a:spLocks noGrp="1"/>
          </p:cNvSpPr>
          <p:nvPr>
            <p:ph type="title"/>
          </p:nvPr>
        </p:nvSpPr>
        <p:spPr/>
        <p:txBody>
          <a:bodyPr/>
          <a:lstStyle/>
          <a:p>
            <a:r>
              <a:rPr lang="en-US" sz="2400" dirty="0">
                <a:solidFill>
                  <a:srgbClr val="000000"/>
                </a:solidFill>
                <a:effectLst/>
                <a:highlight>
                  <a:srgbClr val="F7F7F7"/>
                </a:highlight>
                <a:latin typeface="Courier New" panose="02070309020205020404" pitchFamily="49" charset="0"/>
              </a:rPr>
              <a:t>Flatten</a:t>
            </a:r>
            <a:r>
              <a:rPr lang="en-US" sz="2400" dirty="0"/>
              <a:t> and </a:t>
            </a:r>
            <a:r>
              <a:rPr lang="en-US" sz="2400" dirty="0">
                <a:solidFill>
                  <a:srgbClr val="000000"/>
                </a:solidFill>
                <a:effectLst/>
                <a:highlight>
                  <a:srgbClr val="F7F7F7"/>
                </a:highlight>
                <a:latin typeface="Courier New" panose="02070309020205020404" pitchFamily="49" charset="0"/>
              </a:rPr>
              <a:t>Dense</a:t>
            </a:r>
            <a:r>
              <a:rPr lang="en-US" sz="2400" dirty="0"/>
              <a:t> Layers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4250BEF-B57E-09E1-FF4D-80C071484026}"/>
                  </a:ext>
                </a:extLst>
              </p:cNvPr>
              <p:cNvSpPr>
                <a:spLocks noGrp="1"/>
              </p:cNvSpPr>
              <p:nvPr>
                <p:ph sz="quarter" idx="10"/>
              </p:nvPr>
            </p:nvSpPr>
            <p:spPr>
              <a:xfrm>
                <a:off x="733426" y="908093"/>
                <a:ext cx="5510963" cy="5221539"/>
              </a:xfrm>
            </p:spPr>
            <p:txBody>
              <a:bodyPr/>
              <a:lstStyle/>
              <a:p>
                <a:r>
                  <a:rPr lang="en-US" sz="2000" dirty="0"/>
                  <a:t>Regardless of types, the output layer of a neural network is always a linear model with activation</a:t>
                </a:r>
              </a:p>
              <a:p>
                <a:pPr marL="457200" lvl="1" indent="0">
                  <a:buNone/>
                </a:pPr>
                <a14:m>
                  <m:oMathPara xmlns:m="http://schemas.openxmlformats.org/officeDocument/2006/math">
                    <m:oMathParaPr>
                      <m:jc m:val="centerGroup"/>
                    </m:oMathParaPr>
                    <m:oMath xmlns:m="http://schemas.openxmlformats.org/officeDocument/2006/math">
                      <m:acc>
                        <m:accPr>
                          <m:chr m:val="̂"/>
                          <m:ctrlPr>
                            <a:rPr lang="en-US" sz="1800" b="0" i="1" smtClean="0">
                              <a:latin typeface="Cambria Math" panose="02040503050406030204" pitchFamily="18" charset="0"/>
                            </a:rPr>
                          </m:ctrlPr>
                        </m:accPr>
                        <m:e>
                          <m:r>
                            <a:rPr lang="en-US" sz="1800" b="0" i="1" smtClean="0">
                              <a:latin typeface="Cambria Math" panose="02040503050406030204" pitchFamily="18" charset="0"/>
                            </a:rPr>
                            <m:t>𝑦</m:t>
                          </m:r>
                        </m:e>
                      </m:acc>
                      <m:r>
                        <a:rPr lang="en-US" sz="1800" b="0" i="1" dirty="0" smtClean="0">
                          <a:latin typeface="Cambria Math" panose="02040503050406030204" pitchFamily="18" charset="0"/>
                        </a:rPr>
                        <m:t>=</m:t>
                      </m:r>
                      <m:r>
                        <a:rPr lang="en-US" sz="1800" b="0" i="1" dirty="0" smtClean="0">
                          <a:latin typeface="Cambria Math" panose="02040503050406030204" pitchFamily="18" charset="0"/>
                        </a:rPr>
                        <m:t>𝑠</m:t>
                      </m:r>
                      <m:r>
                        <a:rPr lang="en-US" sz="1800" b="0" i="1" dirty="0" smtClean="0">
                          <a:latin typeface="Cambria Math" panose="02040503050406030204" pitchFamily="18" charset="0"/>
                        </a:rPr>
                        <m:t>(</m:t>
                      </m:r>
                      <m:sSub>
                        <m:sSubPr>
                          <m:ctrlPr>
                            <a:rPr lang="en-US" sz="1800" b="0" i="1" dirty="0" smtClean="0">
                              <a:latin typeface="Cambria Math" panose="02040503050406030204" pitchFamily="18" charset="0"/>
                            </a:rPr>
                          </m:ctrlPr>
                        </m:sSubPr>
                        <m:e>
                          <m:r>
                            <a:rPr lang="en-US" sz="1800" b="0" i="1" dirty="0" smtClean="0">
                              <a:latin typeface="Cambria Math" panose="02040503050406030204" pitchFamily="18" charset="0"/>
                            </a:rPr>
                            <m:t>𝑤</m:t>
                          </m:r>
                        </m:e>
                        <m:sub>
                          <m:r>
                            <a:rPr lang="en-US" sz="1800" b="0" i="1" dirty="0" smtClean="0">
                              <a:latin typeface="Cambria Math" panose="02040503050406030204" pitchFamily="18" charset="0"/>
                            </a:rPr>
                            <m:t>0</m:t>
                          </m:r>
                        </m:sub>
                      </m:sSub>
                      <m:r>
                        <a:rPr lang="en-US" sz="1800" b="0" i="1" dirty="0" smtClean="0">
                          <a:latin typeface="Cambria Math" panose="02040503050406030204" pitchFamily="18" charset="0"/>
                        </a:rPr>
                        <m:t>+</m:t>
                      </m:r>
                      <m:sSub>
                        <m:sSubPr>
                          <m:ctrlPr>
                            <a:rPr lang="en-US" sz="1800" b="0" i="1" dirty="0" smtClean="0">
                              <a:latin typeface="Cambria Math" panose="02040503050406030204" pitchFamily="18" charset="0"/>
                            </a:rPr>
                          </m:ctrlPr>
                        </m:sSubPr>
                        <m:e>
                          <m:r>
                            <a:rPr lang="en-US" sz="1800" b="0" i="1" dirty="0" smtClean="0">
                              <a:latin typeface="Cambria Math" panose="02040503050406030204" pitchFamily="18" charset="0"/>
                            </a:rPr>
                            <m:t>𝑤</m:t>
                          </m:r>
                        </m:e>
                        <m:sub>
                          <m:r>
                            <a:rPr lang="en-US" sz="1800" b="0" i="1" dirty="0" smtClean="0">
                              <a:latin typeface="Cambria Math" panose="02040503050406030204" pitchFamily="18" charset="0"/>
                            </a:rPr>
                            <m:t>1</m:t>
                          </m:r>
                        </m:sub>
                      </m:sSub>
                      <m:sSub>
                        <m:sSubPr>
                          <m:ctrlPr>
                            <a:rPr lang="en-US" sz="1800" b="0" i="1" dirty="0" smtClean="0">
                              <a:latin typeface="Cambria Math" panose="02040503050406030204" pitchFamily="18" charset="0"/>
                            </a:rPr>
                          </m:ctrlPr>
                        </m:sSubPr>
                        <m:e>
                          <m:r>
                            <a:rPr lang="en-US" sz="1800" b="0" i="1" dirty="0" smtClean="0">
                              <a:latin typeface="Cambria Math" panose="02040503050406030204" pitchFamily="18" charset="0"/>
                            </a:rPr>
                            <m:t>h</m:t>
                          </m:r>
                        </m:e>
                        <m:sub>
                          <m:r>
                            <a:rPr lang="en-US" sz="1800" b="0" i="1" dirty="0" smtClean="0">
                              <a:latin typeface="Cambria Math" panose="02040503050406030204" pitchFamily="18" charset="0"/>
                            </a:rPr>
                            <m:t>1</m:t>
                          </m:r>
                        </m:sub>
                      </m:sSub>
                      <m:r>
                        <a:rPr lang="en-US" sz="1800" b="0" i="1" dirty="0" smtClean="0">
                          <a:latin typeface="Cambria Math" panose="02040503050406030204" pitchFamily="18" charset="0"/>
                        </a:rPr>
                        <m:t>+</m:t>
                      </m:r>
                      <m:sSub>
                        <m:sSubPr>
                          <m:ctrlPr>
                            <a:rPr lang="en-US" sz="1800" b="0" i="1" dirty="0" smtClean="0">
                              <a:latin typeface="Cambria Math" panose="02040503050406030204" pitchFamily="18" charset="0"/>
                            </a:rPr>
                          </m:ctrlPr>
                        </m:sSubPr>
                        <m:e>
                          <m:r>
                            <a:rPr lang="en-US" sz="1800" b="0" i="1" dirty="0" smtClean="0">
                              <a:latin typeface="Cambria Math" panose="02040503050406030204" pitchFamily="18" charset="0"/>
                            </a:rPr>
                            <m:t>𝑤</m:t>
                          </m:r>
                        </m:e>
                        <m:sub>
                          <m:r>
                            <a:rPr lang="en-US" sz="1800" b="0" i="1" dirty="0" smtClean="0">
                              <a:latin typeface="Cambria Math" panose="02040503050406030204" pitchFamily="18" charset="0"/>
                            </a:rPr>
                            <m:t>2</m:t>
                          </m:r>
                        </m:sub>
                      </m:sSub>
                      <m:sSub>
                        <m:sSubPr>
                          <m:ctrlPr>
                            <a:rPr lang="en-US" sz="1800" b="0" i="1" dirty="0" smtClean="0">
                              <a:latin typeface="Cambria Math" panose="02040503050406030204" pitchFamily="18" charset="0"/>
                            </a:rPr>
                          </m:ctrlPr>
                        </m:sSubPr>
                        <m:e>
                          <m:r>
                            <a:rPr lang="en-US" sz="1800" b="0" i="1" dirty="0" smtClean="0">
                              <a:latin typeface="Cambria Math" panose="02040503050406030204" pitchFamily="18" charset="0"/>
                            </a:rPr>
                            <m:t>h</m:t>
                          </m:r>
                        </m:e>
                        <m:sub>
                          <m:r>
                            <a:rPr lang="en-US" sz="1800" b="0" i="1" dirty="0" smtClean="0">
                              <a:latin typeface="Cambria Math" panose="02040503050406030204" pitchFamily="18" charset="0"/>
                            </a:rPr>
                            <m:t>2</m:t>
                          </m:r>
                        </m:sub>
                      </m:sSub>
                      <m:r>
                        <a:rPr lang="en-US" sz="1800" b="0" i="1" dirty="0" smtClean="0">
                          <a:latin typeface="Cambria Math" panose="02040503050406030204" pitchFamily="18" charset="0"/>
                        </a:rPr>
                        <m:t>+…)</m:t>
                      </m:r>
                    </m:oMath>
                  </m:oMathPara>
                </a14:m>
                <a:endParaRPr lang="en-US" sz="1800" dirty="0"/>
              </a:p>
              <a:p>
                <a:pPr lvl="1"/>
                <a:r>
                  <a:rPr lang="en-US" sz="1800" dirty="0"/>
                  <a:t>In other words, the input to this layer must be a 1D vector </a:t>
                </a:r>
                <a14:m>
                  <m:oMath xmlns:m="http://schemas.openxmlformats.org/officeDocument/2006/math">
                    <m:r>
                      <a:rPr lang="en-US" sz="1800" b="0" i="1" smtClean="0">
                        <a:latin typeface="Cambria Math" panose="02040503050406030204" pitchFamily="18" charset="0"/>
                      </a:rPr>
                      <m:t>(</m:t>
                    </m:r>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h</m:t>
                        </m:r>
                      </m:e>
                      <m:sub>
                        <m:r>
                          <a:rPr lang="en-US" sz="1800" b="0" i="1" smtClean="0">
                            <a:latin typeface="Cambria Math" panose="02040503050406030204" pitchFamily="18" charset="0"/>
                          </a:rPr>
                          <m:t>1</m:t>
                        </m:r>
                      </m:sub>
                    </m:sSub>
                    <m:r>
                      <a:rPr lang="en-US" sz="1800" b="0" i="1" smtClean="0">
                        <a:latin typeface="Cambria Math" panose="02040503050406030204" pitchFamily="18" charset="0"/>
                      </a:rPr>
                      <m:t>,</m:t>
                    </m:r>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h</m:t>
                        </m:r>
                      </m:e>
                      <m:sub>
                        <m:r>
                          <a:rPr lang="en-US" sz="1800" b="0" i="1" smtClean="0">
                            <a:latin typeface="Cambria Math" panose="02040503050406030204" pitchFamily="18" charset="0"/>
                          </a:rPr>
                          <m:t>2</m:t>
                        </m:r>
                      </m:sub>
                    </m:sSub>
                    <m:r>
                      <a:rPr lang="en-US" sz="1800" b="0" i="1" smtClean="0">
                        <a:latin typeface="Cambria Math" panose="02040503050406030204" pitchFamily="18" charset="0"/>
                      </a:rPr>
                      <m:t>,…)</m:t>
                    </m:r>
                  </m:oMath>
                </a14:m>
                <a:endParaRPr lang="en-US" sz="1800" dirty="0"/>
              </a:p>
              <a:p>
                <a:r>
                  <a:rPr lang="en-US" sz="2000" dirty="0"/>
                  <a:t>However, both </a:t>
                </a:r>
                <a:r>
                  <a:rPr lang="en-US" sz="2000" b="1" dirty="0">
                    <a:solidFill>
                      <a:srgbClr val="000000"/>
                    </a:solidFill>
                    <a:effectLst/>
                    <a:highlight>
                      <a:srgbClr val="F7F7F7"/>
                    </a:highlight>
                    <a:latin typeface="Courier New" panose="02070309020205020404" pitchFamily="49" charset="0"/>
                  </a:rPr>
                  <a:t>Conv2D</a:t>
                </a:r>
                <a:r>
                  <a:rPr lang="en-US" sz="2000" dirty="0"/>
                  <a:t> and </a:t>
                </a:r>
                <a:r>
                  <a:rPr lang="en-US" sz="2000" b="1" dirty="0">
                    <a:solidFill>
                      <a:srgbClr val="000000"/>
                    </a:solidFill>
                    <a:effectLst/>
                    <a:highlight>
                      <a:srgbClr val="F7F7F7"/>
                    </a:highlight>
                    <a:latin typeface="Courier New" panose="02070309020205020404" pitchFamily="49" charset="0"/>
                  </a:rPr>
                  <a:t>MaxPooling2D</a:t>
                </a:r>
                <a:r>
                  <a:rPr lang="en-US" sz="2000" dirty="0">
                    <a:sym typeface="Wingdings" panose="05000000000000000000" pitchFamily="2" charset="2"/>
                  </a:rPr>
                  <a:t> layers output in 2D shapes</a:t>
                </a:r>
              </a:p>
              <a:p>
                <a:r>
                  <a:rPr lang="en-US" sz="2000" dirty="0">
                    <a:sym typeface="Wingdings" panose="05000000000000000000" pitchFamily="2" charset="2"/>
                  </a:rPr>
                  <a:t>So, we need to add a </a:t>
                </a:r>
                <a:r>
                  <a:rPr lang="en-US" sz="2000" b="1" dirty="0">
                    <a:solidFill>
                      <a:srgbClr val="000000"/>
                    </a:solidFill>
                    <a:effectLst/>
                    <a:highlight>
                      <a:srgbClr val="F7F7F7"/>
                    </a:highlight>
                    <a:latin typeface="Courier New" panose="02070309020205020404" pitchFamily="49" charset="0"/>
                  </a:rPr>
                  <a:t>Flatten</a:t>
                </a:r>
                <a:r>
                  <a:rPr lang="en-US" sz="2000" dirty="0">
                    <a:sym typeface="Wingdings" panose="05000000000000000000" pitchFamily="2" charset="2"/>
                  </a:rPr>
                  <a:t> layer to transform the 2D output from the last </a:t>
                </a:r>
                <a:r>
                  <a:rPr lang="en-US" sz="2000" b="1" dirty="0">
                    <a:solidFill>
                      <a:srgbClr val="000000"/>
                    </a:solidFill>
                    <a:effectLst/>
                    <a:highlight>
                      <a:srgbClr val="F7F7F7"/>
                    </a:highlight>
                    <a:latin typeface="Courier New" panose="02070309020205020404" pitchFamily="49" charset="0"/>
                  </a:rPr>
                  <a:t>MaxPooling2D</a:t>
                </a:r>
                <a:r>
                  <a:rPr lang="en-US" sz="2000" dirty="0">
                    <a:sym typeface="Wingdings" panose="05000000000000000000" pitchFamily="2" charset="2"/>
                  </a:rPr>
                  <a:t> layer to 1D forms</a:t>
                </a:r>
              </a:p>
              <a:p>
                <a:pPr lvl="1"/>
                <a:r>
                  <a:rPr lang="en-US" sz="1800" dirty="0">
                    <a:sym typeface="Wingdings" panose="05000000000000000000" pitchFamily="2" charset="2"/>
                  </a:rPr>
                  <a:t>There is nothing to set for this layer, it simply reorganize its inputs into 1D vectors</a:t>
                </a:r>
              </a:p>
              <a:p>
                <a:r>
                  <a:rPr lang="en-US" sz="2200" dirty="0">
                    <a:sym typeface="Wingdings" panose="05000000000000000000" pitchFamily="2" charset="2"/>
                  </a:rPr>
                  <a:t>Then, we can stack more </a:t>
                </a:r>
                <a:r>
                  <a:rPr lang="en-US" sz="2000" b="1" dirty="0">
                    <a:solidFill>
                      <a:srgbClr val="000000"/>
                    </a:solidFill>
                    <a:effectLst/>
                    <a:highlight>
                      <a:srgbClr val="F7F7F7"/>
                    </a:highlight>
                    <a:latin typeface="Courier New" panose="02070309020205020404" pitchFamily="49" charset="0"/>
                  </a:rPr>
                  <a:t>Dense</a:t>
                </a:r>
                <a:r>
                  <a:rPr lang="en-US" sz="2200" dirty="0">
                    <a:sym typeface="Wingdings" panose="05000000000000000000" pitchFamily="2" charset="2"/>
                  </a:rPr>
                  <a:t> layers as needed, and finally the output layer</a:t>
                </a:r>
                <a:endParaRPr lang="en-US" sz="2200" dirty="0"/>
              </a:p>
            </p:txBody>
          </p:sp>
        </mc:Choice>
        <mc:Fallback xmlns="">
          <p:sp>
            <p:nvSpPr>
              <p:cNvPr id="3" name="Content Placeholder 2">
                <a:extLst>
                  <a:ext uri="{FF2B5EF4-FFF2-40B4-BE49-F238E27FC236}">
                    <a16:creationId xmlns:a16="http://schemas.microsoft.com/office/drawing/2014/main" id="{64250BEF-B57E-09E1-FF4D-80C071484026}"/>
                  </a:ext>
                </a:extLst>
              </p:cNvPr>
              <p:cNvSpPr>
                <a:spLocks noGrp="1" noRot="1" noChangeAspect="1" noMove="1" noResize="1" noEditPoints="1" noAdjustHandles="1" noChangeArrowheads="1" noChangeShapeType="1" noTextEdit="1"/>
              </p:cNvSpPr>
              <p:nvPr>
                <p:ph sz="quarter" idx="10"/>
              </p:nvPr>
            </p:nvSpPr>
            <p:spPr>
              <a:xfrm>
                <a:off x="733426" y="908093"/>
                <a:ext cx="5510963" cy="5221539"/>
              </a:xfrm>
              <a:blipFill>
                <a:blip r:embed="rId2"/>
                <a:stretch>
                  <a:fillRect l="-1217" t="-1284"/>
                </a:stretch>
              </a:blipFill>
            </p:spPr>
            <p:txBody>
              <a:bodyPr/>
              <a:lstStyle/>
              <a:p>
                <a:r>
                  <a:rPr lang="en-US">
                    <a:noFill/>
                  </a:rPr>
                  <a:t> </a:t>
                </a:r>
              </a:p>
            </p:txBody>
          </p:sp>
        </mc:Fallback>
      </mc:AlternateContent>
      <p:graphicFrame>
        <p:nvGraphicFramePr>
          <p:cNvPr id="10" name="Table 9">
            <a:extLst>
              <a:ext uri="{FF2B5EF4-FFF2-40B4-BE49-F238E27FC236}">
                <a16:creationId xmlns:a16="http://schemas.microsoft.com/office/drawing/2014/main" id="{AFAE48A2-FD55-DB88-4189-17F433C80F94}"/>
              </a:ext>
            </a:extLst>
          </p:cNvPr>
          <p:cNvGraphicFramePr>
            <a:graphicFrameLocks noGrp="1"/>
          </p:cNvGraphicFramePr>
          <p:nvPr>
            <p:extLst>
              <p:ext uri="{D42A27DB-BD31-4B8C-83A1-F6EECF244321}">
                <p14:modId xmlns:p14="http://schemas.microsoft.com/office/powerpoint/2010/main" val="4164388803"/>
              </p:ext>
            </p:extLst>
          </p:nvPr>
        </p:nvGraphicFramePr>
        <p:xfrm>
          <a:off x="9410859" y="5050795"/>
          <a:ext cx="490010" cy="490010"/>
        </p:xfrm>
        <a:graphic>
          <a:graphicData uri="http://schemas.openxmlformats.org/drawingml/2006/table">
            <a:tbl>
              <a:tblPr firstRow="1" bandRow="1">
                <a:tableStyleId>{D7AC3CCA-C797-4891-BE02-D94E43425B78}</a:tableStyleId>
              </a:tblPr>
              <a:tblGrid>
                <a:gridCol w="245005">
                  <a:extLst>
                    <a:ext uri="{9D8B030D-6E8A-4147-A177-3AD203B41FA5}">
                      <a16:colId xmlns:a16="http://schemas.microsoft.com/office/drawing/2014/main" val="3210951065"/>
                    </a:ext>
                  </a:extLst>
                </a:gridCol>
                <a:gridCol w="245005">
                  <a:extLst>
                    <a:ext uri="{9D8B030D-6E8A-4147-A177-3AD203B41FA5}">
                      <a16:colId xmlns:a16="http://schemas.microsoft.com/office/drawing/2014/main" val="400024509"/>
                    </a:ext>
                  </a:extLst>
                </a:gridCol>
              </a:tblGrid>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894736367"/>
                  </a:ext>
                </a:extLst>
              </a:tr>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2933249179"/>
                  </a:ext>
                </a:extLst>
              </a:tr>
            </a:tbl>
          </a:graphicData>
        </a:graphic>
      </p:graphicFrame>
      <p:graphicFrame>
        <p:nvGraphicFramePr>
          <p:cNvPr id="9" name="Table 8">
            <a:extLst>
              <a:ext uri="{FF2B5EF4-FFF2-40B4-BE49-F238E27FC236}">
                <a16:creationId xmlns:a16="http://schemas.microsoft.com/office/drawing/2014/main" id="{2FE0B6E6-4C76-A38D-B0E1-9DA3C06849A6}"/>
              </a:ext>
            </a:extLst>
          </p:cNvPr>
          <p:cNvGraphicFramePr>
            <a:graphicFrameLocks noGrp="1"/>
          </p:cNvGraphicFramePr>
          <p:nvPr>
            <p:extLst>
              <p:ext uri="{D42A27DB-BD31-4B8C-83A1-F6EECF244321}">
                <p14:modId xmlns:p14="http://schemas.microsoft.com/office/powerpoint/2010/main" val="898582242"/>
              </p:ext>
            </p:extLst>
          </p:nvPr>
        </p:nvGraphicFramePr>
        <p:xfrm>
          <a:off x="9258459" y="4898395"/>
          <a:ext cx="490010" cy="490010"/>
        </p:xfrm>
        <a:graphic>
          <a:graphicData uri="http://schemas.openxmlformats.org/drawingml/2006/table">
            <a:tbl>
              <a:tblPr firstRow="1" bandRow="1">
                <a:tableStyleId>{D7AC3CCA-C797-4891-BE02-D94E43425B78}</a:tableStyleId>
              </a:tblPr>
              <a:tblGrid>
                <a:gridCol w="245005">
                  <a:extLst>
                    <a:ext uri="{9D8B030D-6E8A-4147-A177-3AD203B41FA5}">
                      <a16:colId xmlns:a16="http://schemas.microsoft.com/office/drawing/2014/main" val="3210951065"/>
                    </a:ext>
                  </a:extLst>
                </a:gridCol>
                <a:gridCol w="245005">
                  <a:extLst>
                    <a:ext uri="{9D8B030D-6E8A-4147-A177-3AD203B41FA5}">
                      <a16:colId xmlns:a16="http://schemas.microsoft.com/office/drawing/2014/main" val="400024509"/>
                    </a:ext>
                  </a:extLst>
                </a:gridCol>
              </a:tblGrid>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894736367"/>
                  </a:ext>
                </a:extLst>
              </a:tr>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2933249179"/>
                  </a:ext>
                </a:extLst>
              </a:tr>
            </a:tbl>
          </a:graphicData>
        </a:graphic>
      </p:graphicFrame>
      <p:graphicFrame>
        <p:nvGraphicFramePr>
          <p:cNvPr id="8" name="Table 7">
            <a:extLst>
              <a:ext uri="{FF2B5EF4-FFF2-40B4-BE49-F238E27FC236}">
                <a16:creationId xmlns:a16="http://schemas.microsoft.com/office/drawing/2014/main" id="{E3C62629-AEF0-4E32-63DA-9883391FBF8D}"/>
              </a:ext>
            </a:extLst>
          </p:cNvPr>
          <p:cNvGraphicFramePr>
            <a:graphicFrameLocks noGrp="1"/>
          </p:cNvGraphicFramePr>
          <p:nvPr>
            <p:extLst>
              <p:ext uri="{D42A27DB-BD31-4B8C-83A1-F6EECF244321}">
                <p14:modId xmlns:p14="http://schemas.microsoft.com/office/powerpoint/2010/main" val="1125970960"/>
              </p:ext>
            </p:extLst>
          </p:nvPr>
        </p:nvGraphicFramePr>
        <p:xfrm>
          <a:off x="9106059" y="4745995"/>
          <a:ext cx="490010" cy="490010"/>
        </p:xfrm>
        <a:graphic>
          <a:graphicData uri="http://schemas.openxmlformats.org/drawingml/2006/table">
            <a:tbl>
              <a:tblPr firstRow="1" bandRow="1">
                <a:tableStyleId>{D7AC3CCA-C797-4891-BE02-D94E43425B78}</a:tableStyleId>
              </a:tblPr>
              <a:tblGrid>
                <a:gridCol w="245005">
                  <a:extLst>
                    <a:ext uri="{9D8B030D-6E8A-4147-A177-3AD203B41FA5}">
                      <a16:colId xmlns:a16="http://schemas.microsoft.com/office/drawing/2014/main" val="3210951065"/>
                    </a:ext>
                  </a:extLst>
                </a:gridCol>
                <a:gridCol w="245005">
                  <a:extLst>
                    <a:ext uri="{9D8B030D-6E8A-4147-A177-3AD203B41FA5}">
                      <a16:colId xmlns:a16="http://schemas.microsoft.com/office/drawing/2014/main" val="400024509"/>
                    </a:ext>
                  </a:extLst>
                </a:gridCol>
              </a:tblGrid>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894736367"/>
                  </a:ext>
                </a:extLst>
              </a:tr>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2933249179"/>
                  </a:ext>
                </a:extLst>
              </a:tr>
            </a:tbl>
          </a:graphicData>
        </a:graphic>
      </p:graphicFrame>
      <p:graphicFrame>
        <p:nvGraphicFramePr>
          <p:cNvPr id="7" name="Table 6">
            <a:extLst>
              <a:ext uri="{FF2B5EF4-FFF2-40B4-BE49-F238E27FC236}">
                <a16:creationId xmlns:a16="http://schemas.microsoft.com/office/drawing/2014/main" id="{F6229441-FA92-B1D9-72EE-BFA713760480}"/>
              </a:ext>
            </a:extLst>
          </p:cNvPr>
          <p:cNvGraphicFramePr>
            <a:graphicFrameLocks noGrp="1"/>
          </p:cNvGraphicFramePr>
          <p:nvPr>
            <p:extLst>
              <p:ext uri="{D42A27DB-BD31-4B8C-83A1-F6EECF244321}">
                <p14:modId xmlns:p14="http://schemas.microsoft.com/office/powerpoint/2010/main" val="1287362589"/>
              </p:ext>
            </p:extLst>
          </p:nvPr>
        </p:nvGraphicFramePr>
        <p:xfrm>
          <a:off x="8953659" y="4593595"/>
          <a:ext cx="490010" cy="490010"/>
        </p:xfrm>
        <a:graphic>
          <a:graphicData uri="http://schemas.openxmlformats.org/drawingml/2006/table">
            <a:tbl>
              <a:tblPr firstRow="1" bandRow="1">
                <a:tableStyleId>{D7AC3CCA-C797-4891-BE02-D94E43425B78}</a:tableStyleId>
              </a:tblPr>
              <a:tblGrid>
                <a:gridCol w="245005">
                  <a:extLst>
                    <a:ext uri="{9D8B030D-6E8A-4147-A177-3AD203B41FA5}">
                      <a16:colId xmlns:a16="http://schemas.microsoft.com/office/drawing/2014/main" val="3210951065"/>
                    </a:ext>
                  </a:extLst>
                </a:gridCol>
                <a:gridCol w="245005">
                  <a:extLst>
                    <a:ext uri="{9D8B030D-6E8A-4147-A177-3AD203B41FA5}">
                      <a16:colId xmlns:a16="http://schemas.microsoft.com/office/drawing/2014/main" val="400024509"/>
                    </a:ext>
                  </a:extLst>
                </a:gridCol>
              </a:tblGrid>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894736367"/>
                  </a:ext>
                </a:extLst>
              </a:tr>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2933249179"/>
                  </a:ext>
                </a:extLst>
              </a:tr>
            </a:tbl>
          </a:graphicData>
        </a:graphic>
      </p:graphicFrame>
      <p:graphicFrame>
        <p:nvGraphicFramePr>
          <p:cNvPr id="6" name="Table 5">
            <a:extLst>
              <a:ext uri="{FF2B5EF4-FFF2-40B4-BE49-F238E27FC236}">
                <a16:creationId xmlns:a16="http://schemas.microsoft.com/office/drawing/2014/main" id="{A8D09ED5-9452-FABC-6372-66905636DB95}"/>
              </a:ext>
            </a:extLst>
          </p:cNvPr>
          <p:cNvGraphicFramePr>
            <a:graphicFrameLocks noGrp="1"/>
          </p:cNvGraphicFramePr>
          <p:nvPr>
            <p:extLst>
              <p:ext uri="{D42A27DB-BD31-4B8C-83A1-F6EECF244321}">
                <p14:modId xmlns:p14="http://schemas.microsoft.com/office/powerpoint/2010/main" val="768664632"/>
              </p:ext>
            </p:extLst>
          </p:nvPr>
        </p:nvGraphicFramePr>
        <p:xfrm>
          <a:off x="8801259" y="4441195"/>
          <a:ext cx="490010" cy="490010"/>
        </p:xfrm>
        <a:graphic>
          <a:graphicData uri="http://schemas.openxmlformats.org/drawingml/2006/table">
            <a:tbl>
              <a:tblPr firstRow="1" bandRow="1">
                <a:tableStyleId>{D7AC3CCA-C797-4891-BE02-D94E43425B78}</a:tableStyleId>
              </a:tblPr>
              <a:tblGrid>
                <a:gridCol w="245005">
                  <a:extLst>
                    <a:ext uri="{9D8B030D-6E8A-4147-A177-3AD203B41FA5}">
                      <a16:colId xmlns:a16="http://schemas.microsoft.com/office/drawing/2014/main" val="3210951065"/>
                    </a:ext>
                  </a:extLst>
                </a:gridCol>
                <a:gridCol w="245005">
                  <a:extLst>
                    <a:ext uri="{9D8B030D-6E8A-4147-A177-3AD203B41FA5}">
                      <a16:colId xmlns:a16="http://schemas.microsoft.com/office/drawing/2014/main" val="400024509"/>
                    </a:ext>
                  </a:extLst>
                </a:gridCol>
              </a:tblGrid>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894736367"/>
                  </a:ext>
                </a:extLst>
              </a:tr>
              <a:tr h="245005">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tc>
                  <a:txBody>
                    <a:bodyPr/>
                    <a:lstStyle/>
                    <a:p>
                      <a:endParaRPr lang="en-US" sz="900" b="0" dirty="0">
                        <a:solidFill>
                          <a:schemeClr val="bg1"/>
                        </a:solidFill>
                        <a:latin typeface="+mn-lt"/>
                      </a:endParaRPr>
                    </a:p>
                  </a:txBody>
                  <a:tcPr marL="71584" marR="71584" marT="35792" marB="35792"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38100" cap="flat" cmpd="sng" algn="ctr">
                      <a:solidFill>
                        <a:schemeClr val="accent1">
                          <a:lumMod val="50000"/>
                        </a:schemeClr>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2933249179"/>
                  </a:ext>
                </a:extLst>
              </a:tr>
            </a:tbl>
          </a:graphicData>
        </a:graphic>
      </p:graphicFrame>
      <p:graphicFrame>
        <p:nvGraphicFramePr>
          <p:cNvPr id="12" name="Table 11">
            <a:extLst>
              <a:ext uri="{FF2B5EF4-FFF2-40B4-BE49-F238E27FC236}">
                <a16:creationId xmlns:a16="http://schemas.microsoft.com/office/drawing/2014/main" id="{68AE4719-F130-0B09-5C0E-FFE631080DC3}"/>
              </a:ext>
            </a:extLst>
          </p:cNvPr>
          <p:cNvGraphicFramePr>
            <a:graphicFrameLocks noGrp="1"/>
          </p:cNvGraphicFramePr>
          <p:nvPr>
            <p:extLst>
              <p:ext uri="{D42A27DB-BD31-4B8C-83A1-F6EECF244321}">
                <p14:modId xmlns:p14="http://schemas.microsoft.com/office/powerpoint/2010/main" val="1506981188"/>
              </p:ext>
            </p:extLst>
          </p:nvPr>
        </p:nvGraphicFramePr>
        <p:xfrm>
          <a:off x="6899584" y="3582555"/>
          <a:ext cx="5057740" cy="243528"/>
        </p:xfrm>
        <a:graphic>
          <a:graphicData uri="http://schemas.openxmlformats.org/drawingml/2006/table">
            <a:tbl>
              <a:tblPr bandRow="1">
                <a:tableStyleId>{5C22544A-7EE6-4342-B048-85BDC9FD1C3A}</a:tableStyleId>
              </a:tblPr>
              <a:tblGrid>
                <a:gridCol w="252887">
                  <a:extLst>
                    <a:ext uri="{9D8B030D-6E8A-4147-A177-3AD203B41FA5}">
                      <a16:colId xmlns:a16="http://schemas.microsoft.com/office/drawing/2014/main" val="1276829883"/>
                    </a:ext>
                  </a:extLst>
                </a:gridCol>
                <a:gridCol w="252887">
                  <a:extLst>
                    <a:ext uri="{9D8B030D-6E8A-4147-A177-3AD203B41FA5}">
                      <a16:colId xmlns:a16="http://schemas.microsoft.com/office/drawing/2014/main" val="1593160218"/>
                    </a:ext>
                  </a:extLst>
                </a:gridCol>
                <a:gridCol w="252887">
                  <a:extLst>
                    <a:ext uri="{9D8B030D-6E8A-4147-A177-3AD203B41FA5}">
                      <a16:colId xmlns:a16="http://schemas.microsoft.com/office/drawing/2014/main" val="2046282251"/>
                    </a:ext>
                  </a:extLst>
                </a:gridCol>
                <a:gridCol w="252887">
                  <a:extLst>
                    <a:ext uri="{9D8B030D-6E8A-4147-A177-3AD203B41FA5}">
                      <a16:colId xmlns:a16="http://schemas.microsoft.com/office/drawing/2014/main" val="271429882"/>
                    </a:ext>
                  </a:extLst>
                </a:gridCol>
                <a:gridCol w="252887">
                  <a:extLst>
                    <a:ext uri="{9D8B030D-6E8A-4147-A177-3AD203B41FA5}">
                      <a16:colId xmlns:a16="http://schemas.microsoft.com/office/drawing/2014/main" val="2296964763"/>
                    </a:ext>
                  </a:extLst>
                </a:gridCol>
                <a:gridCol w="252887">
                  <a:extLst>
                    <a:ext uri="{9D8B030D-6E8A-4147-A177-3AD203B41FA5}">
                      <a16:colId xmlns:a16="http://schemas.microsoft.com/office/drawing/2014/main" val="2004056364"/>
                    </a:ext>
                  </a:extLst>
                </a:gridCol>
                <a:gridCol w="252887">
                  <a:extLst>
                    <a:ext uri="{9D8B030D-6E8A-4147-A177-3AD203B41FA5}">
                      <a16:colId xmlns:a16="http://schemas.microsoft.com/office/drawing/2014/main" val="25236667"/>
                    </a:ext>
                  </a:extLst>
                </a:gridCol>
                <a:gridCol w="252887">
                  <a:extLst>
                    <a:ext uri="{9D8B030D-6E8A-4147-A177-3AD203B41FA5}">
                      <a16:colId xmlns:a16="http://schemas.microsoft.com/office/drawing/2014/main" val="2526116989"/>
                    </a:ext>
                  </a:extLst>
                </a:gridCol>
                <a:gridCol w="252887">
                  <a:extLst>
                    <a:ext uri="{9D8B030D-6E8A-4147-A177-3AD203B41FA5}">
                      <a16:colId xmlns:a16="http://schemas.microsoft.com/office/drawing/2014/main" val="3505098908"/>
                    </a:ext>
                  </a:extLst>
                </a:gridCol>
                <a:gridCol w="252887">
                  <a:extLst>
                    <a:ext uri="{9D8B030D-6E8A-4147-A177-3AD203B41FA5}">
                      <a16:colId xmlns:a16="http://schemas.microsoft.com/office/drawing/2014/main" val="2707920588"/>
                    </a:ext>
                  </a:extLst>
                </a:gridCol>
                <a:gridCol w="252887">
                  <a:extLst>
                    <a:ext uri="{9D8B030D-6E8A-4147-A177-3AD203B41FA5}">
                      <a16:colId xmlns:a16="http://schemas.microsoft.com/office/drawing/2014/main" val="1041765998"/>
                    </a:ext>
                  </a:extLst>
                </a:gridCol>
                <a:gridCol w="252887">
                  <a:extLst>
                    <a:ext uri="{9D8B030D-6E8A-4147-A177-3AD203B41FA5}">
                      <a16:colId xmlns:a16="http://schemas.microsoft.com/office/drawing/2014/main" val="2452733533"/>
                    </a:ext>
                  </a:extLst>
                </a:gridCol>
                <a:gridCol w="252887">
                  <a:extLst>
                    <a:ext uri="{9D8B030D-6E8A-4147-A177-3AD203B41FA5}">
                      <a16:colId xmlns:a16="http://schemas.microsoft.com/office/drawing/2014/main" val="218433283"/>
                    </a:ext>
                  </a:extLst>
                </a:gridCol>
                <a:gridCol w="252887">
                  <a:extLst>
                    <a:ext uri="{9D8B030D-6E8A-4147-A177-3AD203B41FA5}">
                      <a16:colId xmlns:a16="http://schemas.microsoft.com/office/drawing/2014/main" val="4242336484"/>
                    </a:ext>
                  </a:extLst>
                </a:gridCol>
                <a:gridCol w="252887">
                  <a:extLst>
                    <a:ext uri="{9D8B030D-6E8A-4147-A177-3AD203B41FA5}">
                      <a16:colId xmlns:a16="http://schemas.microsoft.com/office/drawing/2014/main" val="4240262749"/>
                    </a:ext>
                  </a:extLst>
                </a:gridCol>
                <a:gridCol w="252887">
                  <a:extLst>
                    <a:ext uri="{9D8B030D-6E8A-4147-A177-3AD203B41FA5}">
                      <a16:colId xmlns:a16="http://schemas.microsoft.com/office/drawing/2014/main" val="1325274265"/>
                    </a:ext>
                  </a:extLst>
                </a:gridCol>
                <a:gridCol w="252887">
                  <a:extLst>
                    <a:ext uri="{9D8B030D-6E8A-4147-A177-3AD203B41FA5}">
                      <a16:colId xmlns:a16="http://schemas.microsoft.com/office/drawing/2014/main" val="713878450"/>
                    </a:ext>
                  </a:extLst>
                </a:gridCol>
                <a:gridCol w="252887">
                  <a:extLst>
                    <a:ext uri="{9D8B030D-6E8A-4147-A177-3AD203B41FA5}">
                      <a16:colId xmlns:a16="http://schemas.microsoft.com/office/drawing/2014/main" val="1617797183"/>
                    </a:ext>
                  </a:extLst>
                </a:gridCol>
                <a:gridCol w="252887">
                  <a:extLst>
                    <a:ext uri="{9D8B030D-6E8A-4147-A177-3AD203B41FA5}">
                      <a16:colId xmlns:a16="http://schemas.microsoft.com/office/drawing/2014/main" val="2791812652"/>
                    </a:ext>
                  </a:extLst>
                </a:gridCol>
                <a:gridCol w="252887">
                  <a:extLst>
                    <a:ext uri="{9D8B030D-6E8A-4147-A177-3AD203B41FA5}">
                      <a16:colId xmlns:a16="http://schemas.microsoft.com/office/drawing/2014/main" val="4232475538"/>
                    </a:ext>
                  </a:extLst>
                </a:gridCol>
              </a:tblGrid>
              <a:tr h="243528">
                <a:tc>
                  <a:txBody>
                    <a:bodyPr/>
                    <a:lstStyle/>
                    <a:p>
                      <a:endParaRPr lang="en-US" sz="700" dirty="0"/>
                    </a:p>
                  </a:txBody>
                  <a:tcPr marL="64333" marR="64333" marT="32167" marB="32167">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endParaRPr lang="en-US" sz="700" dirty="0"/>
                    </a:p>
                  </a:txBody>
                  <a:tcPr marL="64333" marR="64333" marT="32167" marB="32167">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endParaRPr lang="en-US" sz="700" dirty="0"/>
                    </a:p>
                  </a:txBody>
                  <a:tcPr marL="64333" marR="64333" marT="32167" marB="32167">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endParaRPr lang="en-US" sz="700" dirty="0"/>
                    </a:p>
                  </a:txBody>
                  <a:tcPr marL="64333" marR="64333" marT="32167" marB="32167">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endParaRPr lang="en-US" sz="700" dirty="0"/>
                    </a:p>
                  </a:txBody>
                  <a:tcPr marL="64333" marR="64333" marT="32167" marB="32167">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endParaRPr lang="en-US" sz="700" dirty="0"/>
                    </a:p>
                  </a:txBody>
                  <a:tcPr marL="64333" marR="64333" marT="32167" marB="32167">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endParaRPr lang="en-US" sz="700" dirty="0"/>
                    </a:p>
                  </a:txBody>
                  <a:tcPr marL="64333" marR="64333" marT="32167" marB="32167">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endParaRPr lang="en-US" sz="700" dirty="0"/>
                    </a:p>
                  </a:txBody>
                  <a:tcPr marL="64333" marR="64333" marT="32167" marB="32167">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endParaRPr lang="en-US" sz="700" dirty="0"/>
                    </a:p>
                  </a:txBody>
                  <a:tcPr marL="64333" marR="64333" marT="32167" marB="32167">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endParaRPr lang="en-US" sz="700" dirty="0"/>
                    </a:p>
                  </a:txBody>
                  <a:tcPr marL="64333" marR="64333" marT="32167" marB="32167">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endParaRPr lang="en-US" sz="700" dirty="0"/>
                    </a:p>
                  </a:txBody>
                  <a:tcPr marL="64333" marR="64333" marT="32167" marB="32167">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endParaRPr lang="en-US" sz="700" dirty="0"/>
                    </a:p>
                  </a:txBody>
                  <a:tcPr marL="64333" marR="64333" marT="32167" marB="32167">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endParaRPr lang="en-US" sz="700" dirty="0"/>
                    </a:p>
                  </a:txBody>
                  <a:tcPr marL="64333" marR="64333" marT="32167" marB="32167">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endParaRPr lang="en-US" sz="700" dirty="0"/>
                    </a:p>
                  </a:txBody>
                  <a:tcPr marL="64333" marR="64333" marT="32167" marB="32167">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endParaRPr lang="en-US" sz="700" dirty="0"/>
                    </a:p>
                  </a:txBody>
                  <a:tcPr marL="64333" marR="64333" marT="32167" marB="32167">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endParaRPr lang="en-US" sz="700" dirty="0"/>
                    </a:p>
                  </a:txBody>
                  <a:tcPr marL="64333" marR="64333" marT="32167" marB="32167">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endParaRPr lang="en-US" sz="700" dirty="0"/>
                    </a:p>
                  </a:txBody>
                  <a:tcPr marL="64333" marR="64333" marT="32167" marB="32167">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endParaRPr lang="en-US" sz="700" dirty="0"/>
                    </a:p>
                  </a:txBody>
                  <a:tcPr marL="64333" marR="64333" marT="32167" marB="32167">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endParaRPr lang="en-US" sz="700" dirty="0"/>
                    </a:p>
                  </a:txBody>
                  <a:tcPr marL="64333" marR="64333" marT="32167" marB="32167">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endParaRPr lang="en-US" sz="700" dirty="0"/>
                    </a:p>
                  </a:txBody>
                  <a:tcPr marL="64333" marR="64333" marT="32167" marB="32167">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8424348"/>
                  </a:ext>
                </a:extLst>
              </a:tr>
            </a:tbl>
          </a:graphicData>
        </a:graphic>
      </p:graphicFrame>
      <p:cxnSp>
        <p:nvCxnSpPr>
          <p:cNvPr id="13" name="Straight Connector 12">
            <a:extLst>
              <a:ext uri="{FF2B5EF4-FFF2-40B4-BE49-F238E27FC236}">
                <a16:creationId xmlns:a16="http://schemas.microsoft.com/office/drawing/2014/main" id="{7AA9380E-0752-51CD-8D33-AE74757FFA4A}"/>
              </a:ext>
            </a:extLst>
          </p:cNvPr>
          <p:cNvCxnSpPr>
            <a:cxnSpLocks/>
            <a:stCxn id="16" idx="1"/>
            <a:endCxn id="25" idx="4"/>
          </p:cNvCxnSpPr>
          <p:nvPr/>
        </p:nvCxnSpPr>
        <p:spPr>
          <a:xfrm flipH="1" flipV="1">
            <a:off x="8855736" y="1739981"/>
            <a:ext cx="2121001" cy="960168"/>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720A46A4-B562-A38E-C5EC-751A20B357F8}"/>
              </a:ext>
            </a:extLst>
          </p:cNvPr>
          <p:cNvSpPr/>
          <p:nvPr/>
        </p:nvSpPr>
        <p:spPr bwMode="auto">
          <a:xfrm>
            <a:off x="9805564" y="2655547"/>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457200" fontAlgn="base" hangingPunct="0">
              <a:lnSpc>
                <a:spcPct val="93000"/>
              </a:lnSpc>
              <a:spcBef>
                <a:spcPct val="0"/>
              </a:spcBef>
              <a:spcAft>
                <a:spcPct val="0"/>
              </a:spcAft>
              <a:buClr>
                <a:srgbClr val="000000"/>
              </a:buClr>
              <a:buSzPct val="100000"/>
            </a:pPr>
            <a:endParaRPr kumimoji="0" lang="en-US" sz="1600" b="0" i="0" u="none" strike="noStrike" cap="none" normalizeH="0" baseline="0" dirty="0">
              <a:ln>
                <a:noFill/>
              </a:ln>
              <a:solidFill>
                <a:schemeClr val="bg1"/>
              </a:solidFill>
              <a:effectLst/>
              <a:ea typeface="SimSun" charset="-122"/>
            </a:endParaRPr>
          </a:p>
        </p:txBody>
      </p:sp>
      <p:sp>
        <p:nvSpPr>
          <p:cNvPr id="15" name="Oval 14">
            <a:extLst>
              <a:ext uri="{FF2B5EF4-FFF2-40B4-BE49-F238E27FC236}">
                <a16:creationId xmlns:a16="http://schemas.microsoft.com/office/drawing/2014/main" id="{D2F40891-2735-626B-8FAB-4FB45ADB4D26}"/>
              </a:ext>
            </a:extLst>
          </p:cNvPr>
          <p:cNvSpPr/>
          <p:nvPr/>
        </p:nvSpPr>
        <p:spPr bwMode="auto">
          <a:xfrm>
            <a:off x="8683041" y="2651214"/>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457200" fontAlgn="base" hangingPunct="0">
              <a:lnSpc>
                <a:spcPct val="93000"/>
              </a:lnSpc>
              <a:spcBef>
                <a:spcPct val="0"/>
              </a:spcBef>
              <a:spcAft>
                <a:spcPct val="0"/>
              </a:spcAft>
              <a:buClr>
                <a:srgbClr val="000000"/>
              </a:buClr>
              <a:buSzPct val="100000"/>
            </a:pPr>
            <a:endParaRPr kumimoji="0" lang="en-US" sz="1600" b="0" i="0" u="none" strike="noStrike" cap="none" normalizeH="0" baseline="0" dirty="0">
              <a:ln>
                <a:noFill/>
              </a:ln>
              <a:solidFill>
                <a:schemeClr val="bg1"/>
              </a:solidFill>
              <a:effectLst/>
              <a:ea typeface="SimSun" charset="-122"/>
            </a:endParaRPr>
          </a:p>
        </p:txBody>
      </p:sp>
      <p:sp>
        <p:nvSpPr>
          <p:cNvPr id="16" name="Oval 15">
            <a:extLst>
              <a:ext uri="{FF2B5EF4-FFF2-40B4-BE49-F238E27FC236}">
                <a16:creationId xmlns:a16="http://schemas.microsoft.com/office/drawing/2014/main" id="{62A61EFD-D04B-E442-6497-23989EACCC8E}"/>
              </a:ext>
            </a:extLst>
          </p:cNvPr>
          <p:cNvSpPr/>
          <p:nvPr/>
        </p:nvSpPr>
        <p:spPr bwMode="auto">
          <a:xfrm>
            <a:off x="10927801" y="2651213"/>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457200" fontAlgn="base" hangingPunct="0">
              <a:lnSpc>
                <a:spcPct val="93000"/>
              </a:lnSpc>
              <a:spcBef>
                <a:spcPct val="0"/>
              </a:spcBef>
              <a:spcAft>
                <a:spcPct val="0"/>
              </a:spcAft>
              <a:buClr>
                <a:srgbClr val="000000"/>
              </a:buClr>
              <a:buSzPct val="100000"/>
            </a:pPr>
            <a:endParaRPr kumimoji="0" lang="en-US" sz="1600" b="0" i="0" u="none" strike="noStrike" cap="none" normalizeH="0" baseline="0" dirty="0">
              <a:ln>
                <a:noFill/>
              </a:ln>
              <a:solidFill>
                <a:schemeClr val="bg1"/>
              </a:solidFill>
              <a:effectLst/>
              <a:ea typeface="SimSun" charset="-122"/>
            </a:endParaRPr>
          </a:p>
        </p:txBody>
      </p:sp>
      <p:sp>
        <p:nvSpPr>
          <p:cNvPr id="17" name="Oval 16">
            <a:extLst>
              <a:ext uri="{FF2B5EF4-FFF2-40B4-BE49-F238E27FC236}">
                <a16:creationId xmlns:a16="http://schemas.microsoft.com/office/drawing/2014/main" id="{CDCF97FD-73DC-215F-184D-E9BC7F039683}"/>
              </a:ext>
            </a:extLst>
          </p:cNvPr>
          <p:cNvSpPr/>
          <p:nvPr/>
        </p:nvSpPr>
        <p:spPr bwMode="auto">
          <a:xfrm>
            <a:off x="9809275" y="158265"/>
            <a:ext cx="334158" cy="334158"/>
          </a:xfrm>
          <a:prstGeom prst="ellipse">
            <a:avLst/>
          </a:prstGeom>
          <a:solidFill>
            <a:schemeClr val="accent1">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pPr>
            <a:endParaRPr kumimoji="0" lang="en-US" sz="1050" b="0" i="0" u="none" strike="noStrike" cap="none" normalizeH="0" baseline="0" dirty="0">
              <a:ln>
                <a:noFill/>
              </a:ln>
              <a:solidFill>
                <a:schemeClr val="bg1"/>
              </a:solidFill>
              <a:effectLst/>
              <a:latin typeface="Arial" charset="0"/>
              <a:ea typeface="SimSun" charset="-122"/>
            </a:endParaRPr>
          </a:p>
        </p:txBody>
      </p:sp>
      <p:cxnSp>
        <p:nvCxnSpPr>
          <p:cNvPr id="18" name="Straight Connector 17">
            <a:extLst>
              <a:ext uri="{FF2B5EF4-FFF2-40B4-BE49-F238E27FC236}">
                <a16:creationId xmlns:a16="http://schemas.microsoft.com/office/drawing/2014/main" id="{4BAB728A-3F78-2A9B-E8DB-A4B0EFC81B59}"/>
              </a:ext>
            </a:extLst>
          </p:cNvPr>
          <p:cNvCxnSpPr>
            <a:cxnSpLocks/>
            <a:stCxn id="24" idx="0"/>
            <a:endCxn id="17" idx="4"/>
          </p:cNvCxnSpPr>
          <p:nvPr/>
        </p:nvCxnSpPr>
        <p:spPr bwMode="auto">
          <a:xfrm flipH="1" flipV="1">
            <a:off x="9976354" y="492423"/>
            <a:ext cx="1905" cy="917733"/>
          </a:xfrm>
          <a:prstGeom prst="line">
            <a:avLst/>
          </a:prstGeom>
          <a:ln w="28575">
            <a:solidFill>
              <a:schemeClr val="accent1">
                <a:lumMod val="40000"/>
                <a:lumOff val="6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2E158BC0-1CF7-09A2-72BD-C26035786A95}"/>
              </a:ext>
            </a:extLst>
          </p:cNvPr>
          <p:cNvCxnSpPr>
            <a:cxnSpLocks/>
            <a:stCxn id="26" idx="1"/>
            <a:endCxn id="17" idx="4"/>
          </p:cNvCxnSpPr>
          <p:nvPr/>
        </p:nvCxnSpPr>
        <p:spPr bwMode="auto">
          <a:xfrm flipH="1" flipV="1">
            <a:off x="9976354" y="492423"/>
            <a:ext cx="1005999" cy="962335"/>
          </a:xfrm>
          <a:prstGeom prst="line">
            <a:avLst/>
          </a:prstGeom>
          <a:ln w="28575">
            <a:solidFill>
              <a:schemeClr val="accent1">
                <a:lumMod val="40000"/>
                <a:lumOff val="6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F5BF8CF4-8C3A-BF37-EF59-CB8982899574}"/>
              </a:ext>
            </a:extLst>
          </p:cNvPr>
          <p:cNvCxnSpPr>
            <a:cxnSpLocks/>
            <a:stCxn id="25" idx="7"/>
            <a:endCxn id="17" idx="4"/>
          </p:cNvCxnSpPr>
          <p:nvPr/>
        </p:nvCxnSpPr>
        <p:spPr bwMode="auto">
          <a:xfrm flipV="1">
            <a:off x="8973879" y="492423"/>
            <a:ext cx="1002475" cy="962336"/>
          </a:xfrm>
          <a:prstGeom prst="line">
            <a:avLst/>
          </a:prstGeom>
          <a:ln w="28575">
            <a:solidFill>
              <a:schemeClr val="accent1">
                <a:lumMod val="40000"/>
                <a:lumOff val="6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1" name="Oval 20">
            <a:extLst>
              <a:ext uri="{FF2B5EF4-FFF2-40B4-BE49-F238E27FC236}">
                <a16:creationId xmlns:a16="http://schemas.microsoft.com/office/drawing/2014/main" id="{46E65CC9-D4AB-3A2C-438D-FDFFBFCCBAD7}"/>
              </a:ext>
            </a:extLst>
          </p:cNvPr>
          <p:cNvSpPr/>
          <p:nvPr/>
        </p:nvSpPr>
        <p:spPr bwMode="auto">
          <a:xfrm>
            <a:off x="7558614" y="2649047"/>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pPr>
            <a:r>
              <a:rPr kumimoji="0" lang="en-US" sz="1800" b="0" i="0" u="none" strike="noStrike" cap="none" normalizeH="0" baseline="0" dirty="0">
                <a:ln>
                  <a:noFill/>
                </a:ln>
                <a:solidFill>
                  <a:schemeClr val="bg1"/>
                </a:solidFill>
                <a:effectLst/>
                <a:latin typeface="Arial" charset="0"/>
                <a:ea typeface="SimSun" charset="-122"/>
              </a:rPr>
              <a:t>1</a:t>
            </a:r>
          </a:p>
        </p:txBody>
      </p:sp>
      <p:cxnSp>
        <p:nvCxnSpPr>
          <p:cNvPr id="22" name="Straight Connector 21">
            <a:extLst>
              <a:ext uri="{FF2B5EF4-FFF2-40B4-BE49-F238E27FC236}">
                <a16:creationId xmlns:a16="http://schemas.microsoft.com/office/drawing/2014/main" id="{1AA211BF-17A2-28AD-ECC8-974419052FDC}"/>
              </a:ext>
            </a:extLst>
          </p:cNvPr>
          <p:cNvCxnSpPr>
            <a:cxnSpLocks/>
            <a:stCxn id="27" idx="7"/>
            <a:endCxn id="17" idx="4"/>
          </p:cNvCxnSpPr>
          <p:nvPr/>
        </p:nvCxnSpPr>
        <p:spPr bwMode="auto">
          <a:xfrm flipV="1">
            <a:off x="7849452" y="492423"/>
            <a:ext cx="2126902" cy="960169"/>
          </a:xfrm>
          <a:prstGeom prst="line">
            <a:avLst/>
          </a:prstGeom>
          <a:ln w="28575">
            <a:solidFill>
              <a:schemeClr val="accent1">
                <a:lumMod val="40000"/>
                <a:lumOff val="6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210F70A9-B0C7-E65C-8C47-BA666428B287}"/>
              </a:ext>
            </a:extLst>
          </p:cNvPr>
          <p:cNvSpPr txBox="1"/>
          <p:nvPr/>
        </p:nvSpPr>
        <p:spPr>
          <a:xfrm>
            <a:off x="10354832" y="2560320"/>
            <a:ext cx="357857" cy="408655"/>
          </a:xfrm>
          <a:prstGeom prst="rect">
            <a:avLst/>
          </a:prstGeom>
          <a:noFill/>
        </p:spPr>
        <p:txBody>
          <a:bodyPr wrap="none" rtlCol="0">
            <a:spAutoFit/>
          </a:bodyPr>
          <a:lstStyle/>
          <a:p>
            <a:r>
              <a:rPr lang="en-US" sz="2400" b="1" dirty="0"/>
              <a:t>…</a:t>
            </a:r>
          </a:p>
        </p:txBody>
      </p:sp>
      <mc:AlternateContent xmlns:mc="http://schemas.openxmlformats.org/markup-compatibility/2006" xmlns:a14="http://schemas.microsoft.com/office/drawing/2010/main">
        <mc:Choice Requires="a14">
          <p:sp>
            <p:nvSpPr>
              <p:cNvPr id="24" name="Oval 23">
                <a:extLst>
                  <a:ext uri="{FF2B5EF4-FFF2-40B4-BE49-F238E27FC236}">
                    <a16:creationId xmlns:a16="http://schemas.microsoft.com/office/drawing/2014/main" id="{6A0A4B1C-8FF0-F733-A172-23DAAA4F4FEA}"/>
                  </a:ext>
                </a:extLst>
              </p:cNvPr>
              <p:cNvSpPr/>
              <p:nvPr/>
            </p:nvSpPr>
            <p:spPr bwMode="auto">
              <a:xfrm>
                <a:off x="9811180" y="1410156"/>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457200" fontAlgn="base" hangingPunct="0">
                  <a:lnSpc>
                    <a:spcPct val="93000"/>
                  </a:lnSpc>
                  <a:spcBef>
                    <a:spcPct val="0"/>
                  </a:spcBef>
                  <a:spcAft>
                    <a:spcPct val="0"/>
                  </a:spcAft>
                  <a:buClr>
                    <a:srgbClr val="000000"/>
                  </a:buClr>
                  <a:buSzPct val="100000"/>
                </a:pPr>
                <a14:m>
                  <m:oMathPara xmlns:m="http://schemas.openxmlformats.org/officeDocument/2006/math">
                    <m:oMathParaPr>
                      <m:jc m:val="centerGroup"/>
                    </m:oMathParaPr>
                    <m:oMath xmlns:m="http://schemas.openxmlformats.org/officeDocument/2006/math">
                      <m:sSub>
                        <m:sSubPr>
                          <m:ctrlPr>
                            <a:rPr kumimoji="0" lang="en-US" sz="1000" b="0" i="1" u="none" strike="noStrike" cap="none" normalizeH="0" baseline="0" smtClean="0">
                              <a:ln>
                                <a:noFill/>
                              </a:ln>
                              <a:solidFill>
                                <a:schemeClr val="bg1"/>
                              </a:solidFill>
                              <a:effectLst/>
                              <a:latin typeface="Cambria Math" panose="02040503050406030204" pitchFamily="18" charset="0"/>
                              <a:ea typeface="SimSun" charset="-122"/>
                            </a:rPr>
                          </m:ctrlPr>
                        </m:sSubPr>
                        <m:e>
                          <m:r>
                            <a:rPr kumimoji="0" lang="en-US" sz="1000" b="0" i="1" u="none" strike="noStrike" cap="none" normalizeH="0" baseline="0" smtClean="0">
                              <a:ln>
                                <a:noFill/>
                              </a:ln>
                              <a:solidFill>
                                <a:schemeClr val="bg1"/>
                              </a:solidFill>
                              <a:effectLst/>
                              <a:latin typeface="Cambria Math" panose="02040503050406030204" pitchFamily="18" charset="0"/>
                              <a:ea typeface="SimSun" charset="-122"/>
                            </a:rPr>
                            <m:t>h</m:t>
                          </m:r>
                        </m:e>
                        <m:sub>
                          <m:r>
                            <a:rPr kumimoji="0" lang="en-US" sz="1000" b="0" i="1" u="none" strike="noStrike" cap="none" normalizeH="0" baseline="0" smtClean="0">
                              <a:ln>
                                <a:noFill/>
                              </a:ln>
                              <a:solidFill>
                                <a:schemeClr val="bg1"/>
                              </a:solidFill>
                              <a:effectLst/>
                              <a:latin typeface="Cambria Math" panose="02040503050406030204" pitchFamily="18" charset="0"/>
                              <a:ea typeface="SimSun" charset="-122"/>
                            </a:rPr>
                            <m:t>2</m:t>
                          </m:r>
                        </m:sub>
                      </m:sSub>
                    </m:oMath>
                  </m:oMathPara>
                </a14:m>
                <a:endParaRPr kumimoji="0" lang="en-US" sz="1000" b="0" i="0" u="none" strike="noStrike" cap="none" normalizeH="0" baseline="0" dirty="0">
                  <a:ln>
                    <a:noFill/>
                  </a:ln>
                  <a:solidFill>
                    <a:schemeClr val="bg1"/>
                  </a:solidFill>
                  <a:effectLst/>
                  <a:ea typeface="SimSun" charset="-122"/>
                </a:endParaRPr>
              </a:p>
            </p:txBody>
          </p:sp>
        </mc:Choice>
        <mc:Fallback xmlns="">
          <p:sp>
            <p:nvSpPr>
              <p:cNvPr id="24" name="Oval 23">
                <a:extLst>
                  <a:ext uri="{FF2B5EF4-FFF2-40B4-BE49-F238E27FC236}">
                    <a16:creationId xmlns:a16="http://schemas.microsoft.com/office/drawing/2014/main" id="{6A0A4B1C-8FF0-F733-A172-23DAAA4F4FEA}"/>
                  </a:ext>
                </a:extLst>
              </p:cNvPr>
              <p:cNvSpPr>
                <a:spLocks noRot="1" noChangeAspect="1" noMove="1" noResize="1" noEditPoints="1" noAdjustHandles="1" noChangeArrowheads="1" noChangeShapeType="1" noTextEdit="1"/>
              </p:cNvSpPr>
              <p:nvPr/>
            </p:nvSpPr>
            <p:spPr bwMode="auto">
              <a:xfrm>
                <a:off x="9811180" y="1410156"/>
                <a:ext cx="334158" cy="334158"/>
              </a:xfrm>
              <a:prstGeom prst="ellipse">
                <a:avLst/>
              </a:prstGeom>
              <a:blipFill>
                <a:blip r:embed="rId3"/>
                <a:stretch>
                  <a:fillRect/>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Oval 24">
                <a:extLst>
                  <a:ext uri="{FF2B5EF4-FFF2-40B4-BE49-F238E27FC236}">
                    <a16:creationId xmlns:a16="http://schemas.microsoft.com/office/drawing/2014/main" id="{F39A0F3C-4A17-A802-0817-2331B38DE512}"/>
                  </a:ext>
                </a:extLst>
              </p:cNvPr>
              <p:cNvSpPr/>
              <p:nvPr/>
            </p:nvSpPr>
            <p:spPr bwMode="auto">
              <a:xfrm>
                <a:off x="8688657" y="1405823"/>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pPr>
                <a14:m>
                  <m:oMathPara xmlns:m="http://schemas.openxmlformats.org/officeDocument/2006/math">
                    <m:oMathParaPr>
                      <m:jc m:val="centerGroup"/>
                    </m:oMathParaPr>
                    <m:oMath xmlns:m="http://schemas.openxmlformats.org/officeDocument/2006/math">
                      <m:sSub>
                        <m:sSubPr>
                          <m:ctrlPr>
                            <a:rPr kumimoji="0" lang="en-US" sz="1000" b="0" i="1" u="none" strike="noStrike" cap="none" normalizeH="0" baseline="0" smtClean="0">
                              <a:ln>
                                <a:noFill/>
                              </a:ln>
                              <a:solidFill>
                                <a:schemeClr val="bg1"/>
                              </a:solidFill>
                              <a:effectLst/>
                              <a:latin typeface="Cambria Math" panose="02040503050406030204" pitchFamily="18" charset="0"/>
                              <a:ea typeface="SimSun" charset="-122"/>
                            </a:rPr>
                          </m:ctrlPr>
                        </m:sSubPr>
                        <m:e>
                          <m:r>
                            <a:rPr kumimoji="0" lang="en-US" sz="1000" b="0" i="1" u="none" strike="noStrike" cap="none" normalizeH="0" baseline="0" smtClean="0">
                              <a:ln>
                                <a:noFill/>
                              </a:ln>
                              <a:solidFill>
                                <a:schemeClr val="bg1"/>
                              </a:solidFill>
                              <a:effectLst/>
                              <a:latin typeface="Cambria Math" panose="02040503050406030204" pitchFamily="18" charset="0"/>
                              <a:ea typeface="SimSun" charset="-122"/>
                            </a:rPr>
                            <m:t>h</m:t>
                          </m:r>
                        </m:e>
                        <m:sub>
                          <m:r>
                            <a:rPr kumimoji="0" lang="en-US" sz="1000" b="0" i="1" u="none" strike="noStrike" cap="none" normalizeH="0" baseline="0" smtClean="0">
                              <a:ln>
                                <a:noFill/>
                              </a:ln>
                              <a:solidFill>
                                <a:schemeClr val="bg1"/>
                              </a:solidFill>
                              <a:effectLst/>
                              <a:latin typeface="Cambria Math" panose="02040503050406030204" pitchFamily="18" charset="0"/>
                              <a:ea typeface="SimSun" charset="-122"/>
                            </a:rPr>
                            <m:t>1</m:t>
                          </m:r>
                        </m:sub>
                      </m:sSub>
                    </m:oMath>
                  </m:oMathPara>
                </a14:m>
                <a:endParaRPr kumimoji="0" lang="en-US" sz="1000" b="0" i="0" u="none" strike="noStrike" cap="none" normalizeH="0" baseline="0" dirty="0">
                  <a:ln>
                    <a:noFill/>
                  </a:ln>
                  <a:solidFill>
                    <a:schemeClr val="bg1"/>
                  </a:solidFill>
                  <a:effectLst/>
                  <a:ea typeface="SimSun" charset="-122"/>
                </a:endParaRPr>
              </a:p>
            </p:txBody>
          </p:sp>
        </mc:Choice>
        <mc:Fallback xmlns="">
          <p:sp>
            <p:nvSpPr>
              <p:cNvPr id="25" name="Oval 24">
                <a:extLst>
                  <a:ext uri="{FF2B5EF4-FFF2-40B4-BE49-F238E27FC236}">
                    <a16:creationId xmlns:a16="http://schemas.microsoft.com/office/drawing/2014/main" id="{F39A0F3C-4A17-A802-0817-2331B38DE512}"/>
                  </a:ext>
                </a:extLst>
              </p:cNvPr>
              <p:cNvSpPr>
                <a:spLocks noRot="1" noChangeAspect="1" noMove="1" noResize="1" noEditPoints="1" noAdjustHandles="1" noChangeArrowheads="1" noChangeShapeType="1" noTextEdit="1"/>
              </p:cNvSpPr>
              <p:nvPr/>
            </p:nvSpPr>
            <p:spPr bwMode="auto">
              <a:xfrm>
                <a:off x="8688657" y="1405823"/>
                <a:ext cx="334158" cy="334158"/>
              </a:xfrm>
              <a:prstGeom prst="ellipse">
                <a:avLst/>
              </a:prstGeom>
              <a:blipFill>
                <a:blip r:embed="rId4"/>
                <a:stretch>
                  <a:fillRect/>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Oval 25">
                <a:extLst>
                  <a:ext uri="{FF2B5EF4-FFF2-40B4-BE49-F238E27FC236}">
                    <a16:creationId xmlns:a16="http://schemas.microsoft.com/office/drawing/2014/main" id="{6CD1755A-F5E8-F99F-4A02-DA8B1B6B731A}"/>
                  </a:ext>
                </a:extLst>
              </p:cNvPr>
              <p:cNvSpPr/>
              <p:nvPr/>
            </p:nvSpPr>
            <p:spPr bwMode="auto">
              <a:xfrm>
                <a:off x="10933417" y="1405822"/>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457200" fontAlgn="base" hangingPunct="0">
                  <a:lnSpc>
                    <a:spcPct val="93000"/>
                  </a:lnSpc>
                  <a:spcBef>
                    <a:spcPct val="0"/>
                  </a:spcBef>
                  <a:spcAft>
                    <a:spcPct val="0"/>
                  </a:spcAft>
                  <a:buClr>
                    <a:srgbClr val="000000"/>
                  </a:buClr>
                  <a:buSzPct val="100000"/>
                </a:pPr>
                <a14:m>
                  <m:oMathPara xmlns:m="http://schemas.openxmlformats.org/officeDocument/2006/math">
                    <m:oMathParaPr>
                      <m:jc m:val="centerGroup"/>
                    </m:oMathParaPr>
                    <m:oMath xmlns:m="http://schemas.openxmlformats.org/officeDocument/2006/math">
                      <m:sSub>
                        <m:sSubPr>
                          <m:ctrlPr>
                            <a:rPr kumimoji="0" lang="en-US" sz="1000" b="0" i="1" u="none" strike="noStrike" cap="none" normalizeH="0" baseline="0" smtClean="0">
                              <a:ln>
                                <a:noFill/>
                              </a:ln>
                              <a:solidFill>
                                <a:schemeClr val="bg1"/>
                              </a:solidFill>
                              <a:effectLst/>
                              <a:latin typeface="Cambria Math" panose="02040503050406030204" pitchFamily="18" charset="0"/>
                              <a:ea typeface="SimSun" charset="-122"/>
                            </a:rPr>
                          </m:ctrlPr>
                        </m:sSubPr>
                        <m:e>
                          <m:r>
                            <a:rPr kumimoji="0" lang="en-US" sz="1000" b="0" i="1" u="none" strike="noStrike" cap="none" normalizeH="0" baseline="0" smtClean="0">
                              <a:ln>
                                <a:noFill/>
                              </a:ln>
                              <a:solidFill>
                                <a:schemeClr val="bg1"/>
                              </a:solidFill>
                              <a:effectLst/>
                              <a:latin typeface="Cambria Math" panose="02040503050406030204" pitchFamily="18" charset="0"/>
                              <a:ea typeface="SimSun" charset="-122"/>
                            </a:rPr>
                            <m:t>h</m:t>
                          </m:r>
                        </m:e>
                        <m:sub>
                          <m:r>
                            <a:rPr kumimoji="0" lang="en-US" sz="1000" b="0" i="1" u="none" strike="noStrike" cap="none" normalizeH="0" baseline="0" smtClean="0">
                              <a:ln>
                                <a:noFill/>
                              </a:ln>
                              <a:solidFill>
                                <a:schemeClr val="bg1"/>
                              </a:solidFill>
                              <a:effectLst/>
                              <a:latin typeface="Cambria Math" panose="02040503050406030204" pitchFamily="18" charset="0"/>
                              <a:ea typeface="SimSun" charset="-122"/>
                            </a:rPr>
                            <m:t>1024</m:t>
                          </m:r>
                        </m:sub>
                      </m:sSub>
                    </m:oMath>
                  </m:oMathPara>
                </a14:m>
                <a:endParaRPr kumimoji="0" lang="en-US" sz="1000" b="0" i="0" u="none" strike="noStrike" cap="none" normalizeH="0" baseline="0" dirty="0">
                  <a:ln>
                    <a:noFill/>
                  </a:ln>
                  <a:solidFill>
                    <a:schemeClr val="bg1"/>
                  </a:solidFill>
                  <a:effectLst/>
                  <a:ea typeface="SimSun" charset="-122"/>
                </a:endParaRPr>
              </a:p>
            </p:txBody>
          </p:sp>
        </mc:Choice>
        <mc:Fallback xmlns="">
          <p:sp>
            <p:nvSpPr>
              <p:cNvPr id="26" name="Oval 25">
                <a:extLst>
                  <a:ext uri="{FF2B5EF4-FFF2-40B4-BE49-F238E27FC236}">
                    <a16:creationId xmlns:a16="http://schemas.microsoft.com/office/drawing/2014/main" id="{6CD1755A-F5E8-F99F-4A02-DA8B1B6B731A}"/>
                  </a:ext>
                </a:extLst>
              </p:cNvPr>
              <p:cNvSpPr>
                <a:spLocks noRot="1" noChangeAspect="1" noMove="1" noResize="1" noEditPoints="1" noAdjustHandles="1" noChangeArrowheads="1" noChangeShapeType="1" noTextEdit="1"/>
              </p:cNvSpPr>
              <p:nvPr/>
            </p:nvSpPr>
            <p:spPr bwMode="auto">
              <a:xfrm>
                <a:off x="10933417" y="1405822"/>
                <a:ext cx="334158" cy="334158"/>
              </a:xfrm>
              <a:prstGeom prst="ellipse">
                <a:avLst/>
              </a:prstGeom>
              <a:blipFill>
                <a:blip r:embed="rId5"/>
                <a:stretch>
                  <a:fillRect l="-12963"/>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p:sp>
        <p:nvSpPr>
          <p:cNvPr id="27" name="Oval 26">
            <a:extLst>
              <a:ext uri="{FF2B5EF4-FFF2-40B4-BE49-F238E27FC236}">
                <a16:creationId xmlns:a16="http://schemas.microsoft.com/office/drawing/2014/main" id="{DD1CE1FC-C3B1-EDCA-3527-E83A2020B3C9}"/>
              </a:ext>
            </a:extLst>
          </p:cNvPr>
          <p:cNvSpPr/>
          <p:nvPr/>
        </p:nvSpPr>
        <p:spPr bwMode="auto">
          <a:xfrm>
            <a:off x="7564230" y="1403656"/>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pPr>
            <a:r>
              <a:rPr kumimoji="0" lang="en-US" sz="1050" b="0" i="0" u="none" strike="noStrike" cap="none" normalizeH="0" baseline="0" dirty="0">
                <a:ln>
                  <a:noFill/>
                </a:ln>
                <a:solidFill>
                  <a:schemeClr val="bg1"/>
                </a:solidFill>
                <a:effectLst/>
                <a:latin typeface="Arial" charset="0"/>
                <a:ea typeface="SimSun" charset="-122"/>
              </a:rPr>
              <a:t>1</a:t>
            </a:r>
          </a:p>
        </p:txBody>
      </p:sp>
      <p:sp>
        <p:nvSpPr>
          <p:cNvPr id="28" name="TextBox 27">
            <a:extLst>
              <a:ext uri="{FF2B5EF4-FFF2-40B4-BE49-F238E27FC236}">
                <a16:creationId xmlns:a16="http://schemas.microsoft.com/office/drawing/2014/main" id="{21D2A2B1-E0AB-E960-3DBA-85EF904069C9}"/>
              </a:ext>
            </a:extLst>
          </p:cNvPr>
          <p:cNvSpPr txBox="1"/>
          <p:nvPr/>
        </p:nvSpPr>
        <p:spPr>
          <a:xfrm>
            <a:off x="10360448" y="1314929"/>
            <a:ext cx="357857" cy="408655"/>
          </a:xfrm>
          <a:prstGeom prst="rect">
            <a:avLst/>
          </a:prstGeom>
          <a:noFill/>
        </p:spPr>
        <p:txBody>
          <a:bodyPr wrap="none" rtlCol="0">
            <a:spAutoFit/>
          </a:bodyPr>
          <a:lstStyle/>
          <a:p>
            <a:r>
              <a:rPr lang="en-US" sz="2400" b="1" dirty="0"/>
              <a:t>…</a:t>
            </a:r>
          </a:p>
        </p:txBody>
      </p:sp>
      <p:cxnSp>
        <p:nvCxnSpPr>
          <p:cNvPr id="29" name="Straight Connector 28">
            <a:extLst>
              <a:ext uri="{FF2B5EF4-FFF2-40B4-BE49-F238E27FC236}">
                <a16:creationId xmlns:a16="http://schemas.microsoft.com/office/drawing/2014/main" id="{DC066BCA-06C1-B41E-C5C2-A0B92F74FF10}"/>
              </a:ext>
            </a:extLst>
          </p:cNvPr>
          <p:cNvCxnSpPr>
            <a:cxnSpLocks/>
            <a:stCxn id="21" idx="7"/>
            <a:endCxn id="25" idx="4"/>
          </p:cNvCxnSpPr>
          <p:nvPr/>
        </p:nvCxnSpPr>
        <p:spPr>
          <a:xfrm flipV="1">
            <a:off x="7843836" y="1739981"/>
            <a:ext cx="1011900" cy="958002"/>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17D415DC-A76B-E222-06D6-C49992693D4F}"/>
              </a:ext>
            </a:extLst>
          </p:cNvPr>
          <p:cNvCxnSpPr>
            <a:cxnSpLocks/>
            <a:stCxn id="15" idx="0"/>
            <a:endCxn id="25" idx="4"/>
          </p:cNvCxnSpPr>
          <p:nvPr/>
        </p:nvCxnSpPr>
        <p:spPr>
          <a:xfrm flipV="1">
            <a:off x="8850120" y="1739981"/>
            <a:ext cx="5616" cy="911233"/>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06FA766B-AFA9-A978-1D7D-05D370ABE272}"/>
              </a:ext>
            </a:extLst>
          </p:cNvPr>
          <p:cNvCxnSpPr>
            <a:cxnSpLocks/>
            <a:stCxn id="14" idx="1"/>
            <a:endCxn id="25" idx="4"/>
          </p:cNvCxnSpPr>
          <p:nvPr/>
        </p:nvCxnSpPr>
        <p:spPr>
          <a:xfrm flipH="1" flipV="1">
            <a:off x="8855736" y="1739981"/>
            <a:ext cx="998764" cy="964502"/>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FAE2C0CD-A6ED-CC8D-36ED-F049C93291F3}"/>
              </a:ext>
            </a:extLst>
          </p:cNvPr>
          <p:cNvCxnSpPr>
            <a:cxnSpLocks/>
            <a:stCxn id="21" idx="7"/>
            <a:endCxn id="24" idx="4"/>
          </p:cNvCxnSpPr>
          <p:nvPr/>
        </p:nvCxnSpPr>
        <p:spPr>
          <a:xfrm flipV="1">
            <a:off x="7843836" y="1744314"/>
            <a:ext cx="2134423" cy="953669"/>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4BA9E452-3BB0-F157-813C-0DE3247F794C}"/>
              </a:ext>
            </a:extLst>
          </p:cNvPr>
          <p:cNvCxnSpPr>
            <a:cxnSpLocks/>
            <a:stCxn id="15" idx="7"/>
            <a:endCxn id="24" idx="4"/>
          </p:cNvCxnSpPr>
          <p:nvPr/>
        </p:nvCxnSpPr>
        <p:spPr>
          <a:xfrm flipV="1">
            <a:off x="8968263" y="1744314"/>
            <a:ext cx="1009996" cy="955836"/>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26933918-2068-A449-A934-3E6996D70737}"/>
              </a:ext>
            </a:extLst>
          </p:cNvPr>
          <p:cNvCxnSpPr>
            <a:cxnSpLocks/>
            <a:stCxn id="14" idx="0"/>
            <a:endCxn id="24" idx="4"/>
          </p:cNvCxnSpPr>
          <p:nvPr/>
        </p:nvCxnSpPr>
        <p:spPr>
          <a:xfrm flipV="1">
            <a:off x="9972643" y="1744314"/>
            <a:ext cx="5616" cy="911233"/>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69076774-1846-D889-3C24-CC4CB77A4D8C}"/>
              </a:ext>
            </a:extLst>
          </p:cNvPr>
          <p:cNvCxnSpPr>
            <a:cxnSpLocks/>
            <a:stCxn id="16" idx="1"/>
            <a:endCxn id="24" idx="4"/>
          </p:cNvCxnSpPr>
          <p:nvPr/>
        </p:nvCxnSpPr>
        <p:spPr>
          <a:xfrm flipH="1" flipV="1">
            <a:off x="9978259" y="1744314"/>
            <a:ext cx="998478" cy="955835"/>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DD948F04-846B-7CEC-6CDE-76EAB41AA5FD}"/>
              </a:ext>
            </a:extLst>
          </p:cNvPr>
          <p:cNvCxnSpPr>
            <a:cxnSpLocks/>
            <a:stCxn id="16" idx="0"/>
            <a:endCxn id="26" idx="4"/>
          </p:cNvCxnSpPr>
          <p:nvPr/>
        </p:nvCxnSpPr>
        <p:spPr>
          <a:xfrm flipV="1">
            <a:off x="11094880" y="1739980"/>
            <a:ext cx="5616" cy="911233"/>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FF46E1DB-0BF1-5342-D2E7-E1F2F24EA2F1}"/>
              </a:ext>
            </a:extLst>
          </p:cNvPr>
          <p:cNvCxnSpPr>
            <a:cxnSpLocks/>
            <a:stCxn id="14" idx="0"/>
            <a:endCxn id="26" idx="4"/>
          </p:cNvCxnSpPr>
          <p:nvPr/>
        </p:nvCxnSpPr>
        <p:spPr>
          <a:xfrm flipV="1">
            <a:off x="9972643" y="1739980"/>
            <a:ext cx="1127853" cy="915567"/>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DF60A6A1-5D37-B3CC-6FEE-10EB675B4B0C}"/>
              </a:ext>
            </a:extLst>
          </p:cNvPr>
          <p:cNvCxnSpPr>
            <a:cxnSpLocks/>
            <a:stCxn id="15" idx="7"/>
            <a:endCxn id="26" idx="4"/>
          </p:cNvCxnSpPr>
          <p:nvPr/>
        </p:nvCxnSpPr>
        <p:spPr>
          <a:xfrm flipV="1">
            <a:off x="8968263" y="1739980"/>
            <a:ext cx="2132233" cy="96017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B4113819-108F-692A-5979-0FBBCB627A99}"/>
              </a:ext>
            </a:extLst>
          </p:cNvPr>
          <p:cNvCxnSpPr>
            <a:cxnSpLocks/>
            <a:stCxn id="21" idx="7"/>
            <a:endCxn id="26" idx="4"/>
          </p:cNvCxnSpPr>
          <p:nvPr/>
        </p:nvCxnSpPr>
        <p:spPr>
          <a:xfrm flipV="1">
            <a:off x="7843836" y="1739980"/>
            <a:ext cx="3256660" cy="958003"/>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5FF29D4A-789E-1605-0518-AE10BA3FE04B}"/>
              </a:ext>
            </a:extLst>
          </p:cNvPr>
          <p:cNvSpPr txBox="1"/>
          <p:nvPr/>
        </p:nvSpPr>
        <p:spPr>
          <a:xfrm>
            <a:off x="7110200" y="2072871"/>
            <a:ext cx="4636508" cy="276999"/>
          </a:xfrm>
          <a:prstGeom prst="rect">
            <a:avLst/>
          </a:prstGeom>
          <a:noFill/>
        </p:spPr>
        <p:txBody>
          <a:bodyPr wrap="square">
            <a:spAutoFit/>
          </a:bodyPr>
          <a:lstStyle/>
          <a:p>
            <a:pPr algn="ctr"/>
            <a:r>
              <a:rPr lang="en-US" sz="1200" b="1" dirty="0" err="1">
                <a:solidFill>
                  <a:srgbClr val="000000"/>
                </a:solidFill>
                <a:effectLst/>
                <a:highlight>
                  <a:srgbClr val="F7F7F7"/>
                </a:highlight>
                <a:latin typeface="Courier New" panose="02070309020205020404" pitchFamily="49" charset="0"/>
              </a:rPr>
              <a:t>model.add</a:t>
            </a:r>
            <a:r>
              <a:rPr lang="en-US" sz="1200" b="1" dirty="0">
                <a:solidFill>
                  <a:srgbClr val="000000"/>
                </a:solidFill>
                <a:effectLst/>
                <a:highlight>
                  <a:srgbClr val="F7F7F7"/>
                </a:highlight>
                <a:latin typeface="Courier New" panose="02070309020205020404" pitchFamily="49" charset="0"/>
              </a:rPr>
              <a:t>(</a:t>
            </a:r>
            <a:r>
              <a:rPr lang="en-US" sz="1200" b="1" dirty="0" err="1">
                <a:solidFill>
                  <a:srgbClr val="000000"/>
                </a:solidFill>
                <a:effectLst/>
                <a:highlight>
                  <a:srgbClr val="F7F7F7"/>
                </a:highlight>
                <a:latin typeface="Courier New" panose="02070309020205020404" pitchFamily="49" charset="0"/>
              </a:rPr>
              <a:t>layers.Dense</a:t>
            </a:r>
            <a:r>
              <a:rPr lang="en-US" sz="1200" b="1" dirty="0">
                <a:solidFill>
                  <a:srgbClr val="000000"/>
                </a:solidFill>
                <a:effectLst/>
                <a:highlight>
                  <a:srgbClr val="F7F7F7"/>
                </a:highlight>
                <a:latin typeface="Courier New" panose="02070309020205020404" pitchFamily="49" charset="0"/>
              </a:rPr>
              <a:t>(</a:t>
            </a:r>
            <a:r>
              <a:rPr lang="en-US" sz="1200" b="1" dirty="0">
                <a:solidFill>
                  <a:srgbClr val="116644"/>
                </a:solidFill>
                <a:effectLst/>
                <a:highlight>
                  <a:srgbClr val="F7F7F7"/>
                </a:highlight>
                <a:latin typeface="Courier New" panose="02070309020205020404" pitchFamily="49" charset="0"/>
              </a:rPr>
              <a:t>1024</a:t>
            </a:r>
            <a:r>
              <a:rPr lang="en-US" sz="1200" b="1" dirty="0">
                <a:solidFill>
                  <a:srgbClr val="000000"/>
                </a:solidFill>
                <a:effectLst/>
                <a:highlight>
                  <a:srgbClr val="F7F7F7"/>
                </a:highlight>
                <a:latin typeface="Courier New" panose="02070309020205020404" pitchFamily="49" charset="0"/>
              </a:rPr>
              <a:t>, activation=</a:t>
            </a:r>
            <a:r>
              <a:rPr lang="en-US" sz="1200" b="1" dirty="0">
                <a:solidFill>
                  <a:srgbClr val="A31515"/>
                </a:solidFill>
                <a:effectLst/>
                <a:highlight>
                  <a:srgbClr val="F7F7F7"/>
                </a:highlight>
                <a:latin typeface="Courier New" panose="02070309020205020404" pitchFamily="49" charset="0"/>
              </a:rPr>
              <a:t>'</a:t>
            </a:r>
            <a:r>
              <a:rPr lang="en-US" sz="1200" b="1" dirty="0" err="1">
                <a:solidFill>
                  <a:srgbClr val="A31515"/>
                </a:solidFill>
                <a:effectLst/>
                <a:highlight>
                  <a:srgbClr val="F7F7F7"/>
                </a:highlight>
                <a:latin typeface="Courier New" panose="02070309020205020404" pitchFamily="49" charset="0"/>
              </a:rPr>
              <a:t>relu</a:t>
            </a:r>
            <a:r>
              <a:rPr lang="en-US" sz="1200" b="1" dirty="0">
                <a:solidFill>
                  <a:srgbClr val="A31515"/>
                </a:solidFill>
                <a:effectLst/>
                <a:highlight>
                  <a:srgbClr val="F7F7F7"/>
                </a:highlight>
                <a:latin typeface="Courier New" panose="02070309020205020404" pitchFamily="49" charset="0"/>
              </a:rPr>
              <a:t>'</a:t>
            </a:r>
            <a:r>
              <a:rPr lang="en-US" sz="1200" b="1" dirty="0">
                <a:solidFill>
                  <a:srgbClr val="000000"/>
                </a:solidFill>
                <a:effectLst/>
                <a:highlight>
                  <a:srgbClr val="F7F7F7"/>
                </a:highlight>
                <a:latin typeface="Courier New" panose="02070309020205020404" pitchFamily="49" charset="0"/>
              </a:rPr>
              <a:t>))</a:t>
            </a:r>
          </a:p>
        </p:txBody>
      </p:sp>
      <p:sp>
        <p:nvSpPr>
          <p:cNvPr id="41" name="TextBox 40">
            <a:extLst>
              <a:ext uri="{FF2B5EF4-FFF2-40B4-BE49-F238E27FC236}">
                <a16:creationId xmlns:a16="http://schemas.microsoft.com/office/drawing/2014/main" id="{BE6D6DC3-C67B-A490-2979-961E29B1E09A}"/>
              </a:ext>
            </a:extLst>
          </p:cNvPr>
          <p:cNvSpPr txBox="1"/>
          <p:nvPr/>
        </p:nvSpPr>
        <p:spPr>
          <a:xfrm>
            <a:off x="7125648" y="832718"/>
            <a:ext cx="4605612" cy="276999"/>
          </a:xfrm>
          <a:prstGeom prst="rect">
            <a:avLst/>
          </a:prstGeom>
          <a:noFill/>
        </p:spPr>
        <p:txBody>
          <a:bodyPr wrap="square">
            <a:spAutoFit/>
          </a:bodyPr>
          <a:lstStyle/>
          <a:p>
            <a:pPr algn="ctr"/>
            <a:r>
              <a:rPr lang="en-US" sz="1200" b="1" dirty="0" err="1">
                <a:solidFill>
                  <a:srgbClr val="000000"/>
                </a:solidFill>
                <a:effectLst/>
                <a:highlight>
                  <a:srgbClr val="F7F7F7"/>
                </a:highlight>
                <a:latin typeface="Courier New" panose="02070309020205020404" pitchFamily="49" charset="0"/>
              </a:rPr>
              <a:t>model.add</a:t>
            </a:r>
            <a:r>
              <a:rPr lang="en-US" sz="1200" b="1" dirty="0">
                <a:solidFill>
                  <a:srgbClr val="000000"/>
                </a:solidFill>
                <a:effectLst/>
                <a:highlight>
                  <a:srgbClr val="F7F7F7"/>
                </a:highlight>
                <a:latin typeface="Courier New" panose="02070309020205020404" pitchFamily="49" charset="0"/>
              </a:rPr>
              <a:t>(</a:t>
            </a:r>
            <a:r>
              <a:rPr lang="en-US" sz="1200" b="1" dirty="0" err="1">
                <a:solidFill>
                  <a:srgbClr val="000000"/>
                </a:solidFill>
                <a:effectLst/>
                <a:highlight>
                  <a:srgbClr val="F7F7F7"/>
                </a:highlight>
                <a:latin typeface="Courier New" panose="02070309020205020404" pitchFamily="49" charset="0"/>
              </a:rPr>
              <a:t>layers.Dense</a:t>
            </a:r>
            <a:r>
              <a:rPr lang="en-US" sz="1200" b="1" dirty="0">
                <a:solidFill>
                  <a:srgbClr val="000000"/>
                </a:solidFill>
                <a:effectLst/>
                <a:highlight>
                  <a:srgbClr val="F7F7F7"/>
                </a:highlight>
                <a:latin typeface="Courier New" panose="02070309020205020404" pitchFamily="49" charset="0"/>
              </a:rPr>
              <a:t>(</a:t>
            </a:r>
            <a:r>
              <a:rPr lang="en-US" sz="1200" b="1" dirty="0">
                <a:solidFill>
                  <a:srgbClr val="116644"/>
                </a:solidFill>
                <a:effectLst/>
                <a:highlight>
                  <a:srgbClr val="F7F7F7"/>
                </a:highlight>
                <a:latin typeface="Courier New" panose="02070309020205020404" pitchFamily="49" charset="0"/>
              </a:rPr>
              <a:t>2</a:t>
            </a:r>
            <a:r>
              <a:rPr lang="en-US" sz="1200" b="1" dirty="0">
                <a:solidFill>
                  <a:srgbClr val="000000"/>
                </a:solidFill>
                <a:effectLst/>
                <a:highlight>
                  <a:srgbClr val="F7F7F7"/>
                </a:highlight>
                <a:latin typeface="Courier New" panose="02070309020205020404" pitchFamily="49" charset="0"/>
              </a:rPr>
              <a:t>, activation=</a:t>
            </a:r>
            <a:r>
              <a:rPr lang="en-US" sz="1200" b="1" dirty="0">
                <a:solidFill>
                  <a:srgbClr val="A31515"/>
                </a:solidFill>
                <a:highlight>
                  <a:srgbClr val="F7F7F7"/>
                </a:highlight>
                <a:latin typeface="Courier New" panose="02070309020205020404" pitchFamily="49" charset="0"/>
              </a:rPr>
              <a:t>'</a:t>
            </a:r>
            <a:r>
              <a:rPr lang="en-US" sz="1200" b="1" dirty="0" err="1">
                <a:solidFill>
                  <a:srgbClr val="A31515"/>
                </a:solidFill>
                <a:highlight>
                  <a:srgbClr val="F7F7F7"/>
                </a:highlight>
                <a:latin typeface="Courier New" panose="02070309020205020404" pitchFamily="49" charset="0"/>
              </a:rPr>
              <a:t>softmax</a:t>
            </a:r>
            <a:r>
              <a:rPr lang="en-US" sz="1200" b="1" dirty="0">
                <a:solidFill>
                  <a:srgbClr val="A31515"/>
                </a:solidFill>
                <a:effectLst/>
                <a:highlight>
                  <a:srgbClr val="F7F7F7"/>
                </a:highlight>
                <a:latin typeface="Courier New" panose="02070309020205020404" pitchFamily="49" charset="0"/>
              </a:rPr>
              <a:t>'</a:t>
            </a:r>
            <a:r>
              <a:rPr lang="en-US" sz="1200" b="1" dirty="0">
                <a:solidFill>
                  <a:srgbClr val="000000"/>
                </a:solidFill>
                <a:effectLst/>
                <a:highlight>
                  <a:srgbClr val="F7F7F7"/>
                </a:highlight>
                <a:latin typeface="Courier New" panose="02070309020205020404" pitchFamily="49" charset="0"/>
              </a:rPr>
              <a:t>))</a:t>
            </a:r>
          </a:p>
        </p:txBody>
      </p:sp>
      <p:sp>
        <p:nvSpPr>
          <p:cNvPr id="42" name="Oval 41">
            <a:extLst>
              <a:ext uri="{FF2B5EF4-FFF2-40B4-BE49-F238E27FC236}">
                <a16:creationId xmlns:a16="http://schemas.microsoft.com/office/drawing/2014/main" id="{5A2189F0-0B58-C59F-B230-88DC89AE7E96}"/>
              </a:ext>
            </a:extLst>
          </p:cNvPr>
          <p:cNvSpPr/>
          <p:nvPr/>
        </p:nvSpPr>
        <p:spPr bwMode="auto">
          <a:xfrm>
            <a:off x="8689824" y="150290"/>
            <a:ext cx="334158" cy="334158"/>
          </a:xfrm>
          <a:prstGeom prst="ellipse">
            <a:avLst/>
          </a:prstGeom>
          <a:solidFill>
            <a:schemeClr val="accent1">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pPr>
            <a:endParaRPr kumimoji="0" lang="en-US" sz="1050" b="0" i="0" u="none" strike="noStrike" cap="none" normalizeH="0" baseline="0" dirty="0">
              <a:ln>
                <a:noFill/>
              </a:ln>
              <a:solidFill>
                <a:schemeClr val="bg1"/>
              </a:solidFill>
              <a:effectLst/>
              <a:latin typeface="Arial" charset="0"/>
              <a:ea typeface="SimSun" charset="-122"/>
            </a:endParaRPr>
          </a:p>
        </p:txBody>
      </p:sp>
      <p:sp>
        <p:nvSpPr>
          <p:cNvPr id="48" name="Arrow: Down 47">
            <a:extLst>
              <a:ext uri="{FF2B5EF4-FFF2-40B4-BE49-F238E27FC236}">
                <a16:creationId xmlns:a16="http://schemas.microsoft.com/office/drawing/2014/main" id="{8EA290E6-DC18-25B4-BF1C-040D2113C76E}"/>
              </a:ext>
            </a:extLst>
          </p:cNvPr>
          <p:cNvSpPr/>
          <p:nvPr/>
        </p:nvSpPr>
        <p:spPr>
          <a:xfrm flipV="1">
            <a:off x="9291803" y="4035762"/>
            <a:ext cx="372686" cy="198521"/>
          </a:xfrm>
          <a:prstGeom prst="down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Arrow: Down 48">
            <a:extLst>
              <a:ext uri="{FF2B5EF4-FFF2-40B4-BE49-F238E27FC236}">
                <a16:creationId xmlns:a16="http://schemas.microsoft.com/office/drawing/2014/main" id="{6DE9BF18-2738-CC4E-C4F2-4C84880C9CCC}"/>
              </a:ext>
            </a:extLst>
          </p:cNvPr>
          <p:cNvSpPr/>
          <p:nvPr/>
        </p:nvSpPr>
        <p:spPr>
          <a:xfrm flipV="1">
            <a:off x="9294934" y="3168056"/>
            <a:ext cx="372686" cy="198521"/>
          </a:xfrm>
          <a:prstGeom prst="down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Arrow: Down 49">
            <a:extLst>
              <a:ext uri="{FF2B5EF4-FFF2-40B4-BE49-F238E27FC236}">
                <a16:creationId xmlns:a16="http://schemas.microsoft.com/office/drawing/2014/main" id="{F6B718A8-DF38-B973-A74A-ADBF41304142}"/>
              </a:ext>
            </a:extLst>
          </p:cNvPr>
          <p:cNvSpPr/>
          <p:nvPr/>
        </p:nvSpPr>
        <p:spPr>
          <a:xfrm flipV="1">
            <a:off x="9300773" y="5751856"/>
            <a:ext cx="372686" cy="198521"/>
          </a:xfrm>
          <a:prstGeom prst="down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D30B4B87-C719-0AC0-8140-9969CFCF6193}"/>
              </a:ext>
            </a:extLst>
          </p:cNvPr>
          <p:cNvSpPr txBox="1"/>
          <p:nvPr/>
        </p:nvSpPr>
        <p:spPr>
          <a:xfrm>
            <a:off x="9258459" y="5899662"/>
            <a:ext cx="357857" cy="408655"/>
          </a:xfrm>
          <a:prstGeom prst="rect">
            <a:avLst/>
          </a:prstGeom>
          <a:noFill/>
        </p:spPr>
        <p:txBody>
          <a:bodyPr wrap="none" rtlCol="0">
            <a:spAutoFit/>
          </a:bodyPr>
          <a:lstStyle/>
          <a:p>
            <a:r>
              <a:rPr lang="en-US" sz="2400" b="1" dirty="0"/>
              <a:t>…</a:t>
            </a:r>
          </a:p>
        </p:txBody>
      </p:sp>
      <p:sp>
        <p:nvSpPr>
          <p:cNvPr id="53" name="TextBox 52">
            <a:extLst>
              <a:ext uri="{FF2B5EF4-FFF2-40B4-BE49-F238E27FC236}">
                <a16:creationId xmlns:a16="http://schemas.microsoft.com/office/drawing/2014/main" id="{89D547CC-C642-3790-B234-88F493C4DA45}"/>
              </a:ext>
            </a:extLst>
          </p:cNvPr>
          <p:cNvSpPr txBox="1"/>
          <p:nvPr/>
        </p:nvSpPr>
        <p:spPr>
          <a:xfrm>
            <a:off x="6651947" y="3981689"/>
            <a:ext cx="2699117" cy="276999"/>
          </a:xfrm>
          <a:prstGeom prst="rect">
            <a:avLst/>
          </a:prstGeom>
          <a:noFill/>
        </p:spPr>
        <p:txBody>
          <a:bodyPr wrap="square">
            <a:spAutoFit/>
          </a:bodyPr>
          <a:lstStyle/>
          <a:p>
            <a:r>
              <a:rPr lang="en-US" sz="1200" b="1" dirty="0" err="1">
                <a:solidFill>
                  <a:srgbClr val="000000"/>
                </a:solidFill>
                <a:effectLst/>
                <a:highlight>
                  <a:srgbClr val="F7F7F7"/>
                </a:highlight>
                <a:latin typeface="Courier New" panose="02070309020205020404" pitchFamily="49" charset="0"/>
              </a:rPr>
              <a:t>model.add</a:t>
            </a:r>
            <a:r>
              <a:rPr lang="en-US" sz="1200" b="1" dirty="0">
                <a:solidFill>
                  <a:srgbClr val="000000"/>
                </a:solidFill>
                <a:effectLst/>
                <a:highlight>
                  <a:srgbClr val="F7F7F7"/>
                </a:highlight>
                <a:latin typeface="Courier New" panose="02070309020205020404" pitchFamily="49" charset="0"/>
              </a:rPr>
              <a:t>(</a:t>
            </a:r>
            <a:r>
              <a:rPr lang="en-US" sz="1200" b="1" dirty="0" err="1">
                <a:solidFill>
                  <a:srgbClr val="000000"/>
                </a:solidFill>
                <a:effectLst/>
                <a:highlight>
                  <a:srgbClr val="F7F7F7"/>
                </a:highlight>
                <a:latin typeface="Courier New" panose="02070309020205020404" pitchFamily="49" charset="0"/>
              </a:rPr>
              <a:t>layers.Flatten</a:t>
            </a:r>
            <a:r>
              <a:rPr lang="en-US" sz="1200" b="1" dirty="0">
                <a:solidFill>
                  <a:srgbClr val="000000"/>
                </a:solidFill>
                <a:effectLst/>
                <a:highlight>
                  <a:srgbClr val="F7F7F7"/>
                </a:highlight>
                <a:latin typeface="Courier New" panose="02070309020205020404" pitchFamily="49" charset="0"/>
              </a:rPr>
              <a:t>())</a:t>
            </a:r>
          </a:p>
        </p:txBody>
      </p:sp>
      <p:sp>
        <p:nvSpPr>
          <p:cNvPr id="55" name="TextBox 54">
            <a:extLst>
              <a:ext uri="{FF2B5EF4-FFF2-40B4-BE49-F238E27FC236}">
                <a16:creationId xmlns:a16="http://schemas.microsoft.com/office/drawing/2014/main" id="{E9CCFA3F-1ECD-CD3E-00F8-5319516EC6E0}"/>
              </a:ext>
            </a:extLst>
          </p:cNvPr>
          <p:cNvSpPr txBox="1"/>
          <p:nvPr/>
        </p:nvSpPr>
        <p:spPr>
          <a:xfrm>
            <a:off x="7123078" y="5732785"/>
            <a:ext cx="2777791" cy="307777"/>
          </a:xfrm>
          <a:prstGeom prst="rect">
            <a:avLst/>
          </a:prstGeom>
          <a:noFill/>
        </p:spPr>
        <p:txBody>
          <a:bodyPr wrap="square">
            <a:spAutoFit/>
          </a:bodyPr>
          <a:lstStyle/>
          <a:p>
            <a:r>
              <a:rPr lang="en-US" sz="1400" dirty="0">
                <a:sym typeface="Wingdings" panose="05000000000000000000" pitchFamily="2" charset="2"/>
              </a:rPr>
              <a:t>Last </a:t>
            </a:r>
            <a:r>
              <a:rPr lang="en-US" sz="1400" b="1" dirty="0">
                <a:solidFill>
                  <a:srgbClr val="000000"/>
                </a:solidFill>
                <a:effectLst/>
                <a:highlight>
                  <a:srgbClr val="F7F7F7"/>
                </a:highlight>
                <a:latin typeface="Courier New" panose="02070309020205020404" pitchFamily="49" charset="0"/>
              </a:rPr>
              <a:t>MaxPooling2D</a:t>
            </a:r>
            <a:r>
              <a:rPr lang="en-US" sz="1400" dirty="0">
                <a:sym typeface="Wingdings" panose="05000000000000000000" pitchFamily="2" charset="2"/>
              </a:rPr>
              <a:t> layer</a:t>
            </a:r>
            <a:endParaRPr lang="en-US" sz="1400" dirty="0"/>
          </a:p>
        </p:txBody>
      </p:sp>
    </p:spTree>
    <p:extLst>
      <p:ext uri="{BB962C8B-B14F-4D97-AF65-F5344CB8AC3E}">
        <p14:creationId xmlns:p14="http://schemas.microsoft.com/office/powerpoint/2010/main" val="354364211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EAA8DF-E982-26D0-8DD7-C37AE236A50E}"/>
              </a:ext>
            </a:extLst>
          </p:cNvPr>
          <p:cNvSpPr>
            <a:spLocks noGrp="1"/>
          </p:cNvSpPr>
          <p:nvPr>
            <p:ph type="title"/>
          </p:nvPr>
        </p:nvSpPr>
        <p:spPr>
          <a:xfrm>
            <a:off x="733425" y="109131"/>
            <a:ext cx="10515600" cy="503535"/>
          </a:xfrm>
        </p:spPr>
        <p:txBody>
          <a:bodyPr/>
          <a:lstStyle/>
          <a:p>
            <a:r>
              <a:rPr lang="en-US" sz="2800" dirty="0"/>
              <a:t>The Overall CNN Architecture</a:t>
            </a:r>
          </a:p>
        </p:txBody>
      </p:sp>
      <p:sp>
        <p:nvSpPr>
          <p:cNvPr id="3" name="Content Placeholder 2">
            <a:extLst>
              <a:ext uri="{FF2B5EF4-FFF2-40B4-BE49-F238E27FC236}">
                <a16:creationId xmlns:a16="http://schemas.microsoft.com/office/drawing/2014/main" id="{05F5CAFD-715A-8470-A773-FAA7A8DED080}"/>
              </a:ext>
            </a:extLst>
          </p:cNvPr>
          <p:cNvSpPr>
            <a:spLocks noGrp="1"/>
          </p:cNvSpPr>
          <p:nvPr>
            <p:ph sz="quarter" idx="10"/>
          </p:nvPr>
        </p:nvSpPr>
        <p:spPr>
          <a:xfrm>
            <a:off x="733425" y="667248"/>
            <a:ext cx="10846970" cy="1675149"/>
          </a:xfrm>
        </p:spPr>
        <p:txBody>
          <a:bodyPr/>
          <a:lstStyle/>
          <a:p>
            <a:r>
              <a:rPr lang="en-US" sz="2000" dirty="0"/>
              <a:t>Combine all together, we have the complete CNN architecture:</a:t>
            </a:r>
          </a:p>
          <a:p>
            <a:pPr lvl="1"/>
            <a:r>
              <a:rPr lang="en-US" sz="1800" dirty="0"/>
              <a:t>Start with convolutional blocks of </a:t>
            </a:r>
            <a:r>
              <a:rPr lang="en-US" sz="1800" b="1" dirty="0">
                <a:solidFill>
                  <a:srgbClr val="000000"/>
                </a:solidFill>
                <a:effectLst/>
                <a:highlight>
                  <a:srgbClr val="F7F7F7"/>
                </a:highlight>
                <a:latin typeface="Courier New" panose="02070309020205020404" pitchFamily="49" charset="0"/>
              </a:rPr>
              <a:t>Conv2D</a:t>
            </a:r>
            <a:r>
              <a:rPr lang="en-US" sz="1800" dirty="0"/>
              <a:t> and </a:t>
            </a:r>
            <a:r>
              <a:rPr lang="en-US" sz="1800" b="1" dirty="0">
                <a:solidFill>
                  <a:srgbClr val="000000"/>
                </a:solidFill>
                <a:effectLst/>
                <a:highlight>
                  <a:srgbClr val="F7F7F7"/>
                </a:highlight>
                <a:latin typeface="Courier New" panose="02070309020205020404" pitchFamily="49" charset="0"/>
              </a:rPr>
              <a:t>MaxPooling2D</a:t>
            </a:r>
            <a:r>
              <a:rPr lang="en-US" sz="1800" dirty="0"/>
              <a:t>. Stack as many as needed</a:t>
            </a:r>
          </a:p>
          <a:p>
            <a:pPr lvl="1"/>
            <a:r>
              <a:rPr lang="en-US" sz="1800" dirty="0"/>
              <a:t>A mandatory </a:t>
            </a:r>
            <a:r>
              <a:rPr lang="en-US" sz="1800" b="1" dirty="0">
                <a:solidFill>
                  <a:srgbClr val="000000"/>
                </a:solidFill>
                <a:effectLst/>
                <a:highlight>
                  <a:srgbClr val="F7F7F7"/>
                </a:highlight>
                <a:latin typeface="Courier New" panose="02070309020205020404" pitchFamily="49" charset="0"/>
              </a:rPr>
              <a:t>Flatten</a:t>
            </a:r>
            <a:r>
              <a:rPr lang="en-US" sz="1800" dirty="0"/>
              <a:t> layer</a:t>
            </a:r>
          </a:p>
          <a:p>
            <a:pPr lvl="1"/>
            <a:r>
              <a:rPr lang="en-US" sz="1800" dirty="0"/>
              <a:t>Stack more </a:t>
            </a:r>
            <a:r>
              <a:rPr lang="en-US" sz="1800" b="1" dirty="0">
                <a:solidFill>
                  <a:srgbClr val="000000"/>
                </a:solidFill>
                <a:effectLst/>
                <a:highlight>
                  <a:srgbClr val="F7F7F7"/>
                </a:highlight>
                <a:latin typeface="Courier New" panose="02070309020205020404" pitchFamily="49" charset="0"/>
              </a:rPr>
              <a:t>Dense</a:t>
            </a:r>
            <a:r>
              <a:rPr lang="en-US" sz="1800" dirty="0"/>
              <a:t> layers as needed</a:t>
            </a:r>
          </a:p>
          <a:p>
            <a:pPr lvl="1"/>
            <a:r>
              <a:rPr lang="en-US" sz="1800" dirty="0"/>
              <a:t>Output layer which is also </a:t>
            </a:r>
            <a:r>
              <a:rPr lang="en-US" sz="1800" b="1" dirty="0">
                <a:solidFill>
                  <a:srgbClr val="000000"/>
                </a:solidFill>
                <a:effectLst/>
                <a:highlight>
                  <a:srgbClr val="F7F7F7"/>
                </a:highlight>
                <a:latin typeface="Courier New" panose="02070309020205020404" pitchFamily="49" charset="0"/>
              </a:rPr>
              <a:t>Dense</a:t>
            </a:r>
          </a:p>
          <a:p>
            <a:pPr lvl="2"/>
            <a:r>
              <a:rPr lang="en-US" sz="1600" dirty="0"/>
              <a:t>We will mainly use </a:t>
            </a:r>
            <a:r>
              <a:rPr lang="en-US" sz="1600" b="1" dirty="0">
                <a:solidFill>
                  <a:srgbClr val="A31515"/>
                </a:solidFill>
                <a:highlight>
                  <a:srgbClr val="F7F7F7"/>
                </a:highlight>
                <a:latin typeface="Courier New" panose="02070309020205020404" pitchFamily="49" charset="0"/>
              </a:rPr>
              <a:t>'</a:t>
            </a:r>
            <a:r>
              <a:rPr lang="en-US" sz="1600" b="1" dirty="0" err="1">
                <a:solidFill>
                  <a:srgbClr val="A31515"/>
                </a:solidFill>
                <a:highlight>
                  <a:srgbClr val="F7F7F7"/>
                </a:highlight>
                <a:latin typeface="Courier New" panose="02070309020205020404" pitchFamily="49" charset="0"/>
              </a:rPr>
              <a:t>softmax</a:t>
            </a:r>
            <a:r>
              <a:rPr lang="en-US" sz="1600" b="1" dirty="0">
                <a:solidFill>
                  <a:srgbClr val="A31515"/>
                </a:solidFill>
                <a:effectLst/>
                <a:highlight>
                  <a:srgbClr val="F7F7F7"/>
                </a:highlight>
                <a:latin typeface="Courier New" panose="02070309020205020404" pitchFamily="49" charset="0"/>
              </a:rPr>
              <a:t>'</a:t>
            </a:r>
            <a:r>
              <a:rPr lang="en-US" sz="1600" dirty="0"/>
              <a:t> activation for image classification. Image regression data is pretty rare to find.</a:t>
            </a:r>
          </a:p>
          <a:p>
            <a:pPr lvl="1"/>
            <a:endParaRPr lang="en-US" sz="1800" b="1" dirty="0">
              <a:solidFill>
                <a:srgbClr val="000000"/>
              </a:solidFill>
              <a:effectLst/>
              <a:highlight>
                <a:srgbClr val="F7F7F7"/>
              </a:highlight>
              <a:latin typeface="Courier New" panose="02070309020205020404" pitchFamily="49" charset="0"/>
            </a:endParaRPr>
          </a:p>
          <a:p>
            <a:pPr lvl="1"/>
            <a:endParaRPr lang="en-US" sz="1800" dirty="0"/>
          </a:p>
        </p:txBody>
      </p:sp>
      <p:pic>
        <p:nvPicPr>
          <p:cNvPr id="32" name="Picture 31">
            <a:extLst>
              <a:ext uri="{FF2B5EF4-FFF2-40B4-BE49-F238E27FC236}">
                <a16:creationId xmlns:a16="http://schemas.microsoft.com/office/drawing/2014/main" id="{DB15C563-92AC-B4D6-F741-C1828ACE8FA5}"/>
              </a:ext>
            </a:extLst>
          </p:cNvPr>
          <p:cNvPicPr>
            <a:picLocks noChangeAspect="1"/>
          </p:cNvPicPr>
          <p:nvPr/>
        </p:nvPicPr>
        <p:blipFill>
          <a:blip r:embed="rId2"/>
          <a:stretch>
            <a:fillRect/>
          </a:stretch>
        </p:blipFill>
        <p:spPr>
          <a:xfrm>
            <a:off x="386696" y="3613666"/>
            <a:ext cx="7483457" cy="1834481"/>
          </a:xfrm>
          <a:prstGeom prst="rect">
            <a:avLst/>
          </a:prstGeom>
        </p:spPr>
      </p:pic>
      <p:pic>
        <p:nvPicPr>
          <p:cNvPr id="34" name="Picture 33">
            <a:extLst>
              <a:ext uri="{FF2B5EF4-FFF2-40B4-BE49-F238E27FC236}">
                <a16:creationId xmlns:a16="http://schemas.microsoft.com/office/drawing/2014/main" id="{4B592EF2-6B77-285B-0431-F7CE1182F3E8}"/>
              </a:ext>
            </a:extLst>
          </p:cNvPr>
          <p:cNvPicPr>
            <a:picLocks noChangeAspect="1"/>
          </p:cNvPicPr>
          <p:nvPr/>
        </p:nvPicPr>
        <p:blipFill>
          <a:blip r:embed="rId3"/>
          <a:stretch>
            <a:fillRect/>
          </a:stretch>
        </p:blipFill>
        <p:spPr>
          <a:xfrm rot="5400000">
            <a:off x="8079939" y="4431337"/>
            <a:ext cx="3345522" cy="199138"/>
          </a:xfrm>
          <a:prstGeom prst="rect">
            <a:avLst/>
          </a:prstGeom>
        </p:spPr>
      </p:pic>
      <p:pic>
        <p:nvPicPr>
          <p:cNvPr id="40" name="Picture 39">
            <a:extLst>
              <a:ext uri="{FF2B5EF4-FFF2-40B4-BE49-F238E27FC236}">
                <a16:creationId xmlns:a16="http://schemas.microsoft.com/office/drawing/2014/main" id="{849CC84D-3186-60C9-1DB7-F28D24D6ED03}"/>
              </a:ext>
            </a:extLst>
          </p:cNvPr>
          <p:cNvPicPr>
            <a:picLocks noChangeAspect="1"/>
          </p:cNvPicPr>
          <p:nvPr/>
        </p:nvPicPr>
        <p:blipFill>
          <a:blip r:embed="rId4"/>
          <a:stretch>
            <a:fillRect/>
          </a:stretch>
        </p:blipFill>
        <p:spPr>
          <a:xfrm>
            <a:off x="8585338" y="4180641"/>
            <a:ext cx="700530" cy="700530"/>
          </a:xfrm>
          <a:prstGeom prst="rect">
            <a:avLst/>
          </a:prstGeom>
        </p:spPr>
      </p:pic>
      <p:pic>
        <p:nvPicPr>
          <p:cNvPr id="134" name="Picture 133">
            <a:extLst>
              <a:ext uri="{FF2B5EF4-FFF2-40B4-BE49-F238E27FC236}">
                <a16:creationId xmlns:a16="http://schemas.microsoft.com/office/drawing/2014/main" id="{6C4265EB-0405-444D-E2F8-1258C426923E}"/>
              </a:ext>
            </a:extLst>
          </p:cNvPr>
          <p:cNvPicPr>
            <a:picLocks noChangeAspect="1"/>
          </p:cNvPicPr>
          <p:nvPr/>
        </p:nvPicPr>
        <p:blipFill>
          <a:blip r:embed="rId5"/>
          <a:stretch>
            <a:fillRect/>
          </a:stretch>
        </p:blipFill>
        <p:spPr>
          <a:xfrm>
            <a:off x="10219532" y="3668247"/>
            <a:ext cx="1469263" cy="1725318"/>
          </a:xfrm>
          <a:prstGeom prst="rect">
            <a:avLst/>
          </a:prstGeom>
        </p:spPr>
      </p:pic>
      <p:sp>
        <p:nvSpPr>
          <p:cNvPr id="135" name="Arrow: Down 134">
            <a:extLst>
              <a:ext uri="{FF2B5EF4-FFF2-40B4-BE49-F238E27FC236}">
                <a16:creationId xmlns:a16="http://schemas.microsoft.com/office/drawing/2014/main" id="{D7DA93D8-70A0-118A-52D3-05C6DEF450F6}"/>
              </a:ext>
            </a:extLst>
          </p:cNvPr>
          <p:cNvSpPr/>
          <p:nvPr/>
        </p:nvSpPr>
        <p:spPr>
          <a:xfrm rot="5400000" flipV="1">
            <a:off x="2202176" y="4461858"/>
            <a:ext cx="372686" cy="138096"/>
          </a:xfrm>
          <a:prstGeom prst="down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Arrow: Down 135">
            <a:extLst>
              <a:ext uri="{FF2B5EF4-FFF2-40B4-BE49-F238E27FC236}">
                <a16:creationId xmlns:a16="http://schemas.microsoft.com/office/drawing/2014/main" id="{115D46D2-360D-637C-8EBA-3518279EE44A}"/>
              </a:ext>
            </a:extLst>
          </p:cNvPr>
          <p:cNvSpPr/>
          <p:nvPr/>
        </p:nvSpPr>
        <p:spPr>
          <a:xfrm rot="5400000" flipV="1">
            <a:off x="4017145" y="4461858"/>
            <a:ext cx="372686" cy="138096"/>
          </a:xfrm>
          <a:prstGeom prst="down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Arrow: Down 136">
            <a:extLst>
              <a:ext uri="{FF2B5EF4-FFF2-40B4-BE49-F238E27FC236}">
                <a16:creationId xmlns:a16="http://schemas.microsoft.com/office/drawing/2014/main" id="{247D3E9B-0C4A-77DE-89D7-01CDEE8C9E91}"/>
              </a:ext>
            </a:extLst>
          </p:cNvPr>
          <p:cNvSpPr/>
          <p:nvPr/>
        </p:nvSpPr>
        <p:spPr>
          <a:xfrm rot="5400000" flipV="1">
            <a:off x="5499033" y="4461858"/>
            <a:ext cx="372686" cy="138096"/>
          </a:xfrm>
          <a:prstGeom prst="down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Arrow: Down 137">
            <a:extLst>
              <a:ext uri="{FF2B5EF4-FFF2-40B4-BE49-F238E27FC236}">
                <a16:creationId xmlns:a16="http://schemas.microsoft.com/office/drawing/2014/main" id="{63BE54C6-BC07-219D-6E21-9C633D0BFF29}"/>
              </a:ext>
            </a:extLst>
          </p:cNvPr>
          <p:cNvSpPr/>
          <p:nvPr/>
        </p:nvSpPr>
        <p:spPr>
          <a:xfrm rot="5400000" flipV="1">
            <a:off x="6716228" y="4458536"/>
            <a:ext cx="372686" cy="138096"/>
          </a:xfrm>
          <a:prstGeom prst="down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Arrow: Down 138">
            <a:extLst>
              <a:ext uri="{FF2B5EF4-FFF2-40B4-BE49-F238E27FC236}">
                <a16:creationId xmlns:a16="http://schemas.microsoft.com/office/drawing/2014/main" id="{8564CF05-C6E9-1BD7-C292-5F0A77BB11EC}"/>
              </a:ext>
            </a:extLst>
          </p:cNvPr>
          <p:cNvSpPr/>
          <p:nvPr/>
        </p:nvSpPr>
        <p:spPr>
          <a:xfrm rot="5400000" flipV="1">
            <a:off x="7771263" y="4461858"/>
            <a:ext cx="372686" cy="138096"/>
          </a:xfrm>
          <a:prstGeom prst="down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Arrow: Down 139">
            <a:extLst>
              <a:ext uri="{FF2B5EF4-FFF2-40B4-BE49-F238E27FC236}">
                <a16:creationId xmlns:a16="http://schemas.microsoft.com/office/drawing/2014/main" id="{6745898B-B74E-41C5-8433-77208FDF582A}"/>
              </a:ext>
            </a:extLst>
          </p:cNvPr>
          <p:cNvSpPr/>
          <p:nvPr/>
        </p:nvSpPr>
        <p:spPr>
          <a:xfrm rot="5400000" flipV="1">
            <a:off x="8298557" y="4467245"/>
            <a:ext cx="372686" cy="138096"/>
          </a:xfrm>
          <a:prstGeom prst="down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TextBox 140">
            <a:extLst>
              <a:ext uri="{FF2B5EF4-FFF2-40B4-BE49-F238E27FC236}">
                <a16:creationId xmlns:a16="http://schemas.microsoft.com/office/drawing/2014/main" id="{07CC8BC5-62EB-9BD2-3EE3-6BD3BDFEDA19}"/>
              </a:ext>
            </a:extLst>
          </p:cNvPr>
          <p:cNvSpPr txBox="1"/>
          <p:nvPr/>
        </p:nvSpPr>
        <p:spPr>
          <a:xfrm>
            <a:off x="8003395" y="4244107"/>
            <a:ext cx="404278" cy="461665"/>
          </a:xfrm>
          <a:prstGeom prst="rect">
            <a:avLst/>
          </a:prstGeom>
          <a:noFill/>
        </p:spPr>
        <p:txBody>
          <a:bodyPr wrap="none" rtlCol="0">
            <a:spAutoFit/>
          </a:bodyPr>
          <a:lstStyle/>
          <a:p>
            <a:pPr algn="ctr"/>
            <a:r>
              <a:rPr lang="en-US" sz="2400" b="1" dirty="0"/>
              <a:t>…</a:t>
            </a:r>
          </a:p>
        </p:txBody>
      </p:sp>
      <p:sp>
        <p:nvSpPr>
          <p:cNvPr id="143" name="Arrow: Down 142">
            <a:extLst>
              <a:ext uri="{FF2B5EF4-FFF2-40B4-BE49-F238E27FC236}">
                <a16:creationId xmlns:a16="http://schemas.microsoft.com/office/drawing/2014/main" id="{B33AEFD7-558E-18C1-2565-B30AD9C89346}"/>
              </a:ext>
            </a:extLst>
          </p:cNvPr>
          <p:cNvSpPr/>
          <p:nvPr/>
        </p:nvSpPr>
        <p:spPr>
          <a:xfrm rot="5400000" flipV="1">
            <a:off x="9277190" y="4467245"/>
            <a:ext cx="372686" cy="138096"/>
          </a:xfrm>
          <a:prstGeom prst="down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Arrow: Down 143">
            <a:extLst>
              <a:ext uri="{FF2B5EF4-FFF2-40B4-BE49-F238E27FC236}">
                <a16:creationId xmlns:a16="http://schemas.microsoft.com/office/drawing/2014/main" id="{A588FAC8-CA1F-9BB5-0B6B-A09D33A48B50}"/>
              </a:ext>
            </a:extLst>
          </p:cNvPr>
          <p:cNvSpPr/>
          <p:nvPr/>
        </p:nvSpPr>
        <p:spPr>
          <a:xfrm rot="5400000" flipV="1">
            <a:off x="9852043" y="4461858"/>
            <a:ext cx="372686" cy="138096"/>
          </a:xfrm>
          <a:prstGeom prst="down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TextBox 145">
            <a:extLst>
              <a:ext uri="{FF2B5EF4-FFF2-40B4-BE49-F238E27FC236}">
                <a16:creationId xmlns:a16="http://schemas.microsoft.com/office/drawing/2014/main" id="{FA818219-F5DA-9535-0651-EF2BC0E9F43B}"/>
              </a:ext>
            </a:extLst>
          </p:cNvPr>
          <p:cNvSpPr txBox="1"/>
          <p:nvPr/>
        </p:nvSpPr>
        <p:spPr>
          <a:xfrm>
            <a:off x="1811755" y="5450181"/>
            <a:ext cx="1153528" cy="369332"/>
          </a:xfrm>
          <a:prstGeom prst="rect">
            <a:avLst/>
          </a:prstGeom>
          <a:noFill/>
        </p:spPr>
        <p:txBody>
          <a:bodyPr wrap="square">
            <a:spAutoFit/>
          </a:bodyPr>
          <a:lstStyle/>
          <a:p>
            <a:r>
              <a:rPr lang="en-US" sz="1800" b="1" dirty="0">
                <a:solidFill>
                  <a:srgbClr val="000000"/>
                </a:solidFill>
                <a:effectLst/>
                <a:highlight>
                  <a:srgbClr val="F7F7F7"/>
                </a:highlight>
                <a:latin typeface="Courier New" panose="02070309020205020404" pitchFamily="49" charset="0"/>
              </a:rPr>
              <a:t>Conv2D</a:t>
            </a:r>
            <a:endParaRPr lang="en-US" dirty="0"/>
          </a:p>
        </p:txBody>
      </p:sp>
      <p:sp>
        <p:nvSpPr>
          <p:cNvPr id="147" name="TextBox 146">
            <a:extLst>
              <a:ext uri="{FF2B5EF4-FFF2-40B4-BE49-F238E27FC236}">
                <a16:creationId xmlns:a16="http://schemas.microsoft.com/office/drawing/2014/main" id="{E85B691D-1412-6DCC-0616-4E92EFF4BE94}"/>
              </a:ext>
            </a:extLst>
          </p:cNvPr>
          <p:cNvSpPr txBox="1"/>
          <p:nvPr/>
        </p:nvSpPr>
        <p:spPr>
          <a:xfrm>
            <a:off x="5108612" y="5450181"/>
            <a:ext cx="1153528" cy="369332"/>
          </a:xfrm>
          <a:prstGeom prst="rect">
            <a:avLst/>
          </a:prstGeom>
          <a:noFill/>
        </p:spPr>
        <p:txBody>
          <a:bodyPr wrap="square">
            <a:spAutoFit/>
          </a:bodyPr>
          <a:lstStyle/>
          <a:p>
            <a:r>
              <a:rPr lang="en-US" sz="1800" b="1" dirty="0">
                <a:solidFill>
                  <a:srgbClr val="000000"/>
                </a:solidFill>
                <a:effectLst/>
                <a:highlight>
                  <a:srgbClr val="F7F7F7"/>
                </a:highlight>
                <a:latin typeface="Courier New" panose="02070309020205020404" pitchFamily="49" charset="0"/>
              </a:rPr>
              <a:t>Conv2D</a:t>
            </a:r>
            <a:endParaRPr lang="en-US" dirty="0"/>
          </a:p>
        </p:txBody>
      </p:sp>
      <p:sp>
        <p:nvSpPr>
          <p:cNvPr id="149" name="TextBox 148">
            <a:extLst>
              <a:ext uri="{FF2B5EF4-FFF2-40B4-BE49-F238E27FC236}">
                <a16:creationId xmlns:a16="http://schemas.microsoft.com/office/drawing/2014/main" id="{D9FC059E-7447-6C55-C02C-44C5763F5FA2}"/>
              </a:ext>
            </a:extLst>
          </p:cNvPr>
          <p:cNvSpPr txBox="1"/>
          <p:nvPr/>
        </p:nvSpPr>
        <p:spPr>
          <a:xfrm>
            <a:off x="3283824" y="3519237"/>
            <a:ext cx="1839328" cy="369332"/>
          </a:xfrm>
          <a:prstGeom prst="rect">
            <a:avLst/>
          </a:prstGeom>
          <a:noFill/>
        </p:spPr>
        <p:txBody>
          <a:bodyPr wrap="square">
            <a:spAutoFit/>
          </a:bodyPr>
          <a:lstStyle/>
          <a:p>
            <a:r>
              <a:rPr lang="en-US" sz="1800" b="1" dirty="0">
                <a:solidFill>
                  <a:srgbClr val="000000"/>
                </a:solidFill>
                <a:effectLst/>
                <a:highlight>
                  <a:srgbClr val="F7F7F7"/>
                </a:highlight>
                <a:latin typeface="Courier New" panose="02070309020205020404" pitchFamily="49" charset="0"/>
              </a:rPr>
              <a:t>MaxPooling2D</a:t>
            </a:r>
            <a:endParaRPr lang="en-US" dirty="0"/>
          </a:p>
        </p:txBody>
      </p:sp>
      <p:sp>
        <p:nvSpPr>
          <p:cNvPr id="150" name="TextBox 149">
            <a:extLst>
              <a:ext uri="{FF2B5EF4-FFF2-40B4-BE49-F238E27FC236}">
                <a16:creationId xmlns:a16="http://schemas.microsoft.com/office/drawing/2014/main" id="{179127BB-5DEC-E476-6A07-653B08BCFCD7}"/>
              </a:ext>
            </a:extLst>
          </p:cNvPr>
          <p:cNvSpPr txBox="1"/>
          <p:nvPr/>
        </p:nvSpPr>
        <p:spPr>
          <a:xfrm>
            <a:off x="5982907" y="3519237"/>
            <a:ext cx="1839328" cy="369332"/>
          </a:xfrm>
          <a:prstGeom prst="rect">
            <a:avLst/>
          </a:prstGeom>
          <a:noFill/>
        </p:spPr>
        <p:txBody>
          <a:bodyPr wrap="square">
            <a:spAutoFit/>
          </a:bodyPr>
          <a:lstStyle/>
          <a:p>
            <a:r>
              <a:rPr lang="en-US" sz="1800" b="1" dirty="0">
                <a:solidFill>
                  <a:srgbClr val="000000"/>
                </a:solidFill>
                <a:effectLst/>
                <a:highlight>
                  <a:srgbClr val="F7F7F7"/>
                </a:highlight>
                <a:latin typeface="Courier New" panose="02070309020205020404" pitchFamily="49" charset="0"/>
              </a:rPr>
              <a:t>MaxPooling2D</a:t>
            </a:r>
            <a:endParaRPr lang="en-US" dirty="0"/>
          </a:p>
        </p:txBody>
      </p:sp>
      <p:sp>
        <p:nvSpPr>
          <p:cNvPr id="151" name="TextBox 150">
            <a:extLst>
              <a:ext uri="{FF2B5EF4-FFF2-40B4-BE49-F238E27FC236}">
                <a16:creationId xmlns:a16="http://schemas.microsoft.com/office/drawing/2014/main" id="{E7ED81ED-53AB-66B0-2C68-E01CCA150C46}"/>
              </a:ext>
            </a:extLst>
          </p:cNvPr>
          <p:cNvSpPr txBox="1"/>
          <p:nvPr/>
        </p:nvSpPr>
        <p:spPr>
          <a:xfrm>
            <a:off x="7565236" y="5450181"/>
            <a:ext cx="1839328" cy="369332"/>
          </a:xfrm>
          <a:prstGeom prst="rect">
            <a:avLst/>
          </a:prstGeom>
          <a:noFill/>
        </p:spPr>
        <p:txBody>
          <a:bodyPr wrap="square">
            <a:spAutoFit/>
          </a:bodyPr>
          <a:lstStyle/>
          <a:p>
            <a:r>
              <a:rPr lang="en-US" sz="1800" b="1" dirty="0">
                <a:solidFill>
                  <a:srgbClr val="000000"/>
                </a:solidFill>
                <a:effectLst/>
                <a:highlight>
                  <a:srgbClr val="F7F7F7"/>
                </a:highlight>
                <a:latin typeface="Courier New" panose="02070309020205020404" pitchFamily="49" charset="0"/>
              </a:rPr>
              <a:t>MaxPooling2D</a:t>
            </a:r>
            <a:endParaRPr lang="en-US" dirty="0"/>
          </a:p>
        </p:txBody>
      </p:sp>
      <p:sp>
        <p:nvSpPr>
          <p:cNvPr id="153" name="TextBox 152">
            <a:extLst>
              <a:ext uri="{FF2B5EF4-FFF2-40B4-BE49-F238E27FC236}">
                <a16:creationId xmlns:a16="http://schemas.microsoft.com/office/drawing/2014/main" id="{CB0F8BD3-FD3E-D0F4-4FC2-642A5B6D8327}"/>
              </a:ext>
            </a:extLst>
          </p:cNvPr>
          <p:cNvSpPr txBox="1"/>
          <p:nvPr/>
        </p:nvSpPr>
        <p:spPr>
          <a:xfrm>
            <a:off x="8585338" y="3515882"/>
            <a:ext cx="1202622" cy="369332"/>
          </a:xfrm>
          <a:prstGeom prst="rect">
            <a:avLst/>
          </a:prstGeom>
          <a:noFill/>
        </p:spPr>
        <p:txBody>
          <a:bodyPr wrap="square">
            <a:spAutoFit/>
          </a:bodyPr>
          <a:lstStyle/>
          <a:p>
            <a:r>
              <a:rPr lang="en-US" sz="1800" b="1" dirty="0">
                <a:solidFill>
                  <a:srgbClr val="000000"/>
                </a:solidFill>
                <a:effectLst/>
                <a:highlight>
                  <a:srgbClr val="F7F7F7"/>
                </a:highlight>
                <a:latin typeface="Courier New" panose="02070309020205020404" pitchFamily="49" charset="0"/>
              </a:rPr>
              <a:t>Flatten</a:t>
            </a:r>
            <a:endParaRPr lang="en-US" dirty="0"/>
          </a:p>
        </p:txBody>
      </p:sp>
      <p:sp>
        <p:nvSpPr>
          <p:cNvPr id="156" name="TextBox 155">
            <a:extLst>
              <a:ext uri="{FF2B5EF4-FFF2-40B4-BE49-F238E27FC236}">
                <a16:creationId xmlns:a16="http://schemas.microsoft.com/office/drawing/2014/main" id="{63D9DF82-093C-A204-25CF-31F322ECCD3F}"/>
              </a:ext>
            </a:extLst>
          </p:cNvPr>
          <p:cNvSpPr txBox="1"/>
          <p:nvPr/>
        </p:nvSpPr>
        <p:spPr>
          <a:xfrm>
            <a:off x="10292693" y="5448147"/>
            <a:ext cx="894849" cy="369332"/>
          </a:xfrm>
          <a:prstGeom prst="rect">
            <a:avLst/>
          </a:prstGeom>
          <a:noFill/>
        </p:spPr>
        <p:txBody>
          <a:bodyPr wrap="square">
            <a:spAutoFit/>
          </a:bodyPr>
          <a:lstStyle/>
          <a:p>
            <a:r>
              <a:rPr lang="en-US" sz="1800" b="1" dirty="0">
                <a:solidFill>
                  <a:srgbClr val="000000"/>
                </a:solidFill>
                <a:effectLst/>
                <a:highlight>
                  <a:srgbClr val="F7F7F7"/>
                </a:highlight>
                <a:latin typeface="Courier New" panose="02070309020205020404" pitchFamily="49" charset="0"/>
              </a:rPr>
              <a:t>Dense</a:t>
            </a:r>
            <a:endParaRPr lang="en-US" dirty="0"/>
          </a:p>
        </p:txBody>
      </p:sp>
      <p:sp>
        <p:nvSpPr>
          <p:cNvPr id="157" name="TextBox 156">
            <a:extLst>
              <a:ext uri="{FF2B5EF4-FFF2-40B4-BE49-F238E27FC236}">
                <a16:creationId xmlns:a16="http://schemas.microsoft.com/office/drawing/2014/main" id="{8E8A9BC1-D6B0-B716-E54C-4E1F5FBD5B0A}"/>
              </a:ext>
            </a:extLst>
          </p:cNvPr>
          <p:cNvSpPr txBox="1"/>
          <p:nvPr/>
        </p:nvSpPr>
        <p:spPr>
          <a:xfrm>
            <a:off x="11315556" y="3859994"/>
            <a:ext cx="894849" cy="369332"/>
          </a:xfrm>
          <a:prstGeom prst="rect">
            <a:avLst/>
          </a:prstGeom>
          <a:noFill/>
        </p:spPr>
        <p:txBody>
          <a:bodyPr wrap="square">
            <a:spAutoFit/>
          </a:bodyPr>
          <a:lstStyle/>
          <a:p>
            <a:r>
              <a:rPr lang="en-US" sz="1800" b="1" dirty="0">
                <a:solidFill>
                  <a:srgbClr val="000000"/>
                </a:solidFill>
                <a:effectLst/>
                <a:highlight>
                  <a:srgbClr val="F7F7F7"/>
                </a:highlight>
                <a:latin typeface="Courier New" panose="02070309020205020404" pitchFamily="49" charset="0"/>
              </a:rPr>
              <a:t>Dense</a:t>
            </a:r>
            <a:endParaRPr lang="en-US" dirty="0"/>
          </a:p>
        </p:txBody>
      </p:sp>
      <p:sp>
        <p:nvSpPr>
          <p:cNvPr id="159" name="TextBox 158">
            <a:extLst>
              <a:ext uri="{FF2B5EF4-FFF2-40B4-BE49-F238E27FC236}">
                <a16:creationId xmlns:a16="http://schemas.microsoft.com/office/drawing/2014/main" id="{591ED6A5-1D86-A7A2-9C71-CEF81FF9EB88}"/>
              </a:ext>
            </a:extLst>
          </p:cNvPr>
          <p:cNvSpPr txBox="1"/>
          <p:nvPr/>
        </p:nvSpPr>
        <p:spPr>
          <a:xfrm>
            <a:off x="824485" y="3258189"/>
            <a:ext cx="924928" cy="369332"/>
          </a:xfrm>
          <a:prstGeom prst="rect">
            <a:avLst/>
          </a:prstGeom>
          <a:noFill/>
        </p:spPr>
        <p:txBody>
          <a:bodyPr wrap="square">
            <a:spAutoFit/>
          </a:bodyPr>
          <a:lstStyle/>
          <a:p>
            <a:r>
              <a:rPr lang="en-US" b="1" dirty="0">
                <a:solidFill>
                  <a:srgbClr val="000000"/>
                </a:solidFill>
                <a:effectLst/>
                <a:highlight>
                  <a:srgbClr val="F7F7F7"/>
                </a:highlight>
                <a:latin typeface="Courier New" panose="02070309020205020404" pitchFamily="49" charset="0"/>
              </a:rPr>
              <a:t>Input</a:t>
            </a:r>
          </a:p>
        </p:txBody>
      </p:sp>
    </p:spTree>
    <p:extLst>
      <p:ext uri="{BB962C8B-B14F-4D97-AF65-F5344CB8AC3E}">
        <p14:creationId xmlns:p14="http://schemas.microsoft.com/office/powerpoint/2010/main" val="307838882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FE937342-86C6-927E-53AF-1C69BCD1A1DC}"/>
              </a:ext>
            </a:extLst>
          </p:cNvPr>
          <p:cNvSpPr/>
          <p:nvPr/>
        </p:nvSpPr>
        <p:spPr>
          <a:xfrm>
            <a:off x="10735746" y="5065263"/>
            <a:ext cx="1166679" cy="1166679"/>
          </a:xfrm>
          <a:prstGeom prst="rect">
            <a:avLst/>
          </a:prstGeom>
          <a:solidFill>
            <a:schemeClr val="tx1"/>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6652C75A-1008-C7DF-BCA7-A7C290872A8B}"/>
              </a:ext>
            </a:extLst>
          </p:cNvPr>
          <p:cNvSpPr/>
          <p:nvPr/>
        </p:nvSpPr>
        <p:spPr>
          <a:xfrm>
            <a:off x="9373338" y="5065263"/>
            <a:ext cx="1166679" cy="1166679"/>
          </a:xfrm>
          <a:prstGeom prst="rect">
            <a:avLst/>
          </a:prstGeom>
          <a:solidFill>
            <a:schemeClr val="tx1"/>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00DD5CC-49BE-BE64-0AA3-A9CAF07E3C91}"/>
              </a:ext>
            </a:extLst>
          </p:cNvPr>
          <p:cNvSpPr>
            <a:spLocks noGrp="1"/>
          </p:cNvSpPr>
          <p:nvPr>
            <p:ph type="title"/>
          </p:nvPr>
        </p:nvSpPr>
        <p:spPr/>
        <p:txBody>
          <a:bodyPr/>
          <a:lstStyle/>
          <a:p>
            <a:r>
              <a:rPr lang="en-US" dirty="0"/>
              <a:t>Resizing Image Data</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FAAAB4B2-E86F-8D1A-EADB-0A9D54B2987B}"/>
                  </a:ext>
                </a:extLst>
              </p:cNvPr>
              <p:cNvSpPr>
                <a:spLocks noGrp="1"/>
              </p:cNvSpPr>
              <p:nvPr>
                <p:ph sz="quarter" idx="10"/>
              </p:nvPr>
            </p:nvSpPr>
            <p:spPr>
              <a:xfrm>
                <a:off x="733426" y="908093"/>
                <a:ext cx="6022306" cy="5221539"/>
              </a:xfrm>
            </p:spPr>
            <p:txBody>
              <a:bodyPr/>
              <a:lstStyle/>
              <a:p>
                <a:r>
                  <a:rPr lang="en-US" sz="1800" dirty="0"/>
                  <a:t>Like others, CNN needs input data having the same shape. In other words, the input images must have the same height, width, and channels</a:t>
                </a:r>
              </a:p>
              <a:p>
                <a:r>
                  <a:rPr lang="en-US" sz="1800" dirty="0"/>
                  <a:t>Many image datasets come processed so we can skip this step. Otherwise, we must manually resize the images to a uniform shape</a:t>
                </a:r>
              </a:p>
              <a:p>
                <a:pPr lvl="1"/>
                <a:r>
                  <a:rPr lang="en-US" sz="1600" dirty="0"/>
                  <a:t>Transformers models perform this automatically, but TensorFlow models do not!</a:t>
                </a:r>
              </a:p>
              <a:p>
                <a:r>
                  <a:rPr lang="en-US" sz="1800" dirty="0"/>
                  <a:t>The steps are</a:t>
                </a:r>
              </a:p>
              <a:p>
                <a:pPr marL="731520" lvl="1" indent="-274320">
                  <a:buFont typeface="+mj-lt"/>
                  <a:buAutoNum type="arabicPeriod"/>
                </a:pPr>
                <a:r>
                  <a:rPr lang="en-US" sz="1600" b="1" dirty="0"/>
                  <a:t>Choose a frame size </a:t>
                </a:r>
                <a:r>
                  <a:rPr lang="en-US" sz="1600" dirty="0"/>
                  <a:t>to transform all images into. For limited resources on Google Colab, I recommend either </a:t>
                </a:r>
                <a14:m>
                  <m:oMath xmlns:m="http://schemas.openxmlformats.org/officeDocument/2006/math">
                    <m:r>
                      <a:rPr lang="en-US" sz="1600" b="0" i="1" smtClean="0">
                        <a:latin typeface="Cambria Math" panose="02040503050406030204" pitchFamily="18" charset="0"/>
                      </a:rPr>
                      <m:t>128×128×3</m:t>
                    </m:r>
                  </m:oMath>
                </a14:m>
                <a:r>
                  <a:rPr lang="en-US" sz="1600" dirty="0"/>
                  <a:t>, </a:t>
                </a:r>
                <a14:m>
                  <m:oMath xmlns:m="http://schemas.openxmlformats.org/officeDocument/2006/math">
                    <m:r>
                      <a:rPr lang="en-US" sz="1600" b="0" i="1" smtClean="0">
                        <a:latin typeface="Cambria Math" panose="02040503050406030204" pitchFamily="18" charset="0"/>
                      </a:rPr>
                      <m:t>192</m:t>
                    </m:r>
                    <m:r>
                      <a:rPr lang="en-US" sz="1600" i="1">
                        <a:latin typeface="Cambria Math" panose="02040503050406030204" pitchFamily="18" charset="0"/>
                      </a:rPr>
                      <m:t>×</m:t>
                    </m:r>
                    <m:r>
                      <a:rPr lang="en-US" sz="1600" b="0" i="1" smtClean="0">
                        <a:latin typeface="Cambria Math" panose="02040503050406030204" pitchFamily="18" charset="0"/>
                      </a:rPr>
                      <m:t>192</m:t>
                    </m:r>
                    <m:r>
                      <a:rPr lang="en-US" sz="1600" i="1">
                        <a:latin typeface="Cambria Math" panose="02040503050406030204" pitchFamily="18" charset="0"/>
                      </a:rPr>
                      <m:t>×3</m:t>
                    </m:r>
                  </m:oMath>
                </a14:m>
                <a:r>
                  <a:rPr lang="en-US" sz="1600" dirty="0"/>
                  <a:t>, or </a:t>
                </a:r>
                <a14:m>
                  <m:oMath xmlns:m="http://schemas.openxmlformats.org/officeDocument/2006/math">
                    <m:r>
                      <a:rPr lang="en-US" sz="1600" b="0" i="1" smtClean="0">
                        <a:latin typeface="Cambria Math" panose="02040503050406030204" pitchFamily="18" charset="0"/>
                      </a:rPr>
                      <m:t>256×256×3</m:t>
                    </m:r>
                  </m:oMath>
                </a14:m>
                <a:endParaRPr lang="en-US" sz="1600" dirty="0"/>
              </a:p>
              <a:p>
                <a:pPr marL="731520" lvl="1" indent="-274320">
                  <a:buFont typeface="+mj-lt"/>
                  <a:buAutoNum type="arabicPeriod"/>
                </a:pPr>
                <a:r>
                  <a:rPr lang="en-US" sz="1600" b="1" dirty="0"/>
                  <a:t>Resize the images </a:t>
                </a:r>
                <a:r>
                  <a:rPr lang="en-US" sz="1600" dirty="0"/>
                  <a:t>to fit within the frame size. Note that the images just need to be containable in the frame, not fill the frame completely</a:t>
                </a:r>
              </a:p>
              <a:p>
                <a:pPr marL="731520" lvl="1" indent="-274320">
                  <a:buFont typeface="+mj-lt"/>
                  <a:buAutoNum type="arabicPeriod"/>
                </a:pPr>
                <a:r>
                  <a:rPr lang="en-US" sz="1600" b="1" dirty="0"/>
                  <a:t>Pad the images</a:t>
                </a:r>
                <a:r>
                  <a:rPr lang="en-US" sz="1600" dirty="0"/>
                  <a:t> to fill the empty areas with 0 (i.e., black color)</a:t>
                </a:r>
              </a:p>
              <a:p>
                <a:pPr marL="457200" lvl="1" indent="0">
                  <a:buNone/>
                </a:pPr>
                <a:endParaRPr lang="en-US" sz="500" dirty="0"/>
              </a:p>
              <a:p>
                <a:r>
                  <a:rPr lang="en-US" sz="2000" dirty="0"/>
                  <a:t>The processed images can also be flatten then used with the sklearn models that we learned. These models are acceptable as self-research as well</a:t>
                </a:r>
              </a:p>
            </p:txBody>
          </p:sp>
        </mc:Choice>
        <mc:Fallback xmlns="">
          <p:sp>
            <p:nvSpPr>
              <p:cNvPr id="3" name="Content Placeholder 2">
                <a:extLst>
                  <a:ext uri="{FF2B5EF4-FFF2-40B4-BE49-F238E27FC236}">
                    <a16:creationId xmlns:a16="http://schemas.microsoft.com/office/drawing/2014/main" id="{FAAAB4B2-E86F-8D1A-EADB-0A9D54B2987B}"/>
                  </a:ext>
                </a:extLst>
              </p:cNvPr>
              <p:cNvSpPr>
                <a:spLocks noGrp="1" noRot="1" noChangeAspect="1" noMove="1" noResize="1" noEditPoints="1" noAdjustHandles="1" noChangeArrowheads="1" noChangeShapeType="1" noTextEdit="1"/>
              </p:cNvSpPr>
              <p:nvPr>
                <p:ph sz="quarter" idx="10"/>
              </p:nvPr>
            </p:nvSpPr>
            <p:spPr>
              <a:xfrm>
                <a:off x="733426" y="908093"/>
                <a:ext cx="6022306" cy="5221539"/>
              </a:xfrm>
              <a:blipFill>
                <a:blip r:embed="rId2"/>
                <a:stretch>
                  <a:fillRect l="-911" t="-1167" r="-405" b="-5134"/>
                </a:stretch>
              </a:blipFill>
            </p:spPr>
            <p:txBody>
              <a:bodyPr/>
              <a:lstStyle/>
              <a:p>
                <a:r>
                  <a:rPr lang="en-US">
                    <a:noFill/>
                  </a:rPr>
                  <a:t> </a:t>
                </a:r>
              </a:p>
            </p:txBody>
          </p:sp>
        </mc:Fallback>
      </mc:AlternateContent>
      <p:pic>
        <p:nvPicPr>
          <p:cNvPr id="1026" name="Picture 2" descr="Dog | History, Domestication, Physical Traits, Breeds, &amp; Facts | Britannica">
            <a:extLst>
              <a:ext uri="{FF2B5EF4-FFF2-40B4-BE49-F238E27FC236}">
                <a16:creationId xmlns:a16="http://schemas.microsoft.com/office/drawing/2014/main" id="{7D42FC45-E03B-F367-9357-2424FAD1884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09268" y="97384"/>
            <a:ext cx="1630749" cy="116597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Tabby cat - Wikipedia">
            <a:extLst>
              <a:ext uri="{FF2B5EF4-FFF2-40B4-BE49-F238E27FC236}">
                <a16:creationId xmlns:a16="http://schemas.microsoft.com/office/drawing/2014/main" id="{08CFAE14-1F2D-978C-70B6-E48D18E1CB2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35747" y="97386"/>
            <a:ext cx="1259591" cy="1682571"/>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id="{6380532C-4E50-3610-6ECC-7CC87000F340}"/>
                  </a:ext>
                </a:extLst>
              </p:cNvPr>
              <p:cNvSpPr/>
              <p:nvPr/>
            </p:nvSpPr>
            <p:spPr>
              <a:xfrm>
                <a:off x="10054543" y="2250575"/>
                <a:ext cx="1166679" cy="1166679"/>
              </a:xfrm>
              <a:prstGeom prst="rect">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1200" i="1" dirty="0" smtClean="0">
                          <a:solidFill>
                            <a:schemeClr val="tx1"/>
                          </a:solidFill>
                          <a:latin typeface="Cambria Math" panose="02040503050406030204" pitchFamily="18" charset="0"/>
                        </a:rPr>
                        <m:t>256</m:t>
                      </m:r>
                      <m:r>
                        <a:rPr lang="en-US" sz="1200" b="0" i="1" dirty="0" smtClean="0">
                          <a:solidFill>
                            <a:schemeClr val="tx1"/>
                          </a:solidFill>
                          <a:latin typeface="Cambria Math" panose="02040503050406030204" pitchFamily="18" charset="0"/>
                        </a:rPr>
                        <m:t>×256×3</m:t>
                      </m:r>
                    </m:oMath>
                  </m:oMathPara>
                </a14:m>
                <a:endParaRPr lang="en-US" sz="1200" dirty="0">
                  <a:solidFill>
                    <a:schemeClr val="tx1"/>
                  </a:solidFill>
                </a:endParaRPr>
              </a:p>
            </p:txBody>
          </p:sp>
        </mc:Choice>
        <mc:Fallback xmlns="">
          <p:sp>
            <p:nvSpPr>
              <p:cNvPr id="4" name="Rectangle 3">
                <a:extLst>
                  <a:ext uri="{FF2B5EF4-FFF2-40B4-BE49-F238E27FC236}">
                    <a16:creationId xmlns:a16="http://schemas.microsoft.com/office/drawing/2014/main" id="{6380532C-4E50-3610-6ECC-7CC87000F340}"/>
                  </a:ext>
                </a:extLst>
              </p:cNvPr>
              <p:cNvSpPr>
                <a:spLocks noRot="1" noChangeAspect="1" noMove="1" noResize="1" noEditPoints="1" noAdjustHandles="1" noChangeArrowheads="1" noChangeShapeType="1" noTextEdit="1"/>
              </p:cNvSpPr>
              <p:nvPr/>
            </p:nvSpPr>
            <p:spPr>
              <a:xfrm>
                <a:off x="10054543" y="2250575"/>
                <a:ext cx="1166679" cy="1166679"/>
              </a:xfrm>
              <a:prstGeom prst="rect">
                <a:avLst/>
              </a:prstGeom>
              <a:blipFill>
                <a:blip r:embed="rId5"/>
                <a:stretch>
                  <a:fillRect/>
                </a:stretch>
              </a:blipFill>
              <a:ln w="38100">
                <a:solidFill>
                  <a:schemeClr val="tx1"/>
                </a:solidFill>
              </a:ln>
            </p:spPr>
            <p:txBody>
              <a:bodyPr/>
              <a:lstStyle/>
              <a:p>
                <a:r>
                  <a:rPr lang="en-US">
                    <a:noFill/>
                  </a:rPr>
                  <a:t> </a:t>
                </a:r>
              </a:p>
            </p:txBody>
          </p:sp>
        </mc:Fallback>
      </mc:AlternateContent>
      <p:pic>
        <p:nvPicPr>
          <p:cNvPr id="10" name="Picture 2" descr="Dog | History, Domestication, Physical Traits, Breeds, &amp; Facts | Britannica">
            <a:extLst>
              <a:ext uri="{FF2B5EF4-FFF2-40B4-BE49-F238E27FC236}">
                <a16:creationId xmlns:a16="http://schemas.microsoft.com/office/drawing/2014/main" id="{F4700EE3-0CF8-0614-5B44-6D11651ACAC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73338" y="3653917"/>
            <a:ext cx="1175063" cy="84016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Tabby cat - Wikipedia">
            <a:extLst>
              <a:ext uri="{FF2B5EF4-FFF2-40B4-BE49-F238E27FC236}">
                <a16:creationId xmlns:a16="http://schemas.microsoft.com/office/drawing/2014/main" id="{25ED242C-0F6B-604D-B45E-8DEC1EA9F81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35748" y="3653918"/>
            <a:ext cx="872862" cy="1165976"/>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894E38EC-67C5-6864-E82E-74A1BC8E1B73}"/>
              </a:ext>
            </a:extLst>
          </p:cNvPr>
          <p:cNvSpPr/>
          <p:nvPr/>
        </p:nvSpPr>
        <p:spPr>
          <a:xfrm>
            <a:off x="9373338" y="3653214"/>
            <a:ext cx="1166679" cy="1166679"/>
          </a:xfrm>
          <a:prstGeom prst="rect">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C19F174D-5AA5-02BF-856B-4AD056B010F7}"/>
              </a:ext>
            </a:extLst>
          </p:cNvPr>
          <p:cNvSpPr/>
          <p:nvPr/>
        </p:nvSpPr>
        <p:spPr>
          <a:xfrm>
            <a:off x="10735747" y="3653214"/>
            <a:ext cx="1166679" cy="1166679"/>
          </a:xfrm>
          <a:prstGeom prst="rect">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2" descr="Dog | History, Domestication, Physical Traits, Breeds, &amp; Facts | Britannica">
            <a:extLst>
              <a:ext uri="{FF2B5EF4-FFF2-40B4-BE49-F238E27FC236}">
                <a16:creationId xmlns:a16="http://schemas.microsoft.com/office/drawing/2014/main" id="{C3B4D12E-D9D4-1225-3A39-482AEABEF9D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73338" y="5055851"/>
            <a:ext cx="1175063" cy="840164"/>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Tabby cat - Wikipedia">
            <a:extLst>
              <a:ext uri="{FF2B5EF4-FFF2-40B4-BE49-F238E27FC236}">
                <a16:creationId xmlns:a16="http://schemas.microsoft.com/office/drawing/2014/main" id="{0F3E629C-F343-67B8-77AA-E04AFD9F695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35748" y="5055852"/>
            <a:ext cx="872862" cy="1165976"/>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D01529CC-A949-14A9-F02F-C05AD990E0FF}"/>
              </a:ext>
            </a:extLst>
          </p:cNvPr>
          <p:cNvSpPr/>
          <p:nvPr/>
        </p:nvSpPr>
        <p:spPr>
          <a:xfrm>
            <a:off x="9373338" y="5055853"/>
            <a:ext cx="1166679" cy="1166679"/>
          </a:xfrm>
          <a:prstGeom prst="rect">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CA389396-7445-7250-F5FB-7288C4242ACB}"/>
              </a:ext>
            </a:extLst>
          </p:cNvPr>
          <p:cNvSpPr/>
          <p:nvPr/>
        </p:nvSpPr>
        <p:spPr>
          <a:xfrm>
            <a:off x="10735747" y="5055853"/>
            <a:ext cx="1166679" cy="1166679"/>
          </a:xfrm>
          <a:prstGeom prst="rect">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B1F56104-A66E-91F0-4A47-DBB4CBD91638}"/>
              </a:ext>
            </a:extLst>
          </p:cNvPr>
          <p:cNvSpPr txBox="1"/>
          <p:nvPr/>
        </p:nvSpPr>
        <p:spPr>
          <a:xfrm>
            <a:off x="7131153" y="2649248"/>
            <a:ext cx="1778115" cy="369332"/>
          </a:xfrm>
          <a:prstGeom prst="rect">
            <a:avLst/>
          </a:prstGeom>
          <a:noFill/>
        </p:spPr>
        <p:txBody>
          <a:bodyPr wrap="none" rtlCol="0">
            <a:spAutoFit/>
          </a:bodyPr>
          <a:lstStyle/>
          <a:p>
            <a:r>
              <a:rPr lang="en-US" b="1" dirty="0"/>
              <a:t>1. Choose frame</a:t>
            </a:r>
          </a:p>
        </p:txBody>
      </p:sp>
      <p:sp>
        <p:nvSpPr>
          <p:cNvPr id="17" name="TextBox 16">
            <a:extLst>
              <a:ext uri="{FF2B5EF4-FFF2-40B4-BE49-F238E27FC236}">
                <a16:creationId xmlns:a16="http://schemas.microsoft.com/office/drawing/2014/main" id="{CCB9EAE5-1568-5F81-3A27-AA3D48362BFE}"/>
              </a:ext>
            </a:extLst>
          </p:cNvPr>
          <p:cNvSpPr txBox="1"/>
          <p:nvPr/>
        </p:nvSpPr>
        <p:spPr>
          <a:xfrm>
            <a:off x="7131153" y="4048076"/>
            <a:ext cx="1778115" cy="1107996"/>
          </a:xfrm>
          <a:prstGeom prst="rect">
            <a:avLst/>
          </a:prstGeom>
          <a:noFill/>
        </p:spPr>
        <p:txBody>
          <a:bodyPr wrap="square" rtlCol="0">
            <a:spAutoFit/>
          </a:bodyPr>
          <a:lstStyle/>
          <a:p>
            <a:r>
              <a:rPr lang="en-US" b="1" dirty="0"/>
              <a:t>2. Resize images</a:t>
            </a:r>
            <a:endParaRPr lang="en-US" dirty="0"/>
          </a:p>
          <a:p>
            <a:r>
              <a:rPr lang="en-US" sz="1200" dirty="0"/>
              <a:t>The unfilled areas are empty at this step, don’t mistake that they are white pixels</a:t>
            </a:r>
          </a:p>
        </p:txBody>
      </p:sp>
      <p:sp>
        <p:nvSpPr>
          <p:cNvPr id="18" name="TextBox 17">
            <a:extLst>
              <a:ext uri="{FF2B5EF4-FFF2-40B4-BE49-F238E27FC236}">
                <a16:creationId xmlns:a16="http://schemas.microsoft.com/office/drawing/2014/main" id="{5CA83E07-9EF3-916B-3FD8-6A86FF7E0D08}"/>
              </a:ext>
            </a:extLst>
          </p:cNvPr>
          <p:cNvSpPr txBox="1"/>
          <p:nvPr/>
        </p:nvSpPr>
        <p:spPr>
          <a:xfrm>
            <a:off x="7154716" y="5463936"/>
            <a:ext cx="1495346" cy="369332"/>
          </a:xfrm>
          <a:prstGeom prst="rect">
            <a:avLst/>
          </a:prstGeom>
          <a:noFill/>
        </p:spPr>
        <p:txBody>
          <a:bodyPr wrap="none" rtlCol="0">
            <a:spAutoFit/>
          </a:bodyPr>
          <a:lstStyle/>
          <a:p>
            <a:r>
              <a:rPr lang="en-US" b="1" dirty="0"/>
              <a:t>3. Pad images</a:t>
            </a:r>
          </a:p>
        </p:txBody>
      </p:sp>
      <p:sp>
        <p:nvSpPr>
          <p:cNvPr id="19" name="TextBox 18">
            <a:extLst>
              <a:ext uri="{FF2B5EF4-FFF2-40B4-BE49-F238E27FC236}">
                <a16:creationId xmlns:a16="http://schemas.microsoft.com/office/drawing/2014/main" id="{14267E34-B658-921D-00BB-FBD90AFED7E7}"/>
              </a:ext>
            </a:extLst>
          </p:cNvPr>
          <p:cNvSpPr txBox="1"/>
          <p:nvPr/>
        </p:nvSpPr>
        <p:spPr>
          <a:xfrm>
            <a:off x="7131152" y="899320"/>
            <a:ext cx="1660134" cy="369332"/>
          </a:xfrm>
          <a:prstGeom prst="rect">
            <a:avLst/>
          </a:prstGeom>
          <a:noFill/>
        </p:spPr>
        <p:txBody>
          <a:bodyPr wrap="none" rtlCol="0">
            <a:spAutoFit/>
          </a:bodyPr>
          <a:lstStyle/>
          <a:p>
            <a:r>
              <a:rPr lang="en-US" b="1" dirty="0"/>
              <a:t>Original images</a:t>
            </a:r>
          </a:p>
        </p:txBody>
      </p:sp>
    </p:spTree>
    <p:extLst>
      <p:ext uri="{BB962C8B-B14F-4D97-AF65-F5344CB8AC3E}">
        <p14:creationId xmlns:p14="http://schemas.microsoft.com/office/powerpoint/2010/main" val="421787264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8B12F-CEA7-8798-4605-D49A136B6CB6}"/>
              </a:ext>
            </a:extLst>
          </p:cNvPr>
          <p:cNvSpPr>
            <a:spLocks noGrp="1"/>
          </p:cNvSpPr>
          <p:nvPr>
            <p:ph type="title"/>
          </p:nvPr>
        </p:nvSpPr>
        <p:spPr/>
        <p:txBody>
          <a:bodyPr/>
          <a:lstStyle/>
          <a:p>
            <a:r>
              <a:rPr lang="en-US" dirty="0"/>
              <a:t>Image Augmentation</a:t>
            </a:r>
          </a:p>
        </p:txBody>
      </p:sp>
      <p:sp>
        <p:nvSpPr>
          <p:cNvPr id="3" name="Content Placeholder 2">
            <a:extLst>
              <a:ext uri="{FF2B5EF4-FFF2-40B4-BE49-F238E27FC236}">
                <a16:creationId xmlns:a16="http://schemas.microsoft.com/office/drawing/2014/main" id="{8FDE9339-5935-535D-1D22-93ABB7685C39}"/>
              </a:ext>
            </a:extLst>
          </p:cNvPr>
          <p:cNvSpPr>
            <a:spLocks noGrp="1"/>
          </p:cNvSpPr>
          <p:nvPr>
            <p:ph sz="quarter" idx="10"/>
          </p:nvPr>
        </p:nvSpPr>
        <p:spPr>
          <a:xfrm>
            <a:off x="733426" y="908093"/>
            <a:ext cx="5384132" cy="5221539"/>
          </a:xfrm>
        </p:spPr>
        <p:txBody>
          <a:bodyPr/>
          <a:lstStyle/>
          <a:p>
            <a:r>
              <a:rPr lang="en-US" sz="1800" dirty="0"/>
              <a:t>We have seen image augmentation in module 7</a:t>
            </a:r>
          </a:p>
          <a:p>
            <a:r>
              <a:rPr lang="en-US" sz="1800" dirty="0"/>
              <a:t>Image augmentation performs random changes in the images so the model can learn more perspectives</a:t>
            </a:r>
          </a:p>
          <a:p>
            <a:pPr lvl="1"/>
            <a:r>
              <a:rPr lang="en-US" sz="1600" dirty="0"/>
              <a:t>Augmentation is only done during training, so we can safely add them as layers to the models</a:t>
            </a:r>
          </a:p>
          <a:p>
            <a:pPr lvl="1"/>
            <a:r>
              <a:rPr lang="en-US" sz="1600" dirty="0"/>
              <a:t>We put all augmentation steps in a </a:t>
            </a:r>
            <a:r>
              <a:rPr lang="en-US" sz="1400" b="1" dirty="0">
                <a:solidFill>
                  <a:srgbClr val="000000"/>
                </a:solidFill>
                <a:effectLst/>
                <a:highlight>
                  <a:srgbClr val="F7F7F7"/>
                </a:highlight>
                <a:latin typeface="Courier New" panose="02070309020205020404" pitchFamily="49" charset="0"/>
              </a:rPr>
              <a:t>Sequential()</a:t>
            </a:r>
            <a:r>
              <a:rPr lang="en-US" sz="1600" dirty="0"/>
              <a:t> model which is then incorporated into the CNN model after the </a:t>
            </a:r>
            <a:r>
              <a:rPr lang="en-US" sz="1400" b="1" dirty="0">
                <a:solidFill>
                  <a:srgbClr val="000000"/>
                </a:solidFill>
                <a:effectLst/>
                <a:highlight>
                  <a:srgbClr val="F7F7F7"/>
                </a:highlight>
                <a:latin typeface="Courier New" panose="02070309020205020404" pitchFamily="49" charset="0"/>
              </a:rPr>
              <a:t>Input</a:t>
            </a:r>
            <a:r>
              <a:rPr lang="en-US" sz="1600" dirty="0"/>
              <a:t> layer</a:t>
            </a:r>
          </a:p>
        </p:txBody>
      </p:sp>
      <p:pic>
        <p:nvPicPr>
          <p:cNvPr id="25" name="Picture 24">
            <a:extLst>
              <a:ext uri="{FF2B5EF4-FFF2-40B4-BE49-F238E27FC236}">
                <a16:creationId xmlns:a16="http://schemas.microsoft.com/office/drawing/2014/main" id="{97312DE7-1397-5DED-88FD-02DB6F990E36}"/>
              </a:ext>
            </a:extLst>
          </p:cNvPr>
          <p:cNvPicPr>
            <a:picLocks noChangeAspect="1"/>
          </p:cNvPicPr>
          <p:nvPr/>
        </p:nvPicPr>
        <p:blipFill>
          <a:blip r:embed="rId2"/>
          <a:stretch>
            <a:fillRect/>
          </a:stretch>
        </p:blipFill>
        <p:spPr>
          <a:xfrm>
            <a:off x="442903" y="3349783"/>
            <a:ext cx="6884836" cy="2911820"/>
          </a:xfrm>
          <a:prstGeom prst="rect">
            <a:avLst/>
          </a:prstGeom>
        </p:spPr>
      </p:pic>
      <p:sp>
        <p:nvSpPr>
          <p:cNvPr id="27" name="TextBox 26">
            <a:extLst>
              <a:ext uri="{FF2B5EF4-FFF2-40B4-BE49-F238E27FC236}">
                <a16:creationId xmlns:a16="http://schemas.microsoft.com/office/drawing/2014/main" id="{DEAACB64-B998-E861-ED21-5A9381426F5B}"/>
              </a:ext>
            </a:extLst>
          </p:cNvPr>
          <p:cNvSpPr txBox="1"/>
          <p:nvPr/>
        </p:nvSpPr>
        <p:spPr>
          <a:xfrm>
            <a:off x="6410285" y="908093"/>
            <a:ext cx="5486942" cy="2800767"/>
          </a:xfrm>
          <a:prstGeom prst="rect">
            <a:avLst/>
          </a:prstGeom>
          <a:noFill/>
        </p:spPr>
        <p:txBody>
          <a:bodyPr wrap="square">
            <a:spAutoFit/>
          </a:bodyPr>
          <a:lstStyle/>
          <a:p>
            <a:r>
              <a:rPr lang="en-US" sz="1100" b="1" dirty="0">
                <a:solidFill>
                  <a:srgbClr val="008000"/>
                </a:solidFill>
                <a:effectLst/>
                <a:highlight>
                  <a:srgbClr val="F7F7F7"/>
                </a:highlight>
                <a:latin typeface="Courier New" panose="02070309020205020404" pitchFamily="49" charset="0"/>
              </a:rPr>
              <a:t>#Image augmentation model</a:t>
            </a:r>
            <a:endParaRPr lang="en-US" sz="1100" b="1" dirty="0">
              <a:solidFill>
                <a:srgbClr val="000000"/>
              </a:solidFill>
              <a:effectLst/>
              <a:highlight>
                <a:srgbClr val="F7F7F7"/>
              </a:highlight>
              <a:latin typeface="Courier New" panose="02070309020205020404" pitchFamily="49" charset="0"/>
            </a:endParaRPr>
          </a:p>
          <a:p>
            <a:r>
              <a:rPr lang="en-US" sz="1100" b="1" dirty="0" err="1">
                <a:solidFill>
                  <a:srgbClr val="FF0000"/>
                </a:solidFill>
                <a:effectLst/>
                <a:highlight>
                  <a:srgbClr val="B8CAE9"/>
                </a:highlight>
                <a:latin typeface="Courier New" panose="02070309020205020404" pitchFamily="49" charset="0"/>
              </a:rPr>
              <a:t>augment_model</a:t>
            </a:r>
            <a:r>
              <a:rPr lang="en-US" sz="1100" b="1" dirty="0">
                <a:solidFill>
                  <a:srgbClr val="000000"/>
                </a:solidFill>
                <a:effectLst/>
                <a:highlight>
                  <a:srgbClr val="F7F7F7"/>
                </a:highlight>
                <a:latin typeface="Courier New" panose="02070309020205020404" pitchFamily="49" charset="0"/>
              </a:rPr>
              <a:t> = </a:t>
            </a:r>
            <a:r>
              <a:rPr lang="en-US" sz="1100" b="1" dirty="0" err="1">
                <a:solidFill>
                  <a:srgbClr val="000000"/>
                </a:solidFill>
                <a:effectLst/>
                <a:highlight>
                  <a:srgbClr val="F7F7F7"/>
                </a:highlight>
                <a:latin typeface="Courier New" panose="02070309020205020404" pitchFamily="49" charset="0"/>
              </a:rPr>
              <a:t>models.Sequential</a:t>
            </a:r>
            <a:r>
              <a:rPr lang="en-US" sz="1100" b="1" dirty="0">
                <a:solidFill>
                  <a:srgbClr val="000000"/>
                </a:solidFill>
                <a:effectLst/>
                <a:highlight>
                  <a:srgbClr val="F7F7F7"/>
                </a:highlight>
                <a:latin typeface="Courier New" panose="02070309020205020404" pitchFamily="49" charset="0"/>
              </a:rPr>
              <a:t>()</a:t>
            </a:r>
          </a:p>
          <a:p>
            <a:r>
              <a:rPr lang="en-US" sz="1100" b="1" dirty="0" err="1">
                <a:solidFill>
                  <a:srgbClr val="000000"/>
                </a:solidFill>
                <a:effectLst/>
                <a:highlight>
                  <a:srgbClr val="F7F7F7"/>
                </a:highlight>
                <a:latin typeface="Courier New" panose="02070309020205020404" pitchFamily="49" charset="0"/>
              </a:rPr>
              <a:t>augment_model.add</a:t>
            </a:r>
            <a:r>
              <a:rPr lang="en-US" sz="1100" b="1" dirty="0">
                <a:solidFill>
                  <a:srgbClr val="000000"/>
                </a:solidFill>
                <a:effectLst/>
                <a:highlight>
                  <a:srgbClr val="F7F7F7"/>
                </a:highlight>
                <a:latin typeface="Courier New" panose="02070309020205020404" pitchFamily="49" charset="0"/>
              </a:rPr>
              <a:t>(</a:t>
            </a:r>
            <a:r>
              <a:rPr lang="en-US" sz="1100" b="1" dirty="0" err="1">
                <a:solidFill>
                  <a:srgbClr val="000000"/>
                </a:solidFill>
                <a:effectLst/>
                <a:highlight>
                  <a:srgbClr val="F7F7F7"/>
                </a:highlight>
                <a:latin typeface="Courier New" panose="02070309020205020404" pitchFamily="49" charset="0"/>
              </a:rPr>
              <a:t>layers.RandomCrop</a:t>
            </a:r>
            <a:r>
              <a:rPr lang="en-US" sz="1100" b="1" dirty="0">
                <a:solidFill>
                  <a:srgbClr val="000000"/>
                </a:solidFill>
                <a:effectLst/>
                <a:highlight>
                  <a:srgbClr val="F7F7F7"/>
                </a:highlight>
                <a:latin typeface="Courier New" panose="02070309020205020404" pitchFamily="49" charset="0"/>
              </a:rPr>
              <a:t>(IMSIZE, IMSIZE))</a:t>
            </a:r>
          </a:p>
          <a:p>
            <a:r>
              <a:rPr lang="en-US" sz="1100" b="1" dirty="0" err="1">
                <a:solidFill>
                  <a:srgbClr val="000000"/>
                </a:solidFill>
                <a:effectLst/>
                <a:highlight>
                  <a:srgbClr val="F7F7F7"/>
                </a:highlight>
                <a:latin typeface="Courier New" panose="02070309020205020404" pitchFamily="49" charset="0"/>
              </a:rPr>
              <a:t>augment_model.add</a:t>
            </a:r>
            <a:r>
              <a:rPr lang="en-US" sz="1100" b="1" dirty="0">
                <a:solidFill>
                  <a:srgbClr val="000000"/>
                </a:solidFill>
                <a:effectLst/>
                <a:highlight>
                  <a:srgbClr val="F7F7F7"/>
                </a:highlight>
                <a:latin typeface="Courier New" panose="02070309020205020404" pitchFamily="49" charset="0"/>
              </a:rPr>
              <a:t>(</a:t>
            </a:r>
            <a:r>
              <a:rPr lang="en-US" sz="1100" b="1" dirty="0" err="1">
                <a:solidFill>
                  <a:srgbClr val="000000"/>
                </a:solidFill>
                <a:effectLst/>
                <a:highlight>
                  <a:srgbClr val="F7F7F7"/>
                </a:highlight>
                <a:latin typeface="Courier New" panose="02070309020205020404" pitchFamily="49" charset="0"/>
              </a:rPr>
              <a:t>layers.Rescaling</a:t>
            </a:r>
            <a:r>
              <a:rPr lang="en-US" sz="1100" b="1" dirty="0">
                <a:solidFill>
                  <a:srgbClr val="000000"/>
                </a:solidFill>
                <a:effectLst/>
                <a:highlight>
                  <a:srgbClr val="F7F7F7"/>
                </a:highlight>
                <a:latin typeface="Courier New" panose="02070309020205020404" pitchFamily="49" charset="0"/>
              </a:rPr>
              <a:t>(scale=</a:t>
            </a:r>
            <a:r>
              <a:rPr lang="en-US" sz="1100" b="1" dirty="0">
                <a:solidFill>
                  <a:srgbClr val="116644"/>
                </a:solidFill>
                <a:effectLst/>
                <a:highlight>
                  <a:srgbClr val="F7F7F7"/>
                </a:highlight>
                <a:latin typeface="Courier New" panose="02070309020205020404" pitchFamily="49" charset="0"/>
              </a:rPr>
              <a:t>1.0</a:t>
            </a:r>
            <a:r>
              <a:rPr lang="en-US" sz="1100" b="1" dirty="0">
                <a:solidFill>
                  <a:srgbClr val="000000"/>
                </a:solidFill>
                <a:effectLst/>
                <a:highlight>
                  <a:srgbClr val="F7F7F7"/>
                </a:highlight>
                <a:latin typeface="Courier New" panose="02070309020205020404" pitchFamily="49" charset="0"/>
              </a:rPr>
              <a:t>/</a:t>
            </a:r>
            <a:r>
              <a:rPr lang="en-US" sz="1100" b="1" dirty="0">
                <a:solidFill>
                  <a:srgbClr val="116644"/>
                </a:solidFill>
                <a:effectLst/>
                <a:highlight>
                  <a:srgbClr val="F7F7F7"/>
                </a:highlight>
                <a:latin typeface="Courier New" panose="02070309020205020404" pitchFamily="49" charset="0"/>
              </a:rPr>
              <a:t>127.5</a:t>
            </a:r>
            <a:r>
              <a:rPr lang="en-US" sz="1100" b="1" dirty="0">
                <a:solidFill>
                  <a:srgbClr val="000000"/>
                </a:solidFill>
                <a:effectLst/>
                <a:highlight>
                  <a:srgbClr val="F7F7F7"/>
                </a:highlight>
                <a:latin typeface="Courier New" panose="02070309020205020404" pitchFamily="49" charset="0"/>
              </a:rPr>
              <a:t>,offset=</a:t>
            </a:r>
            <a:r>
              <a:rPr lang="en-US" sz="1100" b="1" dirty="0">
                <a:solidFill>
                  <a:srgbClr val="116644"/>
                </a:solidFill>
                <a:effectLst/>
                <a:highlight>
                  <a:srgbClr val="F7F7F7"/>
                </a:highlight>
                <a:latin typeface="Courier New" panose="02070309020205020404" pitchFamily="49" charset="0"/>
              </a:rPr>
              <a:t>-1</a:t>
            </a:r>
            <a:r>
              <a:rPr lang="en-US" sz="1100" b="1" dirty="0">
                <a:solidFill>
                  <a:srgbClr val="000000"/>
                </a:solidFill>
                <a:effectLst/>
                <a:highlight>
                  <a:srgbClr val="F7F7F7"/>
                </a:highlight>
                <a:latin typeface="Courier New" panose="02070309020205020404" pitchFamily="49" charset="0"/>
              </a:rPr>
              <a:t>))</a:t>
            </a:r>
          </a:p>
          <a:p>
            <a:r>
              <a:rPr lang="en-US" sz="1100" b="1" dirty="0" err="1">
                <a:solidFill>
                  <a:srgbClr val="000000"/>
                </a:solidFill>
                <a:effectLst/>
                <a:highlight>
                  <a:srgbClr val="F7F7F7"/>
                </a:highlight>
                <a:latin typeface="Courier New" panose="02070309020205020404" pitchFamily="49" charset="0"/>
              </a:rPr>
              <a:t>augment_model.add</a:t>
            </a:r>
            <a:r>
              <a:rPr lang="en-US" sz="1100" b="1" dirty="0">
                <a:solidFill>
                  <a:srgbClr val="000000"/>
                </a:solidFill>
                <a:effectLst/>
                <a:highlight>
                  <a:srgbClr val="F7F7F7"/>
                </a:highlight>
                <a:latin typeface="Courier New" panose="02070309020205020404" pitchFamily="49" charset="0"/>
              </a:rPr>
              <a:t>(</a:t>
            </a:r>
            <a:r>
              <a:rPr lang="en-US" sz="1100" b="1" dirty="0" err="1">
                <a:solidFill>
                  <a:srgbClr val="000000"/>
                </a:solidFill>
                <a:effectLst/>
                <a:highlight>
                  <a:srgbClr val="F7F7F7"/>
                </a:highlight>
                <a:latin typeface="Courier New" panose="02070309020205020404" pitchFamily="49" charset="0"/>
              </a:rPr>
              <a:t>layers.RandomFlip</a:t>
            </a:r>
            <a:r>
              <a:rPr lang="en-US" sz="1100" b="1" dirty="0">
                <a:solidFill>
                  <a:srgbClr val="000000"/>
                </a:solidFill>
                <a:effectLst/>
                <a:highlight>
                  <a:srgbClr val="F7F7F7"/>
                </a:highlight>
                <a:latin typeface="Courier New" panose="02070309020205020404" pitchFamily="49" charset="0"/>
              </a:rPr>
              <a:t>())</a:t>
            </a:r>
          </a:p>
          <a:p>
            <a:r>
              <a:rPr lang="en-US" sz="1100" b="1" dirty="0" err="1">
                <a:solidFill>
                  <a:srgbClr val="000000"/>
                </a:solidFill>
                <a:effectLst/>
                <a:highlight>
                  <a:srgbClr val="F7F7F7"/>
                </a:highlight>
                <a:latin typeface="Courier New" panose="02070309020205020404" pitchFamily="49" charset="0"/>
              </a:rPr>
              <a:t>augment_model.add</a:t>
            </a:r>
            <a:r>
              <a:rPr lang="en-US" sz="1100" b="1" dirty="0">
                <a:solidFill>
                  <a:srgbClr val="000000"/>
                </a:solidFill>
                <a:effectLst/>
                <a:highlight>
                  <a:srgbClr val="F7F7F7"/>
                </a:highlight>
                <a:latin typeface="Courier New" panose="02070309020205020404" pitchFamily="49" charset="0"/>
              </a:rPr>
              <a:t>(</a:t>
            </a:r>
            <a:r>
              <a:rPr lang="en-US" sz="1100" b="1" dirty="0" err="1">
                <a:solidFill>
                  <a:srgbClr val="000000"/>
                </a:solidFill>
                <a:effectLst/>
                <a:highlight>
                  <a:srgbClr val="F7F7F7"/>
                </a:highlight>
                <a:latin typeface="Courier New" panose="02070309020205020404" pitchFamily="49" charset="0"/>
              </a:rPr>
              <a:t>layers.RandomRotation</a:t>
            </a:r>
            <a:r>
              <a:rPr lang="en-US" sz="1100" b="1" dirty="0">
                <a:solidFill>
                  <a:srgbClr val="000000"/>
                </a:solidFill>
                <a:effectLst/>
                <a:highlight>
                  <a:srgbClr val="F7F7F7"/>
                </a:highlight>
                <a:latin typeface="Courier New" panose="02070309020205020404" pitchFamily="49" charset="0"/>
              </a:rPr>
              <a:t>(factor=</a:t>
            </a:r>
            <a:r>
              <a:rPr lang="en-US" sz="1100" b="1" dirty="0">
                <a:solidFill>
                  <a:srgbClr val="116644"/>
                </a:solidFill>
                <a:effectLst/>
                <a:highlight>
                  <a:srgbClr val="F7F7F7"/>
                </a:highlight>
                <a:latin typeface="Courier New" panose="02070309020205020404" pitchFamily="49" charset="0"/>
              </a:rPr>
              <a:t>0.1</a:t>
            </a:r>
            <a:r>
              <a:rPr lang="en-US" sz="1100" b="1" dirty="0">
                <a:solidFill>
                  <a:srgbClr val="000000"/>
                </a:solidFill>
                <a:effectLst/>
                <a:highlight>
                  <a:srgbClr val="F7F7F7"/>
                </a:highlight>
                <a:latin typeface="Courier New" panose="02070309020205020404" pitchFamily="49" charset="0"/>
              </a:rPr>
              <a:t>))</a:t>
            </a:r>
          </a:p>
          <a:p>
            <a:r>
              <a:rPr lang="en-US" sz="1100" b="1" dirty="0" err="1">
                <a:solidFill>
                  <a:srgbClr val="000000"/>
                </a:solidFill>
                <a:effectLst/>
                <a:highlight>
                  <a:srgbClr val="F7F7F7"/>
                </a:highlight>
                <a:latin typeface="Courier New" panose="02070309020205020404" pitchFamily="49" charset="0"/>
              </a:rPr>
              <a:t>augment_model.add</a:t>
            </a:r>
            <a:r>
              <a:rPr lang="en-US" sz="1100" b="1" dirty="0">
                <a:solidFill>
                  <a:srgbClr val="000000"/>
                </a:solidFill>
                <a:effectLst/>
                <a:highlight>
                  <a:srgbClr val="F7F7F7"/>
                </a:highlight>
                <a:latin typeface="Courier New" panose="02070309020205020404" pitchFamily="49" charset="0"/>
              </a:rPr>
              <a:t>(</a:t>
            </a:r>
            <a:r>
              <a:rPr lang="en-US" sz="1100" b="1" dirty="0" err="1">
                <a:solidFill>
                  <a:srgbClr val="000000"/>
                </a:solidFill>
                <a:effectLst/>
                <a:highlight>
                  <a:srgbClr val="F7F7F7"/>
                </a:highlight>
                <a:latin typeface="Courier New" panose="02070309020205020404" pitchFamily="49" charset="0"/>
              </a:rPr>
              <a:t>layers.RandomZoom</a:t>
            </a:r>
            <a:r>
              <a:rPr lang="en-US" sz="1100" b="1" dirty="0">
                <a:solidFill>
                  <a:srgbClr val="000000"/>
                </a:solidFill>
                <a:effectLst/>
                <a:highlight>
                  <a:srgbClr val="F7F7F7"/>
                </a:highlight>
                <a:latin typeface="Courier New" panose="02070309020205020404" pitchFamily="49" charset="0"/>
              </a:rPr>
              <a:t>(</a:t>
            </a:r>
            <a:r>
              <a:rPr lang="en-US" sz="1100" b="1" dirty="0" err="1">
                <a:solidFill>
                  <a:srgbClr val="000000"/>
                </a:solidFill>
                <a:effectLst/>
                <a:highlight>
                  <a:srgbClr val="F7F7F7"/>
                </a:highlight>
                <a:latin typeface="Courier New" panose="02070309020205020404" pitchFamily="49" charset="0"/>
              </a:rPr>
              <a:t>height_factor</a:t>
            </a:r>
            <a:r>
              <a:rPr lang="en-US" sz="1100" b="1" dirty="0">
                <a:solidFill>
                  <a:srgbClr val="000000"/>
                </a:solidFill>
                <a:effectLst/>
                <a:highlight>
                  <a:srgbClr val="F7F7F7"/>
                </a:highlight>
                <a:latin typeface="Courier New" panose="02070309020205020404" pitchFamily="49" charset="0"/>
              </a:rPr>
              <a:t>=</a:t>
            </a:r>
            <a:r>
              <a:rPr lang="en-US" sz="1100" b="1" dirty="0">
                <a:solidFill>
                  <a:srgbClr val="116644"/>
                </a:solidFill>
                <a:effectLst/>
                <a:highlight>
                  <a:srgbClr val="F7F7F7"/>
                </a:highlight>
                <a:latin typeface="Courier New" panose="02070309020205020404" pitchFamily="49" charset="0"/>
              </a:rPr>
              <a:t>0.2</a:t>
            </a:r>
            <a:r>
              <a:rPr lang="en-US" sz="1100" b="1" dirty="0">
                <a:solidFill>
                  <a:srgbClr val="000000"/>
                </a:solidFill>
                <a:effectLst/>
                <a:highlight>
                  <a:srgbClr val="F7F7F7"/>
                </a:highlight>
                <a:latin typeface="Courier New" panose="02070309020205020404" pitchFamily="49" charset="0"/>
              </a:rPr>
              <a:t>, </a:t>
            </a:r>
            <a:r>
              <a:rPr lang="en-US" sz="1100" b="1" dirty="0" err="1">
                <a:solidFill>
                  <a:srgbClr val="000000"/>
                </a:solidFill>
                <a:effectLst/>
                <a:highlight>
                  <a:srgbClr val="F7F7F7"/>
                </a:highlight>
                <a:latin typeface="Courier New" panose="02070309020205020404" pitchFamily="49" charset="0"/>
              </a:rPr>
              <a:t>width_factor</a:t>
            </a:r>
            <a:r>
              <a:rPr lang="en-US" sz="1100" b="1" dirty="0">
                <a:solidFill>
                  <a:srgbClr val="000000"/>
                </a:solidFill>
                <a:effectLst/>
                <a:highlight>
                  <a:srgbClr val="F7F7F7"/>
                </a:highlight>
                <a:latin typeface="Courier New" panose="02070309020205020404" pitchFamily="49" charset="0"/>
              </a:rPr>
              <a:t>=</a:t>
            </a:r>
            <a:r>
              <a:rPr lang="en-US" sz="1100" b="1" dirty="0">
                <a:solidFill>
                  <a:srgbClr val="116644"/>
                </a:solidFill>
                <a:effectLst/>
                <a:highlight>
                  <a:srgbClr val="F7F7F7"/>
                </a:highlight>
                <a:latin typeface="Courier New" panose="02070309020205020404" pitchFamily="49" charset="0"/>
              </a:rPr>
              <a:t>0.2</a:t>
            </a:r>
            <a:r>
              <a:rPr lang="en-US" sz="1100" b="1" dirty="0">
                <a:solidFill>
                  <a:srgbClr val="000000"/>
                </a:solidFill>
                <a:effectLst/>
                <a:highlight>
                  <a:srgbClr val="F7F7F7"/>
                </a:highlight>
                <a:latin typeface="Courier New" panose="02070309020205020404" pitchFamily="49" charset="0"/>
              </a:rPr>
              <a:t>))</a:t>
            </a:r>
          </a:p>
          <a:p>
            <a:r>
              <a:rPr lang="en-US" sz="1100" b="1" dirty="0">
                <a:solidFill>
                  <a:srgbClr val="000000"/>
                </a:solidFill>
                <a:effectLst/>
                <a:highlight>
                  <a:srgbClr val="F7F7F7"/>
                </a:highlight>
                <a:latin typeface="Courier New" panose="02070309020205020404" pitchFamily="49" charset="0"/>
              </a:rPr>
              <a:t>    </a:t>
            </a:r>
          </a:p>
          <a:p>
            <a:br>
              <a:rPr lang="en-US" sz="1100" b="1" dirty="0">
                <a:solidFill>
                  <a:srgbClr val="000000"/>
                </a:solidFill>
                <a:effectLst/>
                <a:highlight>
                  <a:srgbClr val="F7F7F7"/>
                </a:highlight>
                <a:latin typeface="Courier New" panose="02070309020205020404" pitchFamily="49" charset="0"/>
              </a:rPr>
            </a:br>
            <a:r>
              <a:rPr lang="en-US" sz="1100" b="1" dirty="0">
                <a:solidFill>
                  <a:srgbClr val="008000"/>
                </a:solidFill>
                <a:effectLst/>
                <a:highlight>
                  <a:srgbClr val="F7F7F7"/>
                </a:highlight>
                <a:latin typeface="Courier New" panose="02070309020205020404" pitchFamily="49" charset="0"/>
              </a:rPr>
              <a:t>#CNN model</a:t>
            </a:r>
            <a:endParaRPr lang="en-US" sz="1100" b="1" dirty="0">
              <a:solidFill>
                <a:srgbClr val="000000"/>
              </a:solidFill>
              <a:effectLst/>
              <a:highlight>
                <a:srgbClr val="F7F7F7"/>
              </a:highlight>
              <a:latin typeface="Courier New" panose="02070309020205020404" pitchFamily="49" charset="0"/>
            </a:endParaRPr>
          </a:p>
          <a:p>
            <a:r>
              <a:rPr lang="en-US" sz="1100" b="1" dirty="0">
                <a:solidFill>
                  <a:srgbClr val="000000"/>
                </a:solidFill>
                <a:effectLst/>
                <a:highlight>
                  <a:srgbClr val="F7F7F7"/>
                </a:highlight>
                <a:latin typeface="Courier New" panose="02070309020205020404" pitchFamily="49" charset="0"/>
              </a:rPr>
              <a:t>model = </a:t>
            </a:r>
            <a:r>
              <a:rPr lang="en-US" sz="1100" b="1" dirty="0" err="1">
                <a:solidFill>
                  <a:srgbClr val="000000"/>
                </a:solidFill>
                <a:effectLst/>
                <a:highlight>
                  <a:srgbClr val="F7F7F7"/>
                </a:highlight>
                <a:latin typeface="Courier New" panose="02070309020205020404" pitchFamily="49" charset="0"/>
              </a:rPr>
              <a:t>models.Sequential</a:t>
            </a:r>
            <a:r>
              <a:rPr lang="en-US" sz="1100" b="1" dirty="0">
                <a:solidFill>
                  <a:srgbClr val="000000"/>
                </a:solidFill>
                <a:effectLst/>
                <a:highlight>
                  <a:srgbClr val="F7F7F7"/>
                </a:highlight>
                <a:latin typeface="Courier New" panose="02070309020205020404" pitchFamily="49" charset="0"/>
              </a:rPr>
              <a:t>()</a:t>
            </a:r>
          </a:p>
          <a:p>
            <a:r>
              <a:rPr lang="en-US" sz="1100" b="1" dirty="0" err="1">
                <a:solidFill>
                  <a:srgbClr val="000000"/>
                </a:solidFill>
                <a:effectLst/>
                <a:highlight>
                  <a:srgbClr val="F7F7F7"/>
                </a:highlight>
                <a:latin typeface="Courier New" panose="02070309020205020404" pitchFamily="49" charset="0"/>
              </a:rPr>
              <a:t>model.add</a:t>
            </a:r>
            <a:r>
              <a:rPr lang="en-US" sz="1100" b="1" dirty="0">
                <a:solidFill>
                  <a:srgbClr val="000000"/>
                </a:solidFill>
                <a:effectLst/>
                <a:highlight>
                  <a:srgbClr val="F7F7F7"/>
                </a:highlight>
                <a:latin typeface="Courier New" panose="02070309020205020404" pitchFamily="49" charset="0"/>
              </a:rPr>
              <a:t>(</a:t>
            </a:r>
            <a:r>
              <a:rPr lang="en-US" sz="1100" b="1" dirty="0" err="1">
                <a:solidFill>
                  <a:srgbClr val="000000"/>
                </a:solidFill>
                <a:effectLst/>
                <a:highlight>
                  <a:srgbClr val="F7F7F7"/>
                </a:highlight>
                <a:latin typeface="Courier New" panose="02070309020205020404" pitchFamily="49" charset="0"/>
              </a:rPr>
              <a:t>layers.Input</a:t>
            </a:r>
            <a:r>
              <a:rPr lang="en-US" sz="1100" b="1" dirty="0">
                <a:solidFill>
                  <a:srgbClr val="000000"/>
                </a:solidFill>
                <a:effectLst/>
                <a:highlight>
                  <a:srgbClr val="F7F7F7"/>
                </a:highlight>
                <a:latin typeface="Courier New" panose="02070309020205020404" pitchFamily="49" charset="0"/>
              </a:rPr>
              <a:t>((IMSIZE, IMSIZE, </a:t>
            </a:r>
            <a:r>
              <a:rPr lang="en-US" sz="1100" b="1" dirty="0">
                <a:solidFill>
                  <a:srgbClr val="116644"/>
                </a:solidFill>
                <a:effectLst/>
                <a:highlight>
                  <a:srgbClr val="F7F7F7"/>
                </a:highlight>
                <a:latin typeface="Courier New" panose="02070309020205020404" pitchFamily="49" charset="0"/>
              </a:rPr>
              <a:t>3</a:t>
            </a:r>
            <a:r>
              <a:rPr lang="en-US" sz="1100" b="1" dirty="0">
                <a:solidFill>
                  <a:srgbClr val="000000"/>
                </a:solidFill>
                <a:effectLst/>
                <a:highlight>
                  <a:srgbClr val="F7F7F7"/>
                </a:highlight>
                <a:latin typeface="Courier New" panose="02070309020205020404" pitchFamily="49" charset="0"/>
              </a:rPr>
              <a:t>)))</a:t>
            </a:r>
          </a:p>
          <a:p>
            <a:r>
              <a:rPr lang="en-US" sz="1100" b="1" dirty="0" err="1">
                <a:solidFill>
                  <a:srgbClr val="000000"/>
                </a:solidFill>
                <a:effectLst/>
                <a:highlight>
                  <a:srgbClr val="F7F7F7"/>
                </a:highlight>
                <a:latin typeface="Courier New" panose="02070309020205020404" pitchFamily="49" charset="0"/>
              </a:rPr>
              <a:t>model.add</a:t>
            </a:r>
            <a:r>
              <a:rPr lang="en-US" sz="1100" b="1" dirty="0">
                <a:solidFill>
                  <a:srgbClr val="000000"/>
                </a:solidFill>
                <a:effectLst/>
                <a:highlight>
                  <a:srgbClr val="F7F7F7"/>
                </a:highlight>
                <a:latin typeface="Courier New" panose="02070309020205020404" pitchFamily="49" charset="0"/>
              </a:rPr>
              <a:t>(</a:t>
            </a:r>
            <a:r>
              <a:rPr lang="en-US" sz="1100" b="1" dirty="0" err="1">
                <a:solidFill>
                  <a:srgbClr val="FF0000"/>
                </a:solidFill>
                <a:effectLst/>
                <a:highlight>
                  <a:srgbClr val="B8CAE9"/>
                </a:highlight>
                <a:latin typeface="Courier New" panose="02070309020205020404" pitchFamily="49" charset="0"/>
              </a:rPr>
              <a:t>augment_model</a:t>
            </a:r>
            <a:r>
              <a:rPr lang="en-US" sz="1100" b="1" dirty="0">
                <a:solidFill>
                  <a:srgbClr val="000000"/>
                </a:solidFill>
                <a:effectLst/>
                <a:highlight>
                  <a:srgbClr val="F7F7F7"/>
                </a:highlight>
                <a:latin typeface="Courier New" panose="02070309020205020404" pitchFamily="49" charset="0"/>
              </a:rPr>
              <a:t>)</a:t>
            </a:r>
          </a:p>
          <a:p>
            <a:r>
              <a:rPr lang="en-US" sz="1100" b="1" dirty="0" err="1">
                <a:solidFill>
                  <a:srgbClr val="000000"/>
                </a:solidFill>
                <a:effectLst/>
                <a:highlight>
                  <a:srgbClr val="F7F7F7"/>
                </a:highlight>
                <a:latin typeface="Courier New" panose="02070309020205020404" pitchFamily="49" charset="0"/>
              </a:rPr>
              <a:t>model.add</a:t>
            </a:r>
            <a:r>
              <a:rPr lang="en-US" sz="1100" b="1" dirty="0">
                <a:solidFill>
                  <a:srgbClr val="000000"/>
                </a:solidFill>
                <a:effectLst/>
                <a:highlight>
                  <a:srgbClr val="F7F7F7"/>
                </a:highlight>
                <a:latin typeface="Courier New" panose="02070309020205020404" pitchFamily="49" charset="0"/>
              </a:rPr>
              <a:t>(layers.Conv2D(</a:t>
            </a:r>
            <a:r>
              <a:rPr lang="en-US" sz="1100" b="1" dirty="0">
                <a:solidFill>
                  <a:srgbClr val="116644"/>
                </a:solidFill>
                <a:effectLst/>
                <a:highlight>
                  <a:srgbClr val="F7F7F7"/>
                </a:highlight>
                <a:latin typeface="Courier New" panose="02070309020205020404" pitchFamily="49" charset="0"/>
              </a:rPr>
              <a:t>32</a:t>
            </a:r>
            <a:r>
              <a:rPr lang="en-US" sz="1100" b="1" dirty="0">
                <a:solidFill>
                  <a:srgbClr val="000000"/>
                </a:solidFill>
                <a:effectLst/>
                <a:highlight>
                  <a:srgbClr val="F7F7F7"/>
                </a:highlight>
                <a:latin typeface="Courier New" panose="02070309020205020404" pitchFamily="49" charset="0"/>
              </a:rPr>
              <a:t>, (</a:t>
            </a:r>
            <a:r>
              <a:rPr lang="en-US" sz="1100" b="1" dirty="0">
                <a:solidFill>
                  <a:srgbClr val="116644"/>
                </a:solidFill>
                <a:effectLst/>
                <a:highlight>
                  <a:srgbClr val="F7F7F7"/>
                </a:highlight>
                <a:latin typeface="Courier New" panose="02070309020205020404" pitchFamily="49" charset="0"/>
              </a:rPr>
              <a:t>3</a:t>
            </a:r>
            <a:r>
              <a:rPr lang="en-US" sz="1100" b="1" dirty="0">
                <a:solidFill>
                  <a:srgbClr val="000000"/>
                </a:solidFill>
                <a:effectLst/>
                <a:highlight>
                  <a:srgbClr val="F7F7F7"/>
                </a:highlight>
                <a:latin typeface="Courier New" panose="02070309020205020404" pitchFamily="49" charset="0"/>
              </a:rPr>
              <a:t>, </a:t>
            </a:r>
            <a:r>
              <a:rPr lang="en-US" sz="1100" b="1" dirty="0">
                <a:solidFill>
                  <a:srgbClr val="116644"/>
                </a:solidFill>
                <a:effectLst/>
                <a:highlight>
                  <a:srgbClr val="F7F7F7"/>
                </a:highlight>
                <a:latin typeface="Courier New" panose="02070309020205020404" pitchFamily="49" charset="0"/>
              </a:rPr>
              <a:t>3</a:t>
            </a:r>
            <a:r>
              <a:rPr lang="en-US" sz="1100" b="1" dirty="0">
                <a:solidFill>
                  <a:srgbClr val="000000"/>
                </a:solidFill>
                <a:effectLst/>
                <a:highlight>
                  <a:srgbClr val="F7F7F7"/>
                </a:highlight>
                <a:latin typeface="Courier New" panose="02070309020205020404" pitchFamily="49" charset="0"/>
              </a:rPr>
              <a:t>), activation=</a:t>
            </a:r>
            <a:r>
              <a:rPr lang="en-US" sz="1100" b="1" dirty="0">
                <a:solidFill>
                  <a:srgbClr val="A31515"/>
                </a:solidFill>
                <a:effectLst/>
                <a:highlight>
                  <a:srgbClr val="F7F7F7"/>
                </a:highlight>
                <a:latin typeface="Courier New" panose="02070309020205020404" pitchFamily="49" charset="0"/>
              </a:rPr>
              <a:t>'</a:t>
            </a:r>
            <a:r>
              <a:rPr lang="en-US" sz="1100" b="1" dirty="0" err="1">
                <a:solidFill>
                  <a:srgbClr val="A31515"/>
                </a:solidFill>
                <a:effectLst/>
                <a:highlight>
                  <a:srgbClr val="F7F7F7"/>
                </a:highlight>
                <a:latin typeface="Courier New" panose="02070309020205020404" pitchFamily="49" charset="0"/>
              </a:rPr>
              <a:t>relu</a:t>
            </a:r>
            <a:r>
              <a:rPr lang="en-US" sz="1100" b="1" dirty="0">
                <a:solidFill>
                  <a:srgbClr val="A31515"/>
                </a:solidFill>
                <a:effectLst/>
                <a:highlight>
                  <a:srgbClr val="F7F7F7"/>
                </a:highlight>
                <a:latin typeface="Courier New" panose="02070309020205020404" pitchFamily="49" charset="0"/>
              </a:rPr>
              <a:t>'</a:t>
            </a:r>
            <a:r>
              <a:rPr lang="en-US" sz="1100" b="1" dirty="0">
                <a:solidFill>
                  <a:srgbClr val="000000"/>
                </a:solidFill>
                <a:effectLst/>
                <a:highlight>
                  <a:srgbClr val="F7F7F7"/>
                </a:highlight>
                <a:latin typeface="Courier New" panose="02070309020205020404" pitchFamily="49" charset="0"/>
              </a:rPr>
              <a:t>))</a:t>
            </a:r>
          </a:p>
          <a:p>
            <a:r>
              <a:rPr lang="en-US" sz="1100" b="1" dirty="0">
                <a:solidFill>
                  <a:srgbClr val="008000"/>
                </a:solidFill>
                <a:effectLst/>
                <a:highlight>
                  <a:srgbClr val="F7F7F7"/>
                </a:highlight>
                <a:latin typeface="Courier New" panose="02070309020205020404" pitchFamily="49" charset="0"/>
              </a:rPr>
              <a:t>#next layers...</a:t>
            </a:r>
            <a:endParaRPr lang="en-US" sz="1100" b="1" dirty="0">
              <a:solidFill>
                <a:srgbClr val="000000"/>
              </a:solidFill>
              <a:effectLst/>
              <a:highlight>
                <a:srgbClr val="F7F7F7"/>
              </a:highlight>
              <a:latin typeface="Courier New" panose="02070309020205020404" pitchFamily="49" charset="0"/>
            </a:endParaRPr>
          </a:p>
        </p:txBody>
      </p:sp>
      <p:sp>
        <p:nvSpPr>
          <p:cNvPr id="28" name="Rectangle 27">
            <a:extLst>
              <a:ext uri="{FF2B5EF4-FFF2-40B4-BE49-F238E27FC236}">
                <a16:creationId xmlns:a16="http://schemas.microsoft.com/office/drawing/2014/main" id="{99D860F4-C5ED-10F2-7A64-B41AC8FECF46}"/>
              </a:ext>
            </a:extLst>
          </p:cNvPr>
          <p:cNvSpPr/>
          <p:nvPr/>
        </p:nvSpPr>
        <p:spPr>
          <a:xfrm>
            <a:off x="6364706" y="908093"/>
            <a:ext cx="5384132" cy="1414001"/>
          </a:xfrm>
          <a:prstGeom prst="rect">
            <a:avLst/>
          </a:prstGeom>
          <a:noFill/>
          <a:ln w="28575">
            <a:solidFill>
              <a:schemeClr val="accent5">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Connector: Curved 29">
            <a:extLst>
              <a:ext uri="{FF2B5EF4-FFF2-40B4-BE49-F238E27FC236}">
                <a16:creationId xmlns:a16="http://schemas.microsoft.com/office/drawing/2014/main" id="{0C751E04-783F-81A6-6B54-996833CE919C}"/>
              </a:ext>
            </a:extLst>
          </p:cNvPr>
          <p:cNvCxnSpPr>
            <a:cxnSpLocks/>
            <a:stCxn id="28" idx="3"/>
          </p:cNvCxnSpPr>
          <p:nvPr/>
        </p:nvCxnSpPr>
        <p:spPr>
          <a:xfrm flipH="1">
            <a:off x="8488279" y="1615094"/>
            <a:ext cx="3260559" cy="1615383"/>
          </a:xfrm>
          <a:prstGeom prst="curvedConnector3">
            <a:avLst>
              <a:gd name="adj1" fmla="val -7011"/>
            </a:avLst>
          </a:prstGeom>
          <a:ln w="28575">
            <a:solidFill>
              <a:schemeClr val="accent1">
                <a:lumMod val="40000"/>
                <a:lumOff val="60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177308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28A851D-1F7E-FC54-CD67-9963EA6DE733}"/>
              </a:ext>
            </a:extLst>
          </p:cNvPr>
          <p:cNvSpPr>
            <a:spLocks noGrp="1"/>
          </p:cNvSpPr>
          <p:nvPr>
            <p:ph type="title"/>
          </p:nvPr>
        </p:nvSpPr>
        <p:spPr/>
        <p:txBody>
          <a:bodyPr/>
          <a:lstStyle/>
          <a:p>
            <a:r>
              <a:rPr lang="en-US" dirty="0"/>
              <a:t>Image Embedding and </a:t>
            </a:r>
            <a:r>
              <a:rPr lang="en-US" dirty="0" err="1"/>
              <a:t>SKLearn</a:t>
            </a:r>
            <a:endParaRPr lang="en-US" dirty="0"/>
          </a:p>
        </p:txBody>
      </p:sp>
    </p:spTree>
    <p:extLst>
      <p:ext uri="{BB962C8B-B14F-4D97-AF65-F5344CB8AC3E}">
        <p14:creationId xmlns:p14="http://schemas.microsoft.com/office/powerpoint/2010/main" val="361598164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C8236B-77B0-43E8-B79D-04CDE133454C}"/>
              </a:ext>
            </a:extLst>
          </p:cNvPr>
          <p:cNvSpPr>
            <a:spLocks noGrp="1"/>
          </p:cNvSpPr>
          <p:nvPr>
            <p:ph type="title"/>
          </p:nvPr>
        </p:nvSpPr>
        <p:spPr/>
        <p:txBody>
          <a:bodyPr/>
          <a:lstStyle/>
          <a:p>
            <a:r>
              <a:rPr lang="en-US" dirty="0"/>
              <a:t>Image Embedding</a:t>
            </a:r>
          </a:p>
        </p:txBody>
      </p:sp>
      <p:sp>
        <p:nvSpPr>
          <p:cNvPr id="3" name="Content Placeholder 2">
            <a:extLst>
              <a:ext uri="{FF2B5EF4-FFF2-40B4-BE49-F238E27FC236}">
                <a16:creationId xmlns:a16="http://schemas.microsoft.com/office/drawing/2014/main" id="{C2C2E79A-8DD6-AB7F-913C-782EC74D0DCC}"/>
              </a:ext>
            </a:extLst>
          </p:cNvPr>
          <p:cNvSpPr>
            <a:spLocks noGrp="1"/>
          </p:cNvSpPr>
          <p:nvPr>
            <p:ph sz="quarter" idx="10"/>
          </p:nvPr>
        </p:nvSpPr>
        <p:spPr/>
        <p:txBody>
          <a:bodyPr/>
          <a:lstStyle/>
          <a:p>
            <a:r>
              <a:rPr lang="en-US" sz="2400" dirty="0"/>
              <a:t>Similar to regression sentiment analysis, a possible approach to image classification is to use an image embedding model to transform image to numeric vectors, then apply a sklearn classifier on top of that</a:t>
            </a:r>
          </a:p>
          <a:p>
            <a:r>
              <a:rPr lang="en-US" sz="2400" dirty="0"/>
              <a:t>This part is fairly easy in the notebook, so I </a:t>
            </a:r>
            <a:r>
              <a:rPr lang="en-US" sz="2400"/>
              <a:t>won’t discuss it here further.</a:t>
            </a:r>
            <a:endParaRPr lang="en-US" sz="2400" dirty="0"/>
          </a:p>
        </p:txBody>
      </p:sp>
    </p:spTree>
    <p:extLst>
      <p:ext uri="{BB962C8B-B14F-4D97-AF65-F5344CB8AC3E}">
        <p14:creationId xmlns:p14="http://schemas.microsoft.com/office/powerpoint/2010/main" val="12932999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891C15-1C85-8609-C508-45B4FDA044C9}"/>
              </a:ext>
            </a:extLst>
          </p:cNvPr>
          <p:cNvSpPr>
            <a:spLocks noGrp="1"/>
          </p:cNvSpPr>
          <p:nvPr>
            <p:ph type="title"/>
          </p:nvPr>
        </p:nvSpPr>
        <p:spPr/>
        <p:txBody>
          <a:bodyPr/>
          <a:lstStyle/>
          <a:p>
            <a:r>
              <a:rPr lang="en-US" dirty="0"/>
              <a:t>Other Vision Transformers for Image Classification</a:t>
            </a:r>
          </a:p>
        </p:txBody>
      </p:sp>
      <p:sp>
        <p:nvSpPr>
          <p:cNvPr id="3" name="Content Placeholder 2">
            <a:extLst>
              <a:ext uri="{FF2B5EF4-FFF2-40B4-BE49-F238E27FC236}">
                <a16:creationId xmlns:a16="http://schemas.microsoft.com/office/drawing/2014/main" id="{94A0513A-F7EA-A9C8-BE28-B6D08C307E7B}"/>
              </a:ext>
            </a:extLst>
          </p:cNvPr>
          <p:cNvSpPr>
            <a:spLocks noGrp="1"/>
          </p:cNvSpPr>
          <p:nvPr>
            <p:ph sz="quarter" idx="10"/>
          </p:nvPr>
        </p:nvSpPr>
        <p:spPr/>
        <p:txBody>
          <a:bodyPr/>
          <a:lstStyle/>
          <a:p>
            <a:r>
              <a:rPr lang="en-US" dirty="0"/>
              <a:t>While there are many other vision transformers are available, unfortunately we can’t really use them due to their large sizes and the limited resources on the Free-tier Google Colab</a:t>
            </a:r>
          </a:p>
          <a:p>
            <a:r>
              <a:rPr lang="en-US" dirty="0"/>
              <a:t>We will instead use the simpler TensorFlow and </a:t>
            </a:r>
            <a:r>
              <a:rPr lang="en-US" dirty="0" err="1"/>
              <a:t>SKLearn</a:t>
            </a:r>
            <a:r>
              <a:rPr lang="en-US" dirty="0"/>
              <a:t> models as alternative options</a:t>
            </a:r>
          </a:p>
        </p:txBody>
      </p:sp>
    </p:spTree>
    <p:extLst>
      <p:ext uri="{BB962C8B-B14F-4D97-AF65-F5344CB8AC3E}">
        <p14:creationId xmlns:p14="http://schemas.microsoft.com/office/powerpoint/2010/main" val="26597011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21B071-7878-0D3F-12BB-83D41B142E6C}"/>
              </a:ext>
            </a:extLst>
          </p:cNvPr>
          <p:cNvSpPr>
            <a:spLocks noGrp="1"/>
          </p:cNvSpPr>
          <p:nvPr>
            <p:ph type="title"/>
          </p:nvPr>
        </p:nvSpPr>
        <p:spPr/>
        <p:txBody>
          <a:bodyPr/>
          <a:lstStyle/>
          <a:p>
            <a:r>
              <a:rPr lang="en-US" dirty="0"/>
              <a:t>TensorFlow</a:t>
            </a:r>
          </a:p>
        </p:txBody>
      </p:sp>
      <p:sp>
        <p:nvSpPr>
          <p:cNvPr id="3" name="Content Placeholder 2">
            <a:extLst>
              <a:ext uri="{FF2B5EF4-FFF2-40B4-BE49-F238E27FC236}">
                <a16:creationId xmlns:a16="http://schemas.microsoft.com/office/drawing/2014/main" id="{97103EEA-B3DC-2A1A-B91B-5AB5862A17EE}"/>
              </a:ext>
            </a:extLst>
          </p:cNvPr>
          <p:cNvSpPr>
            <a:spLocks noGrp="1"/>
          </p:cNvSpPr>
          <p:nvPr>
            <p:ph sz="quarter" idx="10"/>
          </p:nvPr>
        </p:nvSpPr>
        <p:spPr/>
        <p:txBody>
          <a:bodyPr/>
          <a:lstStyle/>
          <a:p>
            <a:r>
              <a:rPr lang="en-US" dirty="0"/>
              <a:t>TensorFlow is a library for building and training AI models (mainly Neural Networks)</a:t>
            </a:r>
          </a:p>
          <a:p>
            <a:pPr lvl="1"/>
            <a:r>
              <a:rPr lang="en-US" dirty="0">
                <a:hlinkClick r:id="rId2"/>
              </a:rPr>
              <a:t>https://www.tensorflow.org/</a:t>
            </a:r>
            <a:endParaRPr lang="en-US" dirty="0"/>
          </a:p>
          <a:p>
            <a:pPr lvl="1"/>
            <a:r>
              <a:rPr lang="en-US" dirty="0"/>
              <a:t>The library is developed by Google</a:t>
            </a:r>
          </a:p>
          <a:p>
            <a:r>
              <a:rPr lang="en-US" dirty="0"/>
              <a:t>More powerful than </a:t>
            </a:r>
            <a:r>
              <a:rPr lang="en-US" dirty="0" err="1"/>
              <a:t>SKLearn</a:t>
            </a:r>
            <a:r>
              <a:rPr lang="en-US" dirty="0"/>
              <a:t> – more types of NN layers and with GPU support</a:t>
            </a:r>
          </a:p>
          <a:p>
            <a:pPr lvl="1"/>
            <a:r>
              <a:rPr lang="en-US" dirty="0"/>
              <a:t>Only replace </a:t>
            </a:r>
            <a:r>
              <a:rPr lang="en-US" dirty="0" err="1"/>
              <a:t>SKLearn</a:t>
            </a:r>
            <a:r>
              <a:rPr lang="en-US" dirty="0"/>
              <a:t> in terms of building and training Neural Networks</a:t>
            </a:r>
          </a:p>
          <a:p>
            <a:pPr lvl="1"/>
            <a:r>
              <a:rPr lang="en-US" dirty="0"/>
              <a:t>We still want </a:t>
            </a:r>
            <a:r>
              <a:rPr lang="en-US" dirty="0" err="1"/>
              <a:t>SKLearn</a:t>
            </a:r>
            <a:r>
              <a:rPr lang="en-US" dirty="0"/>
              <a:t> for data processing and splitting</a:t>
            </a:r>
          </a:p>
          <a:p>
            <a:r>
              <a:rPr lang="en-US" dirty="0"/>
              <a:t>We will learn to build</a:t>
            </a:r>
          </a:p>
          <a:p>
            <a:pPr lvl="1"/>
            <a:r>
              <a:rPr lang="en-US" dirty="0"/>
              <a:t>Regular Neural Network</a:t>
            </a:r>
          </a:p>
          <a:p>
            <a:pPr lvl="1"/>
            <a:r>
              <a:rPr lang="en-US" dirty="0"/>
              <a:t>Recurrent Neural Networks</a:t>
            </a:r>
          </a:p>
          <a:p>
            <a:pPr lvl="1"/>
            <a:r>
              <a:rPr lang="en-US" dirty="0"/>
              <a:t>Convolutional Neural Network</a:t>
            </a:r>
          </a:p>
        </p:txBody>
      </p:sp>
    </p:spTree>
    <p:extLst>
      <p:ext uri="{BB962C8B-B14F-4D97-AF65-F5344CB8AC3E}">
        <p14:creationId xmlns:p14="http://schemas.microsoft.com/office/powerpoint/2010/main" val="24573096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FB56B28-C103-06E3-52F2-424A88812D8D}"/>
              </a:ext>
            </a:extLst>
          </p:cNvPr>
          <p:cNvSpPr>
            <a:spLocks noGrp="1"/>
          </p:cNvSpPr>
          <p:nvPr>
            <p:ph type="title"/>
          </p:nvPr>
        </p:nvSpPr>
        <p:spPr/>
        <p:txBody>
          <a:bodyPr/>
          <a:lstStyle/>
          <a:p>
            <a:r>
              <a:rPr lang="en-US" dirty="0"/>
              <a:t>TensorFlow Neural Networks for Tabular Data</a:t>
            </a:r>
          </a:p>
        </p:txBody>
      </p:sp>
    </p:spTree>
    <p:extLst>
      <p:ext uri="{BB962C8B-B14F-4D97-AF65-F5344CB8AC3E}">
        <p14:creationId xmlns:p14="http://schemas.microsoft.com/office/powerpoint/2010/main" val="5419613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1" name="Straight Connector 80">
            <a:extLst>
              <a:ext uri="{FF2B5EF4-FFF2-40B4-BE49-F238E27FC236}">
                <a16:creationId xmlns:a16="http://schemas.microsoft.com/office/drawing/2014/main" id="{15AC1288-6961-4343-A336-D7224792B781}"/>
              </a:ext>
            </a:extLst>
          </p:cNvPr>
          <p:cNvCxnSpPr>
            <a:cxnSpLocks/>
            <a:stCxn id="16" idx="1"/>
            <a:endCxn id="37" idx="4"/>
          </p:cNvCxnSpPr>
          <p:nvPr/>
        </p:nvCxnSpPr>
        <p:spPr>
          <a:xfrm flipH="1" flipV="1">
            <a:off x="9408487" y="2776576"/>
            <a:ext cx="2121001" cy="960168"/>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4A79781E-2368-753F-015C-E2CBAA253099}"/>
              </a:ext>
            </a:extLst>
          </p:cNvPr>
          <p:cNvSpPr>
            <a:spLocks noGrp="1"/>
          </p:cNvSpPr>
          <p:nvPr>
            <p:ph type="title"/>
          </p:nvPr>
        </p:nvSpPr>
        <p:spPr/>
        <p:txBody>
          <a:bodyPr/>
          <a:lstStyle/>
          <a:p>
            <a:r>
              <a:rPr lang="en-US" dirty="0"/>
              <a:t>Neural Network Review</a:t>
            </a:r>
          </a:p>
        </p:txBody>
      </p:sp>
      <p:sp>
        <p:nvSpPr>
          <p:cNvPr id="3" name="Content Placeholder 2">
            <a:extLst>
              <a:ext uri="{FF2B5EF4-FFF2-40B4-BE49-F238E27FC236}">
                <a16:creationId xmlns:a16="http://schemas.microsoft.com/office/drawing/2014/main" id="{00E439AA-C110-96A3-F7C1-59A2679B5019}"/>
              </a:ext>
            </a:extLst>
          </p:cNvPr>
          <p:cNvSpPr>
            <a:spLocks noGrp="1"/>
          </p:cNvSpPr>
          <p:nvPr>
            <p:ph sz="quarter" idx="10"/>
          </p:nvPr>
        </p:nvSpPr>
        <p:spPr>
          <a:xfrm>
            <a:off x="733426" y="908093"/>
            <a:ext cx="6130590" cy="5221539"/>
          </a:xfrm>
        </p:spPr>
        <p:txBody>
          <a:bodyPr/>
          <a:lstStyle/>
          <a:p>
            <a:r>
              <a:rPr lang="en-US" dirty="0"/>
              <a:t>Recall a regular neural network:</a:t>
            </a:r>
          </a:p>
          <a:p>
            <a:pPr lvl="1"/>
            <a:r>
              <a:rPr lang="en-US" dirty="0"/>
              <a:t>One input layer – takes the data in</a:t>
            </a:r>
          </a:p>
          <a:p>
            <a:pPr lvl="1"/>
            <a:r>
              <a:rPr lang="en-US" dirty="0"/>
              <a:t>Hidden layers – stacked as layer, one’s input is the previous one’s output</a:t>
            </a:r>
          </a:p>
          <a:p>
            <a:pPr lvl="1"/>
            <a:r>
              <a:rPr lang="en-US" dirty="0"/>
              <a:t>Output layer – to perform the given task (regression or classification)</a:t>
            </a:r>
          </a:p>
          <a:p>
            <a:r>
              <a:rPr lang="en-US" dirty="0"/>
              <a:t>In TensorFlow, we will build these layer one by one</a:t>
            </a:r>
          </a:p>
          <a:p>
            <a:pPr lvl="1"/>
            <a:r>
              <a:rPr lang="en-US" dirty="0"/>
              <a:t>Input layer uses the </a:t>
            </a:r>
            <a:r>
              <a:rPr lang="en-US" dirty="0">
                <a:highlight>
                  <a:srgbClr val="D2DEEF"/>
                </a:highlight>
                <a:latin typeface="Consolas" panose="020B0609020204030204" pitchFamily="49" charset="0"/>
              </a:rPr>
              <a:t>Input()</a:t>
            </a:r>
            <a:r>
              <a:rPr lang="en-US" dirty="0"/>
              <a:t> class</a:t>
            </a:r>
          </a:p>
          <a:p>
            <a:pPr lvl="1"/>
            <a:r>
              <a:rPr lang="en-US" dirty="0"/>
              <a:t>Hidden and output layers use the </a:t>
            </a:r>
            <a:r>
              <a:rPr lang="en-US" dirty="0">
                <a:highlight>
                  <a:srgbClr val="D2DEEF"/>
                </a:highlight>
                <a:latin typeface="Consolas" panose="020B0609020204030204" pitchFamily="49" charset="0"/>
              </a:rPr>
              <a:t>Dense()</a:t>
            </a:r>
            <a:r>
              <a:rPr lang="en-US" dirty="0"/>
              <a:t> class</a:t>
            </a:r>
          </a:p>
          <a:p>
            <a:pPr lvl="1"/>
            <a:r>
              <a:rPr lang="en-US" dirty="0"/>
              <a:t>The whole model is wrapped in a </a:t>
            </a:r>
            <a:r>
              <a:rPr lang="en-US" dirty="0">
                <a:highlight>
                  <a:srgbClr val="D2DEEF"/>
                </a:highlight>
                <a:latin typeface="Consolas" panose="020B0609020204030204" pitchFamily="49" charset="0"/>
              </a:rPr>
              <a:t>Sequential()</a:t>
            </a:r>
            <a:r>
              <a:rPr lang="en-US" dirty="0"/>
              <a:t> class</a:t>
            </a:r>
          </a:p>
        </p:txBody>
      </p:sp>
      <p:sp>
        <p:nvSpPr>
          <p:cNvPr id="4" name="Oval 3">
            <a:extLst>
              <a:ext uri="{FF2B5EF4-FFF2-40B4-BE49-F238E27FC236}">
                <a16:creationId xmlns:a16="http://schemas.microsoft.com/office/drawing/2014/main" id="{591F1071-BCB7-4343-091C-1E42B7E5ACA4}"/>
              </a:ext>
            </a:extLst>
          </p:cNvPr>
          <p:cNvSpPr/>
          <p:nvPr/>
        </p:nvSpPr>
        <p:spPr bwMode="auto">
          <a:xfrm>
            <a:off x="8116981" y="4944035"/>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pPr>
            <a:r>
              <a:rPr kumimoji="0" lang="en-US" sz="1800" b="0" i="0" u="none" strike="noStrike" cap="none" normalizeH="0" baseline="0" dirty="0">
                <a:ln>
                  <a:noFill/>
                </a:ln>
                <a:solidFill>
                  <a:schemeClr val="bg1"/>
                </a:solidFill>
                <a:effectLst/>
                <a:latin typeface="Arial" charset="0"/>
                <a:ea typeface="SimSun" charset="-122"/>
              </a:rPr>
              <a:t>1</a:t>
            </a:r>
          </a:p>
        </p:txBody>
      </p:sp>
      <mc:AlternateContent xmlns:mc="http://schemas.openxmlformats.org/markup-compatibility/2006" xmlns:a14="http://schemas.microsoft.com/office/drawing/2010/main">
        <mc:Choice Requires="a14">
          <p:sp>
            <p:nvSpPr>
              <p:cNvPr id="5" name="Oval 4">
                <a:extLst>
                  <a:ext uri="{FF2B5EF4-FFF2-40B4-BE49-F238E27FC236}">
                    <a16:creationId xmlns:a16="http://schemas.microsoft.com/office/drawing/2014/main" id="{1555BAB0-D776-9ABA-8C32-4ED41D06AF03}"/>
                  </a:ext>
                </a:extLst>
              </p:cNvPr>
              <p:cNvSpPr/>
              <p:nvPr/>
            </p:nvSpPr>
            <p:spPr bwMode="auto">
              <a:xfrm>
                <a:off x="9239504" y="4939702"/>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pPr>
                <a14:m>
                  <m:oMathPara xmlns:m="http://schemas.openxmlformats.org/officeDocument/2006/math">
                    <m:oMathParaPr>
                      <m:jc m:val="centerGroup"/>
                    </m:oMathParaPr>
                    <m:oMath xmlns:m="http://schemas.openxmlformats.org/officeDocument/2006/math">
                      <m:sSub>
                        <m:sSubPr>
                          <m:ctrlP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ctrlPr>
                        </m:sSubPr>
                        <m:e>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𝑥</m:t>
                          </m:r>
                        </m:e>
                        <m:sub>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1</m:t>
                          </m:r>
                        </m:sub>
                      </m:sSub>
                    </m:oMath>
                  </m:oMathPara>
                </a14:m>
                <a:endParaRPr kumimoji="0" lang="en-US" sz="1800" b="0" i="0" u="none" strike="noStrike" cap="none" normalizeH="0" baseline="0" dirty="0">
                  <a:ln>
                    <a:noFill/>
                  </a:ln>
                  <a:solidFill>
                    <a:schemeClr val="bg1"/>
                  </a:solidFill>
                  <a:effectLst/>
                  <a:latin typeface="Arial" charset="0"/>
                  <a:ea typeface="SimSun" charset="-122"/>
                </a:endParaRPr>
              </a:p>
            </p:txBody>
          </p:sp>
        </mc:Choice>
        <mc:Fallback xmlns="">
          <p:sp>
            <p:nvSpPr>
              <p:cNvPr id="5" name="Oval 4">
                <a:extLst>
                  <a:ext uri="{FF2B5EF4-FFF2-40B4-BE49-F238E27FC236}">
                    <a16:creationId xmlns:a16="http://schemas.microsoft.com/office/drawing/2014/main" id="{1555BAB0-D776-9ABA-8C32-4ED41D06AF03}"/>
                  </a:ext>
                </a:extLst>
              </p:cNvPr>
              <p:cNvSpPr>
                <a:spLocks noRot="1" noChangeAspect="1" noMove="1" noResize="1" noEditPoints="1" noAdjustHandles="1" noChangeArrowheads="1" noChangeShapeType="1" noTextEdit="1"/>
              </p:cNvSpPr>
              <p:nvPr/>
            </p:nvSpPr>
            <p:spPr bwMode="auto">
              <a:xfrm>
                <a:off x="9239504" y="4939702"/>
                <a:ext cx="334158" cy="334158"/>
              </a:xfrm>
              <a:prstGeom prst="ellipse">
                <a:avLst/>
              </a:prstGeom>
              <a:blipFill>
                <a:blip r:embed="rId2"/>
                <a:stretch>
                  <a:fillRect l="-3704"/>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Oval 5">
                <a:extLst>
                  <a:ext uri="{FF2B5EF4-FFF2-40B4-BE49-F238E27FC236}">
                    <a16:creationId xmlns:a16="http://schemas.microsoft.com/office/drawing/2014/main" id="{6C6A1943-EF8C-C084-CB1C-BEE3799A2EF5}"/>
                  </a:ext>
                </a:extLst>
              </p:cNvPr>
              <p:cNvSpPr/>
              <p:nvPr/>
            </p:nvSpPr>
            <p:spPr bwMode="auto">
              <a:xfrm>
                <a:off x="10362027" y="4939701"/>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pPr>
                <a14:m>
                  <m:oMathPara xmlns:m="http://schemas.openxmlformats.org/officeDocument/2006/math">
                    <m:oMathParaPr>
                      <m:jc m:val="centerGroup"/>
                    </m:oMathParaPr>
                    <m:oMath xmlns:m="http://schemas.openxmlformats.org/officeDocument/2006/math">
                      <m:sSub>
                        <m:sSubPr>
                          <m:ctrlP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ctrlPr>
                        </m:sSubPr>
                        <m:e>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𝑥</m:t>
                          </m:r>
                        </m:e>
                        <m:sub>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2</m:t>
                          </m:r>
                        </m:sub>
                      </m:sSub>
                    </m:oMath>
                  </m:oMathPara>
                </a14:m>
                <a:endParaRPr kumimoji="0" lang="en-US" sz="1600" b="0" i="0" u="none" strike="noStrike" cap="none" normalizeH="0" baseline="0" dirty="0">
                  <a:ln>
                    <a:noFill/>
                  </a:ln>
                  <a:solidFill>
                    <a:schemeClr val="bg1"/>
                  </a:solidFill>
                  <a:effectLst/>
                  <a:ea typeface="SimSun" charset="-122"/>
                </a:endParaRPr>
              </a:p>
            </p:txBody>
          </p:sp>
        </mc:Choice>
        <mc:Fallback xmlns="">
          <p:sp>
            <p:nvSpPr>
              <p:cNvPr id="6" name="Oval 5">
                <a:extLst>
                  <a:ext uri="{FF2B5EF4-FFF2-40B4-BE49-F238E27FC236}">
                    <a16:creationId xmlns:a16="http://schemas.microsoft.com/office/drawing/2014/main" id="{6C6A1943-EF8C-C084-CB1C-BEE3799A2EF5}"/>
                  </a:ext>
                </a:extLst>
              </p:cNvPr>
              <p:cNvSpPr>
                <a:spLocks noRot="1" noChangeAspect="1" noMove="1" noResize="1" noEditPoints="1" noAdjustHandles="1" noChangeArrowheads="1" noChangeShapeType="1" noTextEdit="1"/>
              </p:cNvSpPr>
              <p:nvPr/>
            </p:nvSpPr>
            <p:spPr bwMode="auto">
              <a:xfrm>
                <a:off x="10362027" y="4939701"/>
                <a:ext cx="334158" cy="334158"/>
              </a:xfrm>
              <a:prstGeom prst="ellipse">
                <a:avLst/>
              </a:prstGeom>
              <a:blipFill>
                <a:blip r:embed="rId3"/>
                <a:stretch>
                  <a:fillRect l="-1818"/>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Oval 7">
                <a:extLst>
                  <a:ext uri="{FF2B5EF4-FFF2-40B4-BE49-F238E27FC236}">
                    <a16:creationId xmlns:a16="http://schemas.microsoft.com/office/drawing/2014/main" id="{69EA5203-5674-97F3-D233-978366FD38BA}"/>
                  </a:ext>
                </a:extLst>
              </p:cNvPr>
              <p:cNvSpPr/>
              <p:nvPr/>
            </p:nvSpPr>
            <p:spPr bwMode="auto">
              <a:xfrm>
                <a:off x="11484550" y="4939701"/>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pPr>
                <a14:m>
                  <m:oMathPara xmlns:m="http://schemas.openxmlformats.org/officeDocument/2006/math">
                    <m:oMathParaPr>
                      <m:jc m:val="centerGroup"/>
                    </m:oMathParaPr>
                    <m:oMath xmlns:m="http://schemas.openxmlformats.org/officeDocument/2006/math">
                      <m:sSub>
                        <m:sSubPr>
                          <m:ctrlP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ctrlPr>
                        </m:sSubPr>
                        <m:e>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𝑥</m:t>
                          </m:r>
                        </m:e>
                        <m:sub>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𝑘</m:t>
                          </m:r>
                        </m:sub>
                      </m:sSub>
                    </m:oMath>
                  </m:oMathPara>
                </a14:m>
                <a:endParaRPr kumimoji="0" lang="en-US" sz="1800" b="0" i="0" u="none" strike="noStrike" cap="none" normalizeH="0" baseline="0" dirty="0">
                  <a:ln>
                    <a:noFill/>
                  </a:ln>
                  <a:solidFill>
                    <a:schemeClr val="bg1"/>
                  </a:solidFill>
                  <a:effectLst/>
                  <a:latin typeface="Arial" charset="0"/>
                  <a:ea typeface="SimSun" charset="-122"/>
                </a:endParaRPr>
              </a:p>
            </p:txBody>
          </p:sp>
        </mc:Choice>
        <mc:Fallback xmlns="">
          <p:sp>
            <p:nvSpPr>
              <p:cNvPr id="8" name="Oval 7">
                <a:extLst>
                  <a:ext uri="{FF2B5EF4-FFF2-40B4-BE49-F238E27FC236}">
                    <a16:creationId xmlns:a16="http://schemas.microsoft.com/office/drawing/2014/main" id="{69EA5203-5674-97F3-D233-978366FD38BA}"/>
                  </a:ext>
                </a:extLst>
              </p:cNvPr>
              <p:cNvSpPr>
                <a:spLocks noRot="1" noChangeAspect="1" noMove="1" noResize="1" noEditPoints="1" noAdjustHandles="1" noChangeArrowheads="1" noChangeShapeType="1" noTextEdit="1"/>
              </p:cNvSpPr>
              <p:nvPr/>
            </p:nvSpPr>
            <p:spPr bwMode="auto">
              <a:xfrm>
                <a:off x="11484550" y="4939701"/>
                <a:ext cx="334158" cy="334158"/>
              </a:xfrm>
              <a:prstGeom prst="ellipse">
                <a:avLst/>
              </a:prstGeom>
              <a:blipFill>
                <a:blip r:embed="rId4"/>
                <a:stretch>
                  <a:fillRect l="-5455"/>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Oval 8">
                <a:extLst>
                  <a:ext uri="{FF2B5EF4-FFF2-40B4-BE49-F238E27FC236}">
                    <a16:creationId xmlns:a16="http://schemas.microsoft.com/office/drawing/2014/main" id="{B592AFA8-A689-6E5C-38E2-028C8FE593EA}"/>
                  </a:ext>
                </a:extLst>
              </p:cNvPr>
              <p:cNvSpPr/>
              <p:nvPr/>
            </p:nvSpPr>
            <p:spPr bwMode="auto">
              <a:xfrm>
                <a:off x="10358315" y="3692142"/>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457200" fontAlgn="base" hangingPunct="0">
                  <a:lnSpc>
                    <a:spcPct val="93000"/>
                  </a:lnSpc>
                  <a:spcBef>
                    <a:spcPct val="0"/>
                  </a:spcBef>
                  <a:spcAft>
                    <a:spcPct val="0"/>
                  </a:spcAft>
                  <a:buClr>
                    <a:srgbClr val="000000"/>
                  </a:buClr>
                  <a:buSzPct val="100000"/>
                </a:pPr>
                <a14:m>
                  <m:oMathPara xmlns:m="http://schemas.openxmlformats.org/officeDocument/2006/math">
                    <m:oMathParaPr>
                      <m:jc m:val="centerGroup"/>
                    </m:oMathParaPr>
                    <m:oMath xmlns:m="http://schemas.openxmlformats.org/officeDocument/2006/math">
                      <m:sSubSup>
                        <m:sSubSupPr>
                          <m:ctrlP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ctrlPr>
                        </m:sSubSupPr>
                        <m:e>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h</m:t>
                          </m:r>
                        </m:e>
                        <m:sub>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2</m:t>
                          </m:r>
                        </m:sub>
                        <m:sup>
                          <m:r>
                            <a:rPr lang="en-US" sz="1600" b="0" i="1" smtClean="0">
                              <a:solidFill>
                                <a:schemeClr val="bg1"/>
                              </a:solidFill>
                              <a:latin typeface="Cambria Math" panose="02040503050406030204" pitchFamily="18" charset="0"/>
                              <a:ea typeface="SimSun" charset="-122"/>
                            </a:rPr>
                            <m:t>1</m:t>
                          </m:r>
                        </m:sup>
                      </m:sSubSup>
                    </m:oMath>
                  </m:oMathPara>
                </a14:m>
                <a:endParaRPr kumimoji="0" lang="en-US" sz="1600" b="0" i="0" u="none" strike="noStrike" cap="none" normalizeH="0" baseline="0" dirty="0">
                  <a:ln>
                    <a:noFill/>
                  </a:ln>
                  <a:solidFill>
                    <a:schemeClr val="bg1"/>
                  </a:solidFill>
                  <a:effectLst/>
                  <a:ea typeface="SimSun" charset="-122"/>
                </a:endParaRPr>
              </a:p>
            </p:txBody>
          </p:sp>
        </mc:Choice>
        <mc:Fallback xmlns="">
          <p:sp>
            <p:nvSpPr>
              <p:cNvPr id="9" name="Oval 8">
                <a:extLst>
                  <a:ext uri="{FF2B5EF4-FFF2-40B4-BE49-F238E27FC236}">
                    <a16:creationId xmlns:a16="http://schemas.microsoft.com/office/drawing/2014/main" id="{B592AFA8-A689-6E5C-38E2-028C8FE593EA}"/>
                  </a:ext>
                </a:extLst>
              </p:cNvPr>
              <p:cNvSpPr>
                <a:spLocks noRot="1" noChangeAspect="1" noMove="1" noResize="1" noEditPoints="1" noAdjustHandles="1" noChangeArrowheads="1" noChangeShapeType="1" noTextEdit="1"/>
              </p:cNvSpPr>
              <p:nvPr/>
            </p:nvSpPr>
            <p:spPr bwMode="auto">
              <a:xfrm>
                <a:off x="10358315" y="3692142"/>
                <a:ext cx="334158" cy="334158"/>
              </a:xfrm>
              <a:prstGeom prst="ellipse">
                <a:avLst/>
              </a:prstGeom>
              <a:blipFill>
                <a:blip r:embed="rId5"/>
                <a:stretch>
                  <a:fillRect l="-9091"/>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p:cxnSp>
        <p:nvCxnSpPr>
          <p:cNvPr id="10" name="Straight Connector 9">
            <a:extLst>
              <a:ext uri="{FF2B5EF4-FFF2-40B4-BE49-F238E27FC236}">
                <a16:creationId xmlns:a16="http://schemas.microsoft.com/office/drawing/2014/main" id="{D4D48ED6-B50B-1E5A-79F9-F2AEC586B8B8}"/>
              </a:ext>
            </a:extLst>
          </p:cNvPr>
          <p:cNvCxnSpPr>
            <a:cxnSpLocks/>
            <a:stCxn id="4" idx="7"/>
            <a:endCxn id="9" idx="4"/>
          </p:cNvCxnSpPr>
          <p:nvPr/>
        </p:nvCxnSpPr>
        <p:spPr bwMode="auto">
          <a:xfrm flipV="1">
            <a:off x="8402204" y="4026301"/>
            <a:ext cx="2123191" cy="966670"/>
          </a:xfrm>
          <a:prstGeom prst="line">
            <a:avLst/>
          </a:prstGeom>
          <a:ln w="28575">
            <a:solidFill>
              <a:schemeClr val="accent4">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1AD05826-45C4-90E4-8ACC-099256889D08}"/>
              </a:ext>
            </a:extLst>
          </p:cNvPr>
          <p:cNvCxnSpPr>
            <a:cxnSpLocks/>
            <a:stCxn id="5" idx="7"/>
            <a:endCxn id="9" idx="4"/>
          </p:cNvCxnSpPr>
          <p:nvPr/>
        </p:nvCxnSpPr>
        <p:spPr bwMode="auto">
          <a:xfrm flipV="1">
            <a:off x="9524727" y="4026301"/>
            <a:ext cx="1000668" cy="962337"/>
          </a:xfrm>
          <a:prstGeom prst="line">
            <a:avLst/>
          </a:prstGeom>
          <a:ln w="28575">
            <a:solidFill>
              <a:schemeClr val="accent4">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5CA2120-FC9F-48A4-5932-9DC8665E30BC}"/>
              </a:ext>
            </a:extLst>
          </p:cNvPr>
          <p:cNvCxnSpPr>
            <a:cxnSpLocks/>
            <a:stCxn id="6" idx="0"/>
            <a:endCxn id="9" idx="4"/>
          </p:cNvCxnSpPr>
          <p:nvPr/>
        </p:nvCxnSpPr>
        <p:spPr bwMode="auto">
          <a:xfrm flipH="1" flipV="1">
            <a:off x="10525394" y="4026301"/>
            <a:ext cx="3712" cy="913400"/>
          </a:xfrm>
          <a:prstGeom prst="line">
            <a:avLst/>
          </a:prstGeom>
          <a:ln w="28575">
            <a:solidFill>
              <a:schemeClr val="accent4">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087A900E-A060-372B-7D87-4A6179C1F518}"/>
              </a:ext>
            </a:extLst>
          </p:cNvPr>
          <p:cNvCxnSpPr>
            <a:cxnSpLocks/>
            <a:stCxn id="8" idx="1"/>
            <a:endCxn id="9" idx="4"/>
          </p:cNvCxnSpPr>
          <p:nvPr/>
        </p:nvCxnSpPr>
        <p:spPr bwMode="auto">
          <a:xfrm flipH="1" flipV="1">
            <a:off x="10525394" y="4026301"/>
            <a:ext cx="1008092" cy="962336"/>
          </a:xfrm>
          <a:prstGeom prst="line">
            <a:avLst/>
          </a:prstGeom>
          <a:ln w="28575">
            <a:solidFill>
              <a:schemeClr val="accent4">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5" name="Oval 14">
                <a:extLst>
                  <a:ext uri="{FF2B5EF4-FFF2-40B4-BE49-F238E27FC236}">
                    <a16:creationId xmlns:a16="http://schemas.microsoft.com/office/drawing/2014/main" id="{7D0CA40E-987F-867A-451E-0B349AB1A29C}"/>
                  </a:ext>
                </a:extLst>
              </p:cNvPr>
              <p:cNvSpPr/>
              <p:nvPr/>
            </p:nvSpPr>
            <p:spPr bwMode="auto">
              <a:xfrm>
                <a:off x="9235792" y="3687809"/>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457200" fontAlgn="base" hangingPunct="0">
                  <a:lnSpc>
                    <a:spcPct val="93000"/>
                  </a:lnSpc>
                  <a:spcBef>
                    <a:spcPct val="0"/>
                  </a:spcBef>
                  <a:spcAft>
                    <a:spcPct val="0"/>
                  </a:spcAft>
                  <a:buClr>
                    <a:srgbClr val="000000"/>
                  </a:buClr>
                  <a:buSzPct val="100000"/>
                </a:pPr>
                <a14:m>
                  <m:oMathPara xmlns:m="http://schemas.openxmlformats.org/officeDocument/2006/math">
                    <m:oMathParaPr>
                      <m:jc m:val="centerGroup"/>
                    </m:oMathParaPr>
                    <m:oMath xmlns:m="http://schemas.openxmlformats.org/officeDocument/2006/math">
                      <m:sSubSup>
                        <m:sSubSupPr>
                          <m:ctrlP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ctrlPr>
                        </m:sSubSupPr>
                        <m:e>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h</m:t>
                          </m:r>
                        </m:e>
                        <m:sub>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1</m:t>
                          </m:r>
                        </m:sub>
                        <m:sup>
                          <m:r>
                            <a:rPr lang="en-US" sz="1600" b="0" i="1" smtClean="0">
                              <a:solidFill>
                                <a:schemeClr val="bg1"/>
                              </a:solidFill>
                              <a:latin typeface="Cambria Math" panose="02040503050406030204" pitchFamily="18" charset="0"/>
                              <a:ea typeface="SimSun" charset="-122"/>
                            </a:rPr>
                            <m:t>1</m:t>
                          </m:r>
                        </m:sup>
                      </m:sSubSup>
                    </m:oMath>
                  </m:oMathPara>
                </a14:m>
                <a:endParaRPr kumimoji="0" lang="en-US" sz="1600" b="0" i="0" u="none" strike="noStrike" cap="none" normalizeH="0" baseline="0" dirty="0">
                  <a:ln>
                    <a:noFill/>
                  </a:ln>
                  <a:solidFill>
                    <a:schemeClr val="bg1"/>
                  </a:solidFill>
                  <a:effectLst/>
                  <a:ea typeface="SimSun" charset="-122"/>
                </a:endParaRPr>
              </a:p>
            </p:txBody>
          </p:sp>
        </mc:Choice>
        <mc:Fallback xmlns="">
          <p:sp>
            <p:nvSpPr>
              <p:cNvPr id="15" name="Oval 14">
                <a:extLst>
                  <a:ext uri="{FF2B5EF4-FFF2-40B4-BE49-F238E27FC236}">
                    <a16:creationId xmlns:a16="http://schemas.microsoft.com/office/drawing/2014/main" id="{7D0CA40E-987F-867A-451E-0B349AB1A29C}"/>
                  </a:ext>
                </a:extLst>
              </p:cNvPr>
              <p:cNvSpPr>
                <a:spLocks noRot="1" noChangeAspect="1" noMove="1" noResize="1" noEditPoints="1" noAdjustHandles="1" noChangeArrowheads="1" noChangeShapeType="1" noTextEdit="1"/>
              </p:cNvSpPr>
              <p:nvPr/>
            </p:nvSpPr>
            <p:spPr bwMode="auto">
              <a:xfrm>
                <a:off x="9235792" y="3687809"/>
                <a:ext cx="334158" cy="334158"/>
              </a:xfrm>
              <a:prstGeom prst="ellipse">
                <a:avLst/>
              </a:prstGeom>
              <a:blipFill>
                <a:blip r:embed="rId6"/>
                <a:stretch>
                  <a:fillRect l="-9091"/>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Oval 15">
                <a:extLst>
                  <a:ext uri="{FF2B5EF4-FFF2-40B4-BE49-F238E27FC236}">
                    <a16:creationId xmlns:a16="http://schemas.microsoft.com/office/drawing/2014/main" id="{6829B3A7-0BA4-561B-01ED-C5AEECA52FF1}"/>
                  </a:ext>
                </a:extLst>
              </p:cNvPr>
              <p:cNvSpPr/>
              <p:nvPr/>
            </p:nvSpPr>
            <p:spPr bwMode="auto">
              <a:xfrm>
                <a:off x="11480552" y="3687808"/>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457200" fontAlgn="base" hangingPunct="0">
                  <a:lnSpc>
                    <a:spcPct val="93000"/>
                  </a:lnSpc>
                  <a:spcBef>
                    <a:spcPct val="0"/>
                  </a:spcBef>
                  <a:spcAft>
                    <a:spcPct val="0"/>
                  </a:spcAft>
                  <a:buClr>
                    <a:srgbClr val="000000"/>
                  </a:buClr>
                  <a:buSzPct val="100000"/>
                </a:pPr>
                <a14:m>
                  <m:oMathPara xmlns:m="http://schemas.openxmlformats.org/officeDocument/2006/math">
                    <m:oMathParaPr>
                      <m:jc m:val="centerGroup"/>
                    </m:oMathParaPr>
                    <m:oMath xmlns:m="http://schemas.openxmlformats.org/officeDocument/2006/math">
                      <m:sSubSup>
                        <m:sSubSupPr>
                          <m:ctrlP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ctrlPr>
                        </m:sSubSupPr>
                        <m:e>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h</m:t>
                          </m:r>
                        </m:e>
                        <m:sub>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𝑙</m:t>
                          </m:r>
                        </m:sub>
                        <m:sup>
                          <m:r>
                            <a:rPr lang="en-US" sz="1600" b="0" i="1" smtClean="0">
                              <a:solidFill>
                                <a:schemeClr val="bg1"/>
                              </a:solidFill>
                              <a:latin typeface="Cambria Math" panose="02040503050406030204" pitchFamily="18" charset="0"/>
                              <a:ea typeface="SimSun" charset="-122"/>
                            </a:rPr>
                            <m:t>1</m:t>
                          </m:r>
                        </m:sup>
                      </m:sSubSup>
                    </m:oMath>
                  </m:oMathPara>
                </a14:m>
                <a:endParaRPr kumimoji="0" lang="en-US" sz="1600" b="0" i="0" u="none" strike="noStrike" cap="none" normalizeH="0" baseline="0" dirty="0">
                  <a:ln>
                    <a:noFill/>
                  </a:ln>
                  <a:solidFill>
                    <a:schemeClr val="bg1"/>
                  </a:solidFill>
                  <a:effectLst/>
                  <a:ea typeface="SimSun" charset="-122"/>
                </a:endParaRPr>
              </a:p>
            </p:txBody>
          </p:sp>
        </mc:Choice>
        <mc:Fallback xmlns="">
          <p:sp>
            <p:nvSpPr>
              <p:cNvPr id="16" name="Oval 15">
                <a:extLst>
                  <a:ext uri="{FF2B5EF4-FFF2-40B4-BE49-F238E27FC236}">
                    <a16:creationId xmlns:a16="http://schemas.microsoft.com/office/drawing/2014/main" id="{6829B3A7-0BA4-561B-01ED-C5AEECA52FF1}"/>
                  </a:ext>
                </a:extLst>
              </p:cNvPr>
              <p:cNvSpPr>
                <a:spLocks noRot="1" noChangeAspect="1" noMove="1" noResize="1" noEditPoints="1" noAdjustHandles="1" noChangeArrowheads="1" noChangeShapeType="1" noTextEdit="1"/>
              </p:cNvSpPr>
              <p:nvPr/>
            </p:nvSpPr>
            <p:spPr bwMode="auto">
              <a:xfrm>
                <a:off x="11480552" y="3687808"/>
                <a:ext cx="334158" cy="334158"/>
              </a:xfrm>
              <a:prstGeom prst="ellipse">
                <a:avLst/>
              </a:prstGeom>
              <a:blipFill>
                <a:blip r:embed="rId7"/>
                <a:stretch>
                  <a:fillRect l="-9091"/>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Oval 16">
                <a:extLst>
                  <a:ext uri="{FF2B5EF4-FFF2-40B4-BE49-F238E27FC236}">
                    <a16:creationId xmlns:a16="http://schemas.microsoft.com/office/drawing/2014/main" id="{9FFAB889-F9EC-A06E-334F-F6FF35E3380F}"/>
                  </a:ext>
                </a:extLst>
              </p:cNvPr>
              <p:cNvSpPr/>
              <p:nvPr/>
            </p:nvSpPr>
            <p:spPr bwMode="auto">
              <a:xfrm>
                <a:off x="10362026" y="1194860"/>
                <a:ext cx="334158" cy="334158"/>
              </a:xfrm>
              <a:prstGeom prst="ellipse">
                <a:avLst/>
              </a:prstGeom>
              <a:solidFill>
                <a:schemeClr val="accent1">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pPr>
                <a14:m>
                  <m:oMathPara xmlns:m="http://schemas.openxmlformats.org/officeDocument/2006/math">
                    <m:oMathParaPr>
                      <m:jc m:val="centerGroup"/>
                    </m:oMathParaPr>
                    <m:oMath xmlns:m="http://schemas.openxmlformats.org/officeDocument/2006/math">
                      <m:acc>
                        <m:accPr>
                          <m:chr m:val="̂"/>
                          <m:ctrlPr>
                            <a:rPr kumimoji="0" lang="en-US" sz="1800" b="0" i="1" u="none" strike="noStrike" cap="none" normalizeH="0" baseline="0" smtClean="0">
                              <a:ln>
                                <a:noFill/>
                              </a:ln>
                              <a:solidFill>
                                <a:schemeClr val="bg1"/>
                              </a:solidFill>
                              <a:effectLst/>
                              <a:latin typeface="Cambria Math" panose="02040503050406030204" pitchFamily="18" charset="0"/>
                              <a:ea typeface="SimSun" charset="-122"/>
                            </a:rPr>
                          </m:ctrlPr>
                        </m:accPr>
                        <m:e>
                          <m:r>
                            <a:rPr kumimoji="0" lang="en-US" sz="1800" b="0" i="1" u="none" strike="noStrike" cap="none" normalizeH="0" baseline="0" smtClean="0">
                              <a:ln>
                                <a:noFill/>
                              </a:ln>
                              <a:solidFill>
                                <a:schemeClr val="bg1"/>
                              </a:solidFill>
                              <a:effectLst/>
                              <a:latin typeface="Cambria Math" panose="02040503050406030204" pitchFamily="18" charset="0"/>
                              <a:ea typeface="SimSun" charset="-122"/>
                            </a:rPr>
                            <m:t>𝑦</m:t>
                          </m:r>
                        </m:e>
                      </m:acc>
                    </m:oMath>
                  </m:oMathPara>
                </a14:m>
                <a:endParaRPr kumimoji="0" lang="en-US" sz="1800" b="0" i="0" u="none" strike="noStrike" cap="none" normalizeH="0" baseline="0" dirty="0">
                  <a:ln>
                    <a:noFill/>
                  </a:ln>
                  <a:solidFill>
                    <a:schemeClr val="bg1"/>
                  </a:solidFill>
                  <a:effectLst/>
                  <a:latin typeface="Arial" charset="0"/>
                  <a:ea typeface="SimSun" charset="-122"/>
                </a:endParaRPr>
              </a:p>
            </p:txBody>
          </p:sp>
        </mc:Choice>
        <mc:Fallback xmlns="">
          <p:sp>
            <p:nvSpPr>
              <p:cNvPr id="17" name="Oval 16">
                <a:extLst>
                  <a:ext uri="{FF2B5EF4-FFF2-40B4-BE49-F238E27FC236}">
                    <a16:creationId xmlns:a16="http://schemas.microsoft.com/office/drawing/2014/main" id="{9FFAB889-F9EC-A06E-334F-F6FF35E3380F}"/>
                  </a:ext>
                </a:extLst>
              </p:cNvPr>
              <p:cNvSpPr>
                <a:spLocks noRot="1" noChangeAspect="1" noMove="1" noResize="1" noEditPoints="1" noAdjustHandles="1" noChangeArrowheads="1" noChangeShapeType="1" noTextEdit="1"/>
              </p:cNvSpPr>
              <p:nvPr/>
            </p:nvSpPr>
            <p:spPr bwMode="auto">
              <a:xfrm>
                <a:off x="10362026" y="1194860"/>
                <a:ext cx="334158" cy="334158"/>
              </a:xfrm>
              <a:prstGeom prst="ellipse">
                <a:avLst/>
              </a:prstGeom>
              <a:blipFill>
                <a:blip r:embed="rId8"/>
                <a:stretch>
                  <a:fillRect l="-5455" t="-12727" b="-10909"/>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p:cxnSp>
        <p:nvCxnSpPr>
          <p:cNvPr id="18" name="Straight Connector 17">
            <a:extLst>
              <a:ext uri="{FF2B5EF4-FFF2-40B4-BE49-F238E27FC236}">
                <a16:creationId xmlns:a16="http://schemas.microsoft.com/office/drawing/2014/main" id="{EB9EA559-7789-6904-6871-CF9B75215BB5}"/>
              </a:ext>
            </a:extLst>
          </p:cNvPr>
          <p:cNvCxnSpPr>
            <a:cxnSpLocks/>
            <a:stCxn id="36" idx="0"/>
            <a:endCxn id="17" idx="4"/>
          </p:cNvCxnSpPr>
          <p:nvPr/>
        </p:nvCxnSpPr>
        <p:spPr bwMode="auto">
          <a:xfrm flipH="1" flipV="1">
            <a:off x="10529105" y="1529018"/>
            <a:ext cx="1905" cy="917733"/>
          </a:xfrm>
          <a:prstGeom prst="line">
            <a:avLst/>
          </a:prstGeom>
          <a:ln w="28575">
            <a:solidFill>
              <a:schemeClr val="accent1">
                <a:lumMod val="40000"/>
                <a:lumOff val="6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4C112AD-FFC8-002A-A93C-B9FF38C85869}"/>
              </a:ext>
            </a:extLst>
          </p:cNvPr>
          <p:cNvCxnSpPr>
            <a:cxnSpLocks/>
            <a:stCxn id="38" idx="1"/>
            <a:endCxn id="17" idx="4"/>
          </p:cNvCxnSpPr>
          <p:nvPr/>
        </p:nvCxnSpPr>
        <p:spPr bwMode="auto">
          <a:xfrm flipH="1" flipV="1">
            <a:off x="10529105" y="1529018"/>
            <a:ext cx="1005999" cy="962335"/>
          </a:xfrm>
          <a:prstGeom prst="line">
            <a:avLst/>
          </a:prstGeom>
          <a:ln w="28575">
            <a:solidFill>
              <a:schemeClr val="accent1">
                <a:lumMod val="40000"/>
                <a:lumOff val="6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F1EA31F5-A421-22B7-CD89-DEE54442FAFD}"/>
              </a:ext>
            </a:extLst>
          </p:cNvPr>
          <p:cNvCxnSpPr>
            <a:cxnSpLocks/>
            <a:stCxn id="37" idx="7"/>
            <a:endCxn id="17" idx="4"/>
          </p:cNvCxnSpPr>
          <p:nvPr/>
        </p:nvCxnSpPr>
        <p:spPr bwMode="auto">
          <a:xfrm flipV="1">
            <a:off x="9526630" y="1529018"/>
            <a:ext cx="1002475" cy="962336"/>
          </a:xfrm>
          <a:prstGeom prst="line">
            <a:avLst/>
          </a:prstGeom>
          <a:ln w="28575">
            <a:solidFill>
              <a:schemeClr val="accent1">
                <a:lumMod val="40000"/>
                <a:lumOff val="6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81B9FA4-63AA-D3BF-D353-FDEFF918C27C}"/>
              </a:ext>
            </a:extLst>
          </p:cNvPr>
          <p:cNvCxnSpPr>
            <a:cxnSpLocks/>
            <a:stCxn id="4" idx="7"/>
            <a:endCxn id="15" idx="4"/>
          </p:cNvCxnSpPr>
          <p:nvPr/>
        </p:nvCxnSpPr>
        <p:spPr bwMode="auto">
          <a:xfrm flipV="1">
            <a:off x="8402204" y="4021968"/>
            <a:ext cx="1000668" cy="971003"/>
          </a:xfrm>
          <a:prstGeom prst="line">
            <a:avLst/>
          </a:prstGeom>
          <a:ln w="28575">
            <a:solidFill>
              <a:schemeClr val="accent2">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B80AE29-C146-C7B3-5C17-13B116D37196}"/>
              </a:ext>
            </a:extLst>
          </p:cNvPr>
          <p:cNvCxnSpPr>
            <a:cxnSpLocks/>
            <a:stCxn id="5" idx="0"/>
            <a:endCxn id="15" idx="4"/>
          </p:cNvCxnSpPr>
          <p:nvPr/>
        </p:nvCxnSpPr>
        <p:spPr bwMode="auto">
          <a:xfrm flipH="1" flipV="1">
            <a:off x="9402872" y="4021968"/>
            <a:ext cx="3712" cy="917734"/>
          </a:xfrm>
          <a:prstGeom prst="line">
            <a:avLst/>
          </a:prstGeom>
          <a:ln w="28575">
            <a:solidFill>
              <a:schemeClr val="accent2">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F6B1D46-CB55-B63A-277D-52D5D156C0DC}"/>
              </a:ext>
            </a:extLst>
          </p:cNvPr>
          <p:cNvCxnSpPr>
            <a:cxnSpLocks/>
            <a:stCxn id="6" idx="1"/>
            <a:endCxn id="15" idx="4"/>
          </p:cNvCxnSpPr>
          <p:nvPr/>
        </p:nvCxnSpPr>
        <p:spPr bwMode="auto">
          <a:xfrm flipH="1" flipV="1">
            <a:off x="9402872" y="4021968"/>
            <a:ext cx="1008092" cy="966669"/>
          </a:xfrm>
          <a:prstGeom prst="line">
            <a:avLst/>
          </a:prstGeom>
          <a:ln w="28575">
            <a:solidFill>
              <a:schemeClr val="accent2">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725FAA6A-A91D-8960-5539-626D76E543D1}"/>
              </a:ext>
            </a:extLst>
          </p:cNvPr>
          <p:cNvCxnSpPr>
            <a:cxnSpLocks/>
            <a:stCxn id="8" idx="1"/>
            <a:endCxn id="15" idx="4"/>
          </p:cNvCxnSpPr>
          <p:nvPr/>
        </p:nvCxnSpPr>
        <p:spPr bwMode="auto">
          <a:xfrm flipH="1" flipV="1">
            <a:off x="9402872" y="4021968"/>
            <a:ext cx="2130615" cy="966669"/>
          </a:xfrm>
          <a:prstGeom prst="line">
            <a:avLst/>
          </a:prstGeom>
          <a:ln w="28575">
            <a:solidFill>
              <a:schemeClr val="accent2">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B5EEB80E-C29A-2838-1D79-84BCC2D961B1}"/>
              </a:ext>
            </a:extLst>
          </p:cNvPr>
          <p:cNvCxnSpPr>
            <a:cxnSpLocks/>
            <a:stCxn id="8" idx="0"/>
            <a:endCxn id="16" idx="4"/>
          </p:cNvCxnSpPr>
          <p:nvPr/>
        </p:nvCxnSpPr>
        <p:spPr bwMode="auto">
          <a:xfrm flipH="1" flipV="1">
            <a:off x="11647631" y="4021967"/>
            <a:ext cx="3998" cy="917734"/>
          </a:xfrm>
          <a:prstGeom prst="line">
            <a:avLst/>
          </a:prstGeom>
          <a:ln w="28575">
            <a:solidFill>
              <a:schemeClr val="accent6">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439D1EAB-07CF-EF7C-9929-2675C3A303F7}"/>
              </a:ext>
            </a:extLst>
          </p:cNvPr>
          <p:cNvCxnSpPr>
            <a:cxnSpLocks/>
            <a:stCxn id="6" idx="7"/>
            <a:endCxn id="16" idx="4"/>
          </p:cNvCxnSpPr>
          <p:nvPr/>
        </p:nvCxnSpPr>
        <p:spPr bwMode="auto">
          <a:xfrm flipV="1">
            <a:off x="10647250" y="4021967"/>
            <a:ext cx="1000382" cy="966670"/>
          </a:xfrm>
          <a:prstGeom prst="line">
            <a:avLst/>
          </a:prstGeom>
          <a:ln w="28575">
            <a:solidFill>
              <a:schemeClr val="accent6">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1D666CFE-DDB6-283C-C7F9-BEEF01B7A769}"/>
              </a:ext>
            </a:extLst>
          </p:cNvPr>
          <p:cNvCxnSpPr>
            <a:cxnSpLocks/>
            <a:stCxn id="5" idx="7"/>
            <a:endCxn id="16" idx="4"/>
          </p:cNvCxnSpPr>
          <p:nvPr/>
        </p:nvCxnSpPr>
        <p:spPr bwMode="auto">
          <a:xfrm flipV="1">
            <a:off x="9524727" y="4021967"/>
            <a:ext cx="2122905" cy="966671"/>
          </a:xfrm>
          <a:prstGeom prst="line">
            <a:avLst/>
          </a:prstGeom>
          <a:ln w="28575">
            <a:solidFill>
              <a:schemeClr val="accent6">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4BC5D41-F9F6-E33C-A05E-6F36E7DE70F2}"/>
              </a:ext>
            </a:extLst>
          </p:cNvPr>
          <p:cNvCxnSpPr>
            <a:cxnSpLocks/>
            <a:stCxn id="4" idx="7"/>
            <a:endCxn id="16" idx="4"/>
          </p:cNvCxnSpPr>
          <p:nvPr/>
        </p:nvCxnSpPr>
        <p:spPr bwMode="auto">
          <a:xfrm flipV="1">
            <a:off x="8402204" y="4021967"/>
            <a:ext cx="3245428" cy="971004"/>
          </a:xfrm>
          <a:prstGeom prst="line">
            <a:avLst/>
          </a:prstGeom>
          <a:ln w="28575">
            <a:solidFill>
              <a:schemeClr val="accent6">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4761651A-6BE8-FB70-0B28-0A7B00ACD0DE}"/>
              </a:ext>
            </a:extLst>
          </p:cNvPr>
          <p:cNvSpPr/>
          <p:nvPr/>
        </p:nvSpPr>
        <p:spPr bwMode="auto">
          <a:xfrm>
            <a:off x="8111365" y="3685642"/>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pPr>
            <a:r>
              <a:rPr kumimoji="0" lang="en-US" sz="1800" b="0" i="0" u="none" strike="noStrike" cap="none" normalizeH="0" baseline="0" dirty="0">
                <a:ln>
                  <a:noFill/>
                </a:ln>
                <a:solidFill>
                  <a:schemeClr val="bg1"/>
                </a:solidFill>
                <a:effectLst/>
                <a:latin typeface="Arial" charset="0"/>
                <a:ea typeface="SimSun" charset="-122"/>
              </a:rPr>
              <a:t>1</a:t>
            </a:r>
          </a:p>
        </p:txBody>
      </p:sp>
      <p:cxnSp>
        <p:nvCxnSpPr>
          <p:cNvPr id="32" name="Straight Connector 31">
            <a:extLst>
              <a:ext uri="{FF2B5EF4-FFF2-40B4-BE49-F238E27FC236}">
                <a16:creationId xmlns:a16="http://schemas.microsoft.com/office/drawing/2014/main" id="{9042CC49-16BC-C3C6-FD6F-481E3C3C5852}"/>
              </a:ext>
            </a:extLst>
          </p:cNvPr>
          <p:cNvCxnSpPr>
            <a:cxnSpLocks/>
            <a:stCxn id="39" idx="7"/>
            <a:endCxn id="17" idx="4"/>
          </p:cNvCxnSpPr>
          <p:nvPr/>
        </p:nvCxnSpPr>
        <p:spPr bwMode="auto">
          <a:xfrm flipV="1">
            <a:off x="8402203" y="1529018"/>
            <a:ext cx="2126902" cy="960169"/>
          </a:xfrm>
          <a:prstGeom prst="line">
            <a:avLst/>
          </a:prstGeom>
          <a:ln w="28575">
            <a:solidFill>
              <a:schemeClr val="accent1">
                <a:lumMod val="40000"/>
                <a:lumOff val="6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8C9F9555-C363-A590-0C0C-CDEED182CFFB}"/>
              </a:ext>
            </a:extLst>
          </p:cNvPr>
          <p:cNvSpPr txBox="1"/>
          <p:nvPr/>
        </p:nvSpPr>
        <p:spPr>
          <a:xfrm>
            <a:off x="10907582" y="4869538"/>
            <a:ext cx="357857" cy="408655"/>
          </a:xfrm>
          <a:prstGeom prst="rect">
            <a:avLst/>
          </a:prstGeom>
          <a:noFill/>
        </p:spPr>
        <p:txBody>
          <a:bodyPr wrap="none" rtlCol="0">
            <a:spAutoFit/>
          </a:bodyPr>
          <a:lstStyle/>
          <a:p>
            <a:r>
              <a:rPr lang="en-US" sz="2400" b="1" dirty="0"/>
              <a:t>…</a:t>
            </a:r>
          </a:p>
        </p:txBody>
      </p:sp>
      <p:sp>
        <p:nvSpPr>
          <p:cNvPr id="34" name="TextBox 33">
            <a:extLst>
              <a:ext uri="{FF2B5EF4-FFF2-40B4-BE49-F238E27FC236}">
                <a16:creationId xmlns:a16="http://schemas.microsoft.com/office/drawing/2014/main" id="{CA9257F9-4F57-1E15-852E-5BB815B69784}"/>
              </a:ext>
            </a:extLst>
          </p:cNvPr>
          <p:cNvSpPr txBox="1"/>
          <p:nvPr/>
        </p:nvSpPr>
        <p:spPr>
          <a:xfrm>
            <a:off x="10907583" y="3596915"/>
            <a:ext cx="357857" cy="408655"/>
          </a:xfrm>
          <a:prstGeom prst="rect">
            <a:avLst/>
          </a:prstGeom>
          <a:noFill/>
        </p:spPr>
        <p:txBody>
          <a:bodyPr wrap="none" rtlCol="0">
            <a:spAutoFit/>
          </a:bodyPr>
          <a:lstStyle/>
          <a:p>
            <a:r>
              <a:rPr lang="en-US" sz="2400" b="1" dirty="0"/>
              <a:t>…</a:t>
            </a:r>
          </a:p>
        </p:txBody>
      </p:sp>
      <mc:AlternateContent xmlns:mc="http://schemas.openxmlformats.org/markup-compatibility/2006" xmlns:a14="http://schemas.microsoft.com/office/drawing/2010/main">
        <mc:Choice Requires="a14">
          <p:sp>
            <p:nvSpPr>
              <p:cNvPr id="36" name="Oval 35">
                <a:extLst>
                  <a:ext uri="{FF2B5EF4-FFF2-40B4-BE49-F238E27FC236}">
                    <a16:creationId xmlns:a16="http://schemas.microsoft.com/office/drawing/2014/main" id="{EBF0DC5B-BB3E-F033-3837-DD91E5F18CDF}"/>
                  </a:ext>
                </a:extLst>
              </p:cNvPr>
              <p:cNvSpPr/>
              <p:nvPr/>
            </p:nvSpPr>
            <p:spPr bwMode="auto">
              <a:xfrm>
                <a:off x="10363931" y="2446751"/>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457200" fontAlgn="base" hangingPunct="0">
                  <a:lnSpc>
                    <a:spcPct val="93000"/>
                  </a:lnSpc>
                  <a:spcBef>
                    <a:spcPct val="0"/>
                  </a:spcBef>
                  <a:spcAft>
                    <a:spcPct val="0"/>
                  </a:spcAft>
                  <a:buClr>
                    <a:srgbClr val="000000"/>
                  </a:buClr>
                  <a:buSzPct val="100000"/>
                </a:pPr>
                <a14:m>
                  <m:oMathPara xmlns:m="http://schemas.openxmlformats.org/officeDocument/2006/math">
                    <m:oMathParaPr>
                      <m:jc m:val="centerGroup"/>
                    </m:oMathParaPr>
                    <m:oMath xmlns:m="http://schemas.openxmlformats.org/officeDocument/2006/math">
                      <m:sSubSup>
                        <m:sSubSupPr>
                          <m:ctrlP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ctrlPr>
                        </m:sSubSupPr>
                        <m:e>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h</m:t>
                          </m:r>
                        </m:e>
                        <m:sub>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2</m:t>
                          </m:r>
                        </m:sub>
                        <m:sup>
                          <m:r>
                            <a:rPr lang="en-US" sz="1600" i="1">
                              <a:solidFill>
                                <a:schemeClr val="bg1"/>
                              </a:solidFill>
                              <a:latin typeface="Cambria Math" panose="02040503050406030204" pitchFamily="18" charset="0"/>
                              <a:ea typeface="SimSun" charset="-122"/>
                            </a:rPr>
                            <m:t>2</m:t>
                          </m:r>
                        </m:sup>
                      </m:sSubSup>
                    </m:oMath>
                  </m:oMathPara>
                </a14:m>
                <a:endParaRPr kumimoji="0" lang="en-US" sz="1600" b="0" i="0" u="none" strike="noStrike" cap="none" normalizeH="0" baseline="0" dirty="0">
                  <a:ln>
                    <a:noFill/>
                  </a:ln>
                  <a:solidFill>
                    <a:schemeClr val="bg1"/>
                  </a:solidFill>
                  <a:effectLst/>
                  <a:ea typeface="SimSun" charset="-122"/>
                </a:endParaRPr>
              </a:p>
            </p:txBody>
          </p:sp>
        </mc:Choice>
        <mc:Fallback xmlns="">
          <p:sp>
            <p:nvSpPr>
              <p:cNvPr id="36" name="Oval 35">
                <a:extLst>
                  <a:ext uri="{FF2B5EF4-FFF2-40B4-BE49-F238E27FC236}">
                    <a16:creationId xmlns:a16="http://schemas.microsoft.com/office/drawing/2014/main" id="{EBF0DC5B-BB3E-F033-3837-DD91E5F18CDF}"/>
                  </a:ext>
                </a:extLst>
              </p:cNvPr>
              <p:cNvSpPr>
                <a:spLocks noRot="1" noChangeAspect="1" noMove="1" noResize="1" noEditPoints="1" noAdjustHandles="1" noChangeArrowheads="1" noChangeShapeType="1" noTextEdit="1"/>
              </p:cNvSpPr>
              <p:nvPr/>
            </p:nvSpPr>
            <p:spPr bwMode="auto">
              <a:xfrm>
                <a:off x="10363931" y="2446751"/>
                <a:ext cx="334158" cy="334158"/>
              </a:xfrm>
              <a:prstGeom prst="ellipse">
                <a:avLst/>
              </a:prstGeom>
              <a:blipFill>
                <a:blip r:embed="rId9"/>
                <a:stretch>
                  <a:fillRect l="-10909"/>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 name="Oval 36">
                <a:extLst>
                  <a:ext uri="{FF2B5EF4-FFF2-40B4-BE49-F238E27FC236}">
                    <a16:creationId xmlns:a16="http://schemas.microsoft.com/office/drawing/2014/main" id="{66B2890A-291F-17BF-C15E-2BD4306299A3}"/>
                  </a:ext>
                </a:extLst>
              </p:cNvPr>
              <p:cNvSpPr/>
              <p:nvPr/>
            </p:nvSpPr>
            <p:spPr bwMode="auto">
              <a:xfrm>
                <a:off x="9241408" y="2442418"/>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pPr>
                <a14:m>
                  <m:oMathPara xmlns:m="http://schemas.openxmlformats.org/officeDocument/2006/math">
                    <m:oMathParaPr>
                      <m:jc m:val="centerGroup"/>
                    </m:oMathParaPr>
                    <m:oMath xmlns:m="http://schemas.openxmlformats.org/officeDocument/2006/math">
                      <m:sSubSup>
                        <m:sSubSupPr>
                          <m:ctrlP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ctrlPr>
                        </m:sSubSupPr>
                        <m:e>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h</m:t>
                          </m:r>
                        </m:e>
                        <m:sub>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1</m:t>
                          </m:r>
                        </m:sub>
                        <m:sup>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2</m:t>
                          </m:r>
                        </m:sup>
                      </m:sSubSup>
                    </m:oMath>
                  </m:oMathPara>
                </a14:m>
                <a:endParaRPr kumimoji="0" lang="en-US" sz="1600" b="0" i="0" u="none" strike="noStrike" cap="none" normalizeH="0" baseline="0" dirty="0">
                  <a:ln>
                    <a:noFill/>
                  </a:ln>
                  <a:solidFill>
                    <a:schemeClr val="bg1"/>
                  </a:solidFill>
                  <a:effectLst/>
                  <a:ea typeface="SimSun" charset="-122"/>
                </a:endParaRPr>
              </a:p>
            </p:txBody>
          </p:sp>
        </mc:Choice>
        <mc:Fallback xmlns="">
          <p:sp>
            <p:nvSpPr>
              <p:cNvPr id="37" name="Oval 36">
                <a:extLst>
                  <a:ext uri="{FF2B5EF4-FFF2-40B4-BE49-F238E27FC236}">
                    <a16:creationId xmlns:a16="http://schemas.microsoft.com/office/drawing/2014/main" id="{66B2890A-291F-17BF-C15E-2BD4306299A3}"/>
                  </a:ext>
                </a:extLst>
              </p:cNvPr>
              <p:cNvSpPr>
                <a:spLocks noRot="1" noChangeAspect="1" noMove="1" noResize="1" noEditPoints="1" noAdjustHandles="1" noChangeArrowheads="1" noChangeShapeType="1" noTextEdit="1"/>
              </p:cNvSpPr>
              <p:nvPr/>
            </p:nvSpPr>
            <p:spPr bwMode="auto">
              <a:xfrm>
                <a:off x="9241408" y="2442418"/>
                <a:ext cx="334158" cy="334158"/>
              </a:xfrm>
              <a:prstGeom prst="ellipse">
                <a:avLst/>
              </a:prstGeom>
              <a:blipFill>
                <a:blip r:embed="rId10"/>
                <a:stretch>
                  <a:fillRect l="-10909"/>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8" name="Oval 37">
                <a:extLst>
                  <a:ext uri="{FF2B5EF4-FFF2-40B4-BE49-F238E27FC236}">
                    <a16:creationId xmlns:a16="http://schemas.microsoft.com/office/drawing/2014/main" id="{723F1C43-F0D7-93F9-CF91-5123AC3A3A62}"/>
                  </a:ext>
                </a:extLst>
              </p:cNvPr>
              <p:cNvSpPr/>
              <p:nvPr/>
            </p:nvSpPr>
            <p:spPr bwMode="auto">
              <a:xfrm>
                <a:off x="11486168" y="2442417"/>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457200" fontAlgn="base" hangingPunct="0">
                  <a:lnSpc>
                    <a:spcPct val="93000"/>
                  </a:lnSpc>
                  <a:spcBef>
                    <a:spcPct val="0"/>
                  </a:spcBef>
                  <a:spcAft>
                    <a:spcPct val="0"/>
                  </a:spcAft>
                  <a:buClr>
                    <a:srgbClr val="000000"/>
                  </a:buClr>
                  <a:buSzPct val="100000"/>
                </a:pPr>
                <a14:m>
                  <m:oMathPara xmlns:m="http://schemas.openxmlformats.org/officeDocument/2006/math">
                    <m:oMathParaPr>
                      <m:jc m:val="centerGroup"/>
                    </m:oMathParaPr>
                    <m:oMath xmlns:m="http://schemas.openxmlformats.org/officeDocument/2006/math">
                      <m:sSubSup>
                        <m:sSubSupPr>
                          <m:ctrlP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ctrlPr>
                        </m:sSubSupPr>
                        <m:e>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h</m:t>
                          </m:r>
                        </m:e>
                        <m:sub>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𝑚</m:t>
                          </m:r>
                        </m:sub>
                        <m:sup>
                          <m:r>
                            <a:rPr lang="en-US" sz="1600" i="1">
                              <a:solidFill>
                                <a:schemeClr val="bg1"/>
                              </a:solidFill>
                              <a:latin typeface="Cambria Math" panose="02040503050406030204" pitchFamily="18" charset="0"/>
                              <a:ea typeface="SimSun" charset="-122"/>
                            </a:rPr>
                            <m:t>2</m:t>
                          </m:r>
                        </m:sup>
                      </m:sSubSup>
                    </m:oMath>
                  </m:oMathPara>
                </a14:m>
                <a:endParaRPr kumimoji="0" lang="en-US" sz="1600" b="0" i="0" u="none" strike="noStrike" cap="none" normalizeH="0" baseline="0" dirty="0">
                  <a:ln>
                    <a:noFill/>
                  </a:ln>
                  <a:solidFill>
                    <a:schemeClr val="bg1"/>
                  </a:solidFill>
                  <a:effectLst/>
                  <a:ea typeface="SimSun" charset="-122"/>
                </a:endParaRPr>
              </a:p>
            </p:txBody>
          </p:sp>
        </mc:Choice>
        <mc:Fallback xmlns="">
          <p:sp>
            <p:nvSpPr>
              <p:cNvPr id="38" name="Oval 37">
                <a:extLst>
                  <a:ext uri="{FF2B5EF4-FFF2-40B4-BE49-F238E27FC236}">
                    <a16:creationId xmlns:a16="http://schemas.microsoft.com/office/drawing/2014/main" id="{723F1C43-F0D7-93F9-CF91-5123AC3A3A62}"/>
                  </a:ext>
                </a:extLst>
              </p:cNvPr>
              <p:cNvSpPr>
                <a:spLocks noRot="1" noChangeAspect="1" noMove="1" noResize="1" noEditPoints="1" noAdjustHandles="1" noChangeArrowheads="1" noChangeShapeType="1" noTextEdit="1"/>
              </p:cNvSpPr>
              <p:nvPr/>
            </p:nvSpPr>
            <p:spPr bwMode="auto">
              <a:xfrm>
                <a:off x="11486168" y="2442417"/>
                <a:ext cx="334158" cy="334158"/>
              </a:xfrm>
              <a:prstGeom prst="ellipse">
                <a:avLst/>
              </a:prstGeom>
              <a:blipFill>
                <a:blip r:embed="rId11"/>
                <a:stretch>
                  <a:fillRect l="-18182"/>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p:sp>
        <p:nvSpPr>
          <p:cNvPr id="39" name="Oval 38">
            <a:extLst>
              <a:ext uri="{FF2B5EF4-FFF2-40B4-BE49-F238E27FC236}">
                <a16:creationId xmlns:a16="http://schemas.microsoft.com/office/drawing/2014/main" id="{06DD1591-F902-AD48-6A1D-CE2A901C834F}"/>
              </a:ext>
            </a:extLst>
          </p:cNvPr>
          <p:cNvSpPr/>
          <p:nvPr/>
        </p:nvSpPr>
        <p:spPr bwMode="auto">
          <a:xfrm>
            <a:off x="8116981" y="2440251"/>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pPr>
            <a:r>
              <a:rPr kumimoji="0" lang="en-US" sz="1800" b="0" i="0" u="none" strike="noStrike" cap="none" normalizeH="0" baseline="0" dirty="0">
                <a:ln>
                  <a:noFill/>
                </a:ln>
                <a:solidFill>
                  <a:schemeClr val="bg1"/>
                </a:solidFill>
                <a:effectLst/>
                <a:latin typeface="Arial" charset="0"/>
                <a:ea typeface="SimSun" charset="-122"/>
              </a:rPr>
              <a:t>1</a:t>
            </a:r>
          </a:p>
        </p:txBody>
      </p:sp>
      <p:sp>
        <p:nvSpPr>
          <p:cNvPr id="40" name="TextBox 39">
            <a:extLst>
              <a:ext uri="{FF2B5EF4-FFF2-40B4-BE49-F238E27FC236}">
                <a16:creationId xmlns:a16="http://schemas.microsoft.com/office/drawing/2014/main" id="{85CB0FDB-4680-06B2-658F-CC7DA1619502}"/>
              </a:ext>
            </a:extLst>
          </p:cNvPr>
          <p:cNvSpPr txBox="1"/>
          <p:nvPr/>
        </p:nvSpPr>
        <p:spPr>
          <a:xfrm>
            <a:off x="10913199" y="2351524"/>
            <a:ext cx="357857" cy="408655"/>
          </a:xfrm>
          <a:prstGeom prst="rect">
            <a:avLst/>
          </a:prstGeom>
          <a:noFill/>
        </p:spPr>
        <p:txBody>
          <a:bodyPr wrap="none" rtlCol="0">
            <a:spAutoFit/>
          </a:bodyPr>
          <a:lstStyle/>
          <a:p>
            <a:r>
              <a:rPr lang="en-US" sz="2400" b="1" dirty="0"/>
              <a:t>…</a:t>
            </a:r>
          </a:p>
        </p:txBody>
      </p:sp>
      <p:cxnSp>
        <p:nvCxnSpPr>
          <p:cNvPr id="47" name="Straight Connector 46">
            <a:extLst>
              <a:ext uri="{FF2B5EF4-FFF2-40B4-BE49-F238E27FC236}">
                <a16:creationId xmlns:a16="http://schemas.microsoft.com/office/drawing/2014/main" id="{0E1540B5-F523-1094-5614-B10CA55D2F36}"/>
              </a:ext>
            </a:extLst>
          </p:cNvPr>
          <p:cNvCxnSpPr>
            <a:cxnSpLocks/>
            <a:stCxn id="31" idx="7"/>
            <a:endCxn id="37" idx="4"/>
          </p:cNvCxnSpPr>
          <p:nvPr/>
        </p:nvCxnSpPr>
        <p:spPr>
          <a:xfrm flipV="1">
            <a:off x="8396587" y="2776576"/>
            <a:ext cx="1011900" cy="958002"/>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8003AE49-5DEC-5162-0140-A3F0CE7214F5}"/>
              </a:ext>
            </a:extLst>
          </p:cNvPr>
          <p:cNvCxnSpPr>
            <a:cxnSpLocks/>
            <a:stCxn id="15" idx="0"/>
            <a:endCxn id="37" idx="4"/>
          </p:cNvCxnSpPr>
          <p:nvPr/>
        </p:nvCxnSpPr>
        <p:spPr>
          <a:xfrm flipV="1">
            <a:off x="9402871" y="2776576"/>
            <a:ext cx="5616" cy="911233"/>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8A4C1F97-8D25-56D3-CD8C-F6295BD0349C}"/>
              </a:ext>
            </a:extLst>
          </p:cNvPr>
          <p:cNvCxnSpPr>
            <a:cxnSpLocks/>
            <a:stCxn id="9" idx="1"/>
            <a:endCxn id="37" idx="4"/>
          </p:cNvCxnSpPr>
          <p:nvPr/>
        </p:nvCxnSpPr>
        <p:spPr>
          <a:xfrm flipH="1" flipV="1">
            <a:off x="9408487" y="2776576"/>
            <a:ext cx="998764" cy="964502"/>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BA20B29E-EF12-5AF6-1906-940BBFFD4E26}"/>
              </a:ext>
            </a:extLst>
          </p:cNvPr>
          <p:cNvCxnSpPr>
            <a:cxnSpLocks/>
            <a:stCxn id="31" idx="7"/>
            <a:endCxn id="36" idx="4"/>
          </p:cNvCxnSpPr>
          <p:nvPr/>
        </p:nvCxnSpPr>
        <p:spPr>
          <a:xfrm flipV="1">
            <a:off x="8396587" y="2780909"/>
            <a:ext cx="2134423" cy="953669"/>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C885AB40-3C80-0CA3-25C5-C15928834E7E}"/>
              </a:ext>
            </a:extLst>
          </p:cNvPr>
          <p:cNvCxnSpPr>
            <a:cxnSpLocks/>
            <a:stCxn id="15" idx="7"/>
            <a:endCxn id="36" idx="4"/>
          </p:cNvCxnSpPr>
          <p:nvPr/>
        </p:nvCxnSpPr>
        <p:spPr>
          <a:xfrm flipV="1">
            <a:off x="9521014" y="2780909"/>
            <a:ext cx="1009996" cy="955836"/>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938B3FFE-851C-C2C7-6D6C-11DE5AFBEEA6}"/>
              </a:ext>
            </a:extLst>
          </p:cNvPr>
          <p:cNvCxnSpPr>
            <a:cxnSpLocks/>
            <a:stCxn id="9" idx="0"/>
            <a:endCxn id="36" idx="4"/>
          </p:cNvCxnSpPr>
          <p:nvPr/>
        </p:nvCxnSpPr>
        <p:spPr>
          <a:xfrm flipV="1">
            <a:off x="10525394" y="2780909"/>
            <a:ext cx="5616" cy="911233"/>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8381A9F0-E988-59C7-8F80-A642AFE86E59}"/>
              </a:ext>
            </a:extLst>
          </p:cNvPr>
          <p:cNvCxnSpPr>
            <a:cxnSpLocks/>
            <a:stCxn id="16" idx="1"/>
            <a:endCxn id="36" idx="4"/>
          </p:cNvCxnSpPr>
          <p:nvPr/>
        </p:nvCxnSpPr>
        <p:spPr>
          <a:xfrm flipH="1" flipV="1">
            <a:off x="10531010" y="2780909"/>
            <a:ext cx="998478" cy="955835"/>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CB359AA7-716B-13E3-75CD-01AB4804633E}"/>
              </a:ext>
            </a:extLst>
          </p:cNvPr>
          <p:cNvCxnSpPr>
            <a:cxnSpLocks/>
            <a:stCxn id="16" idx="0"/>
            <a:endCxn id="38" idx="4"/>
          </p:cNvCxnSpPr>
          <p:nvPr/>
        </p:nvCxnSpPr>
        <p:spPr>
          <a:xfrm flipV="1">
            <a:off x="11647631" y="2776575"/>
            <a:ext cx="5616" cy="911233"/>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A9BE20CE-620D-3BF8-8AC6-930735A21028}"/>
              </a:ext>
            </a:extLst>
          </p:cNvPr>
          <p:cNvCxnSpPr>
            <a:cxnSpLocks/>
            <a:stCxn id="9" idx="0"/>
            <a:endCxn id="38" idx="4"/>
          </p:cNvCxnSpPr>
          <p:nvPr/>
        </p:nvCxnSpPr>
        <p:spPr>
          <a:xfrm flipV="1">
            <a:off x="10525394" y="2776575"/>
            <a:ext cx="1127853" cy="915567"/>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CCF47AED-08ED-DE70-38D9-2831FA2979AD}"/>
              </a:ext>
            </a:extLst>
          </p:cNvPr>
          <p:cNvCxnSpPr>
            <a:cxnSpLocks/>
            <a:stCxn id="15" idx="7"/>
            <a:endCxn id="38" idx="4"/>
          </p:cNvCxnSpPr>
          <p:nvPr/>
        </p:nvCxnSpPr>
        <p:spPr>
          <a:xfrm flipV="1">
            <a:off x="9521014" y="2776575"/>
            <a:ext cx="2132233" cy="96017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C25527B9-0334-FF4E-9A31-0B6467760ED1}"/>
              </a:ext>
            </a:extLst>
          </p:cNvPr>
          <p:cNvCxnSpPr>
            <a:cxnSpLocks/>
            <a:stCxn id="31" idx="7"/>
            <a:endCxn id="38" idx="4"/>
          </p:cNvCxnSpPr>
          <p:nvPr/>
        </p:nvCxnSpPr>
        <p:spPr>
          <a:xfrm flipV="1">
            <a:off x="8396587" y="2776575"/>
            <a:ext cx="3256660" cy="958003"/>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54364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1" name="Straight Connector 80">
            <a:extLst>
              <a:ext uri="{FF2B5EF4-FFF2-40B4-BE49-F238E27FC236}">
                <a16:creationId xmlns:a16="http://schemas.microsoft.com/office/drawing/2014/main" id="{15AC1288-6961-4343-A336-D7224792B781}"/>
              </a:ext>
            </a:extLst>
          </p:cNvPr>
          <p:cNvCxnSpPr>
            <a:cxnSpLocks/>
            <a:stCxn id="16" idx="1"/>
            <a:endCxn id="37" idx="4"/>
          </p:cNvCxnSpPr>
          <p:nvPr/>
        </p:nvCxnSpPr>
        <p:spPr>
          <a:xfrm flipH="1" flipV="1">
            <a:off x="8518150" y="2776576"/>
            <a:ext cx="2121001" cy="960168"/>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4A79781E-2368-753F-015C-E2CBAA253099}"/>
              </a:ext>
            </a:extLst>
          </p:cNvPr>
          <p:cNvSpPr>
            <a:spLocks noGrp="1"/>
          </p:cNvSpPr>
          <p:nvPr>
            <p:ph type="title"/>
          </p:nvPr>
        </p:nvSpPr>
        <p:spPr/>
        <p:txBody>
          <a:bodyPr/>
          <a:lstStyle/>
          <a:p>
            <a:r>
              <a:rPr lang="en-US" dirty="0"/>
              <a:t>TensorFlow </a:t>
            </a:r>
            <a:r>
              <a:rPr lang="en-US" dirty="0">
                <a:highlight>
                  <a:srgbClr val="D2DEEF"/>
                </a:highlight>
                <a:latin typeface="Consolas" panose="020B0609020204030204" pitchFamily="49" charset="0"/>
              </a:rPr>
              <a:t>Sequential()</a:t>
            </a:r>
            <a:r>
              <a:rPr lang="en-US" dirty="0"/>
              <a:t> Model</a:t>
            </a:r>
          </a:p>
        </p:txBody>
      </p:sp>
      <p:sp>
        <p:nvSpPr>
          <p:cNvPr id="3" name="Content Placeholder 2">
            <a:extLst>
              <a:ext uri="{FF2B5EF4-FFF2-40B4-BE49-F238E27FC236}">
                <a16:creationId xmlns:a16="http://schemas.microsoft.com/office/drawing/2014/main" id="{00E439AA-C110-96A3-F7C1-59A2679B5019}"/>
              </a:ext>
            </a:extLst>
          </p:cNvPr>
          <p:cNvSpPr>
            <a:spLocks noGrp="1"/>
          </p:cNvSpPr>
          <p:nvPr>
            <p:ph sz="quarter" idx="10"/>
          </p:nvPr>
        </p:nvSpPr>
        <p:spPr>
          <a:xfrm>
            <a:off x="733426" y="908093"/>
            <a:ext cx="5768730" cy="5221539"/>
          </a:xfrm>
        </p:spPr>
        <p:txBody>
          <a:bodyPr/>
          <a:lstStyle/>
          <a:p>
            <a:r>
              <a:rPr lang="en-US" sz="2400" dirty="0"/>
              <a:t>The </a:t>
            </a:r>
            <a:r>
              <a:rPr lang="en-US" sz="2400" dirty="0">
                <a:highlight>
                  <a:srgbClr val="D2DEEF"/>
                </a:highlight>
                <a:latin typeface="Consolas" panose="020B0609020204030204" pitchFamily="49" charset="0"/>
              </a:rPr>
              <a:t>Sequential()</a:t>
            </a:r>
            <a:r>
              <a:rPr lang="en-US" sz="2400" dirty="0"/>
              <a:t> allows to create an empty model to which we can then add layer one by one with </a:t>
            </a:r>
            <a:r>
              <a:rPr lang="en-US" sz="2400" dirty="0" err="1">
                <a:highlight>
                  <a:srgbClr val="D2DEEF"/>
                </a:highlight>
                <a:latin typeface="Consolas" panose="020B0609020204030204" pitchFamily="49" charset="0"/>
              </a:rPr>
              <a:t>model.add</a:t>
            </a:r>
            <a:r>
              <a:rPr lang="en-US" sz="2400" dirty="0">
                <a:highlight>
                  <a:srgbClr val="D2DEEF"/>
                </a:highlight>
                <a:latin typeface="Consolas" panose="020B0609020204030204" pitchFamily="49" charset="0"/>
              </a:rPr>
              <a:t>()</a:t>
            </a:r>
          </a:p>
          <a:p>
            <a:r>
              <a:rPr lang="en-US" sz="2400" dirty="0"/>
              <a:t>First layer is always an </a:t>
            </a:r>
            <a:r>
              <a:rPr lang="en-US" sz="2400" dirty="0">
                <a:highlight>
                  <a:srgbClr val="D2DEEF"/>
                </a:highlight>
                <a:latin typeface="Consolas" panose="020B0609020204030204" pitchFamily="49" charset="0"/>
              </a:rPr>
              <a:t>Input()</a:t>
            </a:r>
            <a:r>
              <a:rPr lang="en-US" sz="2400" dirty="0"/>
              <a:t> object</a:t>
            </a:r>
          </a:p>
          <a:p>
            <a:pPr lvl="1"/>
            <a:r>
              <a:rPr lang="en-US" sz="2000" dirty="0"/>
              <a:t>We must set </a:t>
            </a:r>
            <a:r>
              <a:rPr lang="en-US" sz="2000" dirty="0">
                <a:highlight>
                  <a:srgbClr val="D2DEEF"/>
                </a:highlight>
                <a:latin typeface="Consolas" panose="020B0609020204030204" pitchFamily="49" charset="0"/>
              </a:rPr>
              <a:t>shape=</a:t>
            </a:r>
            <a:r>
              <a:rPr lang="en-US" sz="2000" dirty="0"/>
              <a:t> to clarify the number of features that enter the neural network</a:t>
            </a:r>
          </a:p>
          <a:p>
            <a:r>
              <a:rPr lang="en-US" sz="2400" dirty="0"/>
              <a:t>Each hidden layer is a </a:t>
            </a:r>
            <a:r>
              <a:rPr lang="en-US" sz="2400" dirty="0">
                <a:highlight>
                  <a:srgbClr val="D2DEEF"/>
                </a:highlight>
                <a:latin typeface="Consolas" panose="020B0609020204030204" pitchFamily="49" charset="0"/>
              </a:rPr>
              <a:t>Dense()</a:t>
            </a:r>
            <a:r>
              <a:rPr lang="en-US" sz="2400" dirty="0"/>
              <a:t> object</a:t>
            </a:r>
          </a:p>
          <a:p>
            <a:pPr lvl="1"/>
            <a:r>
              <a:rPr lang="en-US" sz="2000" dirty="0"/>
              <a:t>We set the output size of the layer, and the activation function – </a:t>
            </a:r>
            <a:r>
              <a:rPr lang="en-US" sz="2000" dirty="0" err="1">
                <a:highlight>
                  <a:srgbClr val="D2DEEF"/>
                </a:highlight>
                <a:latin typeface="Consolas" panose="020B0609020204030204" pitchFamily="49" charset="0"/>
              </a:rPr>
              <a:t>relu</a:t>
            </a:r>
            <a:r>
              <a:rPr lang="en-US" sz="2000" dirty="0"/>
              <a:t> is a safe choice</a:t>
            </a:r>
          </a:p>
          <a:p>
            <a:r>
              <a:rPr lang="en-US" sz="2400" dirty="0"/>
              <a:t>The output layer is also a </a:t>
            </a:r>
            <a:r>
              <a:rPr lang="en-US" sz="2400" dirty="0">
                <a:highlight>
                  <a:srgbClr val="D2DEEF"/>
                </a:highlight>
                <a:latin typeface="Consolas" panose="020B0609020204030204" pitchFamily="49" charset="0"/>
              </a:rPr>
              <a:t>Dense()</a:t>
            </a:r>
            <a:r>
              <a:rPr lang="en-US" sz="2400" dirty="0"/>
              <a:t> object</a:t>
            </a:r>
          </a:p>
          <a:p>
            <a:pPr lvl="1"/>
            <a:r>
              <a:rPr lang="en-US" sz="2000" dirty="0"/>
              <a:t>For regression, output size is </a:t>
            </a:r>
            <a:r>
              <a:rPr lang="en-US" sz="2000" dirty="0">
                <a:highlight>
                  <a:srgbClr val="D2DEEF"/>
                </a:highlight>
                <a:latin typeface="Consolas" panose="020B0609020204030204" pitchFamily="49" charset="0"/>
              </a:rPr>
              <a:t>1</a:t>
            </a:r>
            <a:r>
              <a:rPr lang="en-US" sz="2000" dirty="0"/>
              <a:t>, and activation is </a:t>
            </a:r>
            <a:r>
              <a:rPr lang="en-US" sz="2000" dirty="0">
                <a:highlight>
                  <a:srgbClr val="D2DEEF"/>
                </a:highlight>
                <a:latin typeface="Consolas" panose="020B0609020204030204" pitchFamily="49" charset="0"/>
              </a:rPr>
              <a:t>linear</a:t>
            </a:r>
          </a:p>
          <a:p>
            <a:pPr lvl="1"/>
            <a:r>
              <a:rPr lang="en-US" sz="2000" dirty="0"/>
              <a:t>For classification, output size is the number of classes in the target, and activation is </a:t>
            </a:r>
            <a:r>
              <a:rPr lang="en-US" sz="2000" dirty="0" err="1">
                <a:highlight>
                  <a:srgbClr val="D2DEEF"/>
                </a:highlight>
                <a:latin typeface="Consolas" panose="020B0609020204030204" pitchFamily="49" charset="0"/>
              </a:rPr>
              <a:t>softmax</a:t>
            </a:r>
            <a:endParaRPr lang="en-US" sz="2000" dirty="0">
              <a:highlight>
                <a:srgbClr val="D2DEEF"/>
              </a:highlight>
              <a:latin typeface="Consolas" panose="020B0609020204030204" pitchFamily="49" charset="0"/>
            </a:endParaRPr>
          </a:p>
        </p:txBody>
      </p:sp>
      <p:sp>
        <p:nvSpPr>
          <p:cNvPr id="4" name="Oval 3">
            <a:extLst>
              <a:ext uri="{FF2B5EF4-FFF2-40B4-BE49-F238E27FC236}">
                <a16:creationId xmlns:a16="http://schemas.microsoft.com/office/drawing/2014/main" id="{591F1071-BCB7-4343-091C-1E42B7E5ACA4}"/>
              </a:ext>
            </a:extLst>
          </p:cNvPr>
          <p:cNvSpPr/>
          <p:nvPr/>
        </p:nvSpPr>
        <p:spPr bwMode="auto">
          <a:xfrm>
            <a:off x="7226644" y="4944035"/>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pPr>
            <a:r>
              <a:rPr kumimoji="0" lang="en-US" sz="1800" b="0" i="0" u="none" strike="noStrike" cap="none" normalizeH="0" baseline="0" dirty="0">
                <a:ln>
                  <a:noFill/>
                </a:ln>
                <a:solidFill>
                  <a:schemeClr val="bg1"/>
                </a:solidFill>
                <a:effectLst/>
                <a:latin typeface="Arial" charset="0"/>
                <a:ea typeface="SimSun" charset="-122"/>
              </a:rPr>
              <a:t>1</a:t>
            </a:r>
          </a:p>
        </p:txBody>
      </p:sp>
      <mc:AlternateContent xmlns:mc="http://schemas.openxmlformats.org/markup-compatibility/2006" xmlns:a14="http://schemas.microsoft.com/office/drawing/2010/main">
        <mc:Choice Requires="a14">
          <p:sp>
            <p:nvSpPr>
              <p:cNvPr id="5" name="Oval 4">
                <a:extLst>
                  <a:ext uri="{FF2B5EF4-FFF2-40B4-BE49-F238E27FC236}">
                    <a16:creationId xmlns:a16="http://schemas.microsoft.com/office/drawing/2014/main" id="{1555BAB0-D776-9ABA-8C32-4ED41D06AF03}"/>
                  </a:ext>
                </a:extLst>
              </p:cNvPr>
              <p:cNvSpPr/>
              <p:nvPr/>
            </p:nvSpPr>
            <p:spPr bwMode="auto">
              <a:xfrm>
                <a:off x="8349167" y="4939702"/>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pPr>
                <a14:m>
                  <m:oMathPara xmlns:m="http://schemas.openxmlformats.org/officeDocument/2006/math">
                    <m:oMathParaPr>
                      <m:jc m:val="centerGroup"/>
                    </m:oMathParaPr>
                    <m:oMath xmlns:m="http://schemas.openxmlformats.org/officeDocument/2006/math">
                      <m:sSub>
                        <m:sSubPr>
                          <m:ctrlP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ctrlPr>
                        </m:sSubPr>
                        <m:e>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𝑥</m:t>
                          </m:r>
                        </m:e>
                        <m:sub>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1</m:t>
                          </m:r>
                        </m:sub>
                      </m:sSub>
                    </m:oMath>
                  </m:oMathPara>
                </a14:m>
                <a:endParaRPr kumimoji="0" lang="en-US" sz="1800" b="0" i="0" u="none" strike="noStrike" cap="none" normalizeH="0" baseline="0" dirty="0">
                  <a:ln>
                    <a:noFill/>
                  </a:ln>
                  <a:solidFill>
                    <a:schemeClr val="bg1"/>
                  </a:solidFill>
                  <a:effectLst/>
                  <a:latin typeface="Arial" charset="0"/>
                  <a:ea typeface="SimSun" charset="-122"/>
                </a:endParaRPr>
              </a:p>
            </p:txBody>
          </p:sp>
        </mc:Choice>
        <mc:Fallback xmlns="">
          <p:sp>
            <p:nvSpPr>
              <p:cNvPr id="5" name="Oval 4">
                <a:extLst>
                  <a:ext uri="{FF2B5EF4-FFF2-40B4-BE49-F238E27FC236}">
                    <a16:creationId xmlns:a16="http://schemas.microsoft.com/office/drawing/2014/main" id="{1555BAB0-D776-9ABA-8C32-4ED41D06AF03}"/>
                  </a:ext>
                </a:extLst>
              </p:cNvPr>
              <p:cNvSpPr>
                <a:spLocks noRot="1" noChangeAspect="1" noMove="1" noResize="1" noEditPoints="1" noAdjustHandles="1" noChangeArrowheads="1" noChangeShapeType="1" noTextEdit="1"/>
              </p:cNvSpPr>
              <p:nvPr/>
            </p:nvSpPr>
            <p:spPr bwMode="auto">
              <a:xfrm>
                <a:off x="8349167" y="4939702"/>
                <a:ext cx="334158" cy="334158"/>
              </a:xfrm>
              <a:prstGeom prst="ellipse">
                <a:avLst/>
              </a:prstGeom>
              <a:blipFill>
                <a:blip r:embed="rId2"/>
                <a:stretch>
                  <a:fillRect l="-3704"/>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Oval 5">
                <a:extLst>
                  <a:ext uri="{FF2B5EF4-FFF2-40B4-BE49-F238E27FC236}">
                    <a16:creationId xmlns:a16="http://schemas.microsoft.com/office/drawing/2014/main" id="{6C6A1943-EF8C-C084-CB1C-BEE3799A2EF5}"/>
                  </a:ext>
                </a:extLst>
              </p:cNvPr>
              <p:cNvSpPr/>
              <p:nvPr/>
            </p:nvSpPr>
            <p:spPr bwMode="auto">
              <a:xfrm>
                <a:off x="9471690" y="4939701"/>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pPr>
                <a14:m>
                  <m:oMathPara xmlns:m="http://schemas.openxmlformats.org/officeDocument/2006/math">
                    <m:oMathParaPr>
                      <m:jc m:val="centerGroup"/>
                    </m:oMathParaPr>
                    <m:oMath xmlns:m="http://schemas.openxmlformats.org/officeDocument/2006/math">
                      <m:sSub>
                        <m:sSubPr>
                          <m:ctrlP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ctrlPr>
                        </m:sSubPr>
                        <m:e>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𝑥</m:t>
                          </m:r>
                        </m:e>
                        <m:sub>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2</m:t>
                          </m:r>
                        </m:sub>
                      </m:sSub>
                    </m:oMath>
                  </m:oMathPara>
                </a14:m>
                <a:endParaRPr kumimoji="0" lang="en-US" sz="1600" b="0" i="0" u="none" strike="noStrike" cap="none" normalizeH="0" baseline="0" dirty="0">
                  <a:ln>
                    <a:noFill/>
                  </a:ln>
                  <a:solidFill>
                    <a:schemeClr val="bg1"/>
                  </a:solidFill>
                  <a:effectLst/>
                  <a:ea typeface="SimSun" charset="-122"/>
                </a:endParaRPr>
              </a:p>
            </p:txBody>
          </p:sp>
        </mc:Choice>
        <mc:Fallback xmlns="">
          <p:sp>
            <p:nvSpPr>
              <p:cNvPr id="6" name="Oval 5">
                <a:extLst>
                  <a:ext uri="{FF2B5EF4-FFF2-40B4-BE49-F238E27FC236}">
                    <a16:creationId xmlns:a16="http://schemas.microsoft.com/office/drawing/2014/main" id="{6C6A1943-EF8C-C084-CB1C-BEE3799A2EF5}"/>
                  </a:ext>
                </a:extLst>
              </p:cNvPr>
              <p:cNvSpPr>
                <a:spLocks noRot="1" noChangeAspect="1" noMove="1" noResize="1" noEditPoints="1" noAdjustHandles="1" noChangeArrowheads="1" noChangeShapeType="1" noTextEdit="1"/>
              </p:cNvSpPr>
              <p:nvPr/>
            </p:nvSpPr>
            <p:spPr bwMode="auto">
              <a:xfrm>
                <a:off x="9471690" y="4939701"/>
                <a:ext cx="334158" cy="334158"/>
              </a:xfrm>
              <a:prstGeom prst="ellipse">
                <a:avLst/>
              </a:prstGeom>
              <a:blipFill>
                <a:blip r:embed="rId3"/>
                <a:stretch>
                  <a:fillRect l="-3636"/>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Oval 7">
                <a:extLst>
                  <a:ext uri="{FF2B5EF4-FFF2-40B4-BE49-F238E27FC236}">
                    <a16:creationId xmlns:a16="http://schemas.microsoft.com/office/drawing/2014/main" id="{69EA5203-5674-97F3-D233-978366FD38BA}"/>
                  </a:ext>
                </a:extLst>
              </p:cNvPr>
              <p:cNvSpPr/>
              <p:nvPr/>
            </p:nvSpPr>
            <p:spPr bwMode="auto">
              <a:xfrm>
                <a:off x="10594213" y="4939701"/>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pPr>
                <a14:m>
                  <m:oMathPara xmlns:m="http://schemas.openxmlformats.org/officeDocument/2006/math">
                    <m:oMathParaPr>
                      <m:jc m:val="centerGroup"/>
                    </m:oMathParaPr>
                    <m:oMath xmlns:m="http://schemas.openxmlformats.org/officeDocument/2006/math">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 </m:t>
                      </m:r>
                      <m:sSub>
                        <m:sSubPr>
                          <m:ctrlP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ctrlPr>
                        </m:sSubPr>
                        <m:e>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𝑥</m:t>
                          </m:r>
                        </m:e>
                        <m:sub>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31</m:t>
                          </m:r>
                        </m:sub>
                      </m:sSub>
                    </m:oMath>
                  </m:oMathPara>
                </a14:m>
                <a:endParaRPr kumimoji="0" lang="en-US" sz="1800" b="0" i="0" u="none" strike="noStrike" cap="none" normalizeH="0" baseline="0" dirty="0">
                  <a:ln>
                    <a:noFill/>
                  </a:ln>
                  <a:solidFill>
                    <a:schemeClr val="bg1"/>
                  </a:solidFill>
                  <a:effectLst/>
                  <a:latin typeface="Arial" charset="0"/>
                  <a:ea typeface="SimSun" charset="-122"/>
                </a:endParaRPr>
              </a:p>
            </p:txBody>
          </p:sp>
        </mc:Choice>
        <mc:Fallback xmlns="">
          <p:sp>
            <p:nvSpPr>
              <p:cNvPr id="8" name="Oval 7">
                <a:extLst>
                  <a:ext uri="{FF2B5EF4-FFF2-40B4-BE49-F238E27FC236}">
                    <a16:creationId xmlns:a16="http://schemas.microsoft.com/office/drawing/2014/main" id="{69EA5203-5674-97F3-D233-978366FD38BA}"/>
                  </a:ext>
                </a:extLst>
              </p:cNvPr>
              <p:cNvSpPr>
                <a:spLocks noRot="1" noChangeAspect="1" noMove="1" noResize="1" noEditPoints="1" noAdjustHandles="1" noChangeArrowheads="1" noChangeShapeType="1" noTextEdit="1"/>
              </p:cNvSpPr>
              <p:nvPr/>
            </p:nvSpPr>
            <p:spPr bwMode="auto">
              <a:xfrm>
                <a:off x="10594213" y="4939701"/>
                <a:ext cx="334158" cy="334158"/>
              </a:xfrm>
              <a:prstGeom prst="ellipse">
                <a:avLst/>
              </a:prstGeom>
              <a:blipFill>
                <a:blip r:embed="rId4"/>
                <a:stretch>
                  <a:fillRect l="-10909" r="-3636"/>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Oval 8">
                <a:extLst>
                  <a:ext uri="{FF2B5EF4-FFF2-40B4-BE49-F238E27FC236}">
                    <a16:creationId xmlns:a16="http://schemas.microsoft.com/office/drawing/2014/main" id="{B592AFA8-A689-6E5C-38E2-028C8FE593EA}"/>
                  </a:ext>
                </a:extLst>
              </p:cNvPr>
              <p:cNvSpPr/>
              <p:nvPr/>
            </p:nvSpPr>
            <p:spPr bwMode="auto">
              <a:xfrm>
                <a:off x="9467978" y="3692142"/>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457200" fontAlgn="base" hangingPunct="0">
                  <a:lnSpc>
                    <a:spcPct val="93000"/>
                  </a:lnSpc>
                  <a:spcBef>
                    <a:spcPct val="0"/>
                  </a:spcBef>
                  <a:spcAft>
                    <a:spcPct val="0"/>
                  </a:spcAft>
                  <a:buClr>
                    <a:srgbClr val="000000"/>
                  </a:buClr>
                  <a:buSzPct val="100000"/>
                </a:pPr>
                <a14:m>
                  <m:oMathPara xmlns:m="http://schemas.openxmlformats.org/officeDocument/2006/math">
                    <m:oMathParaPr>
                      <m:jc m:val="centerGroup"/>
                    </m:oMathParaPr>
                    <m:oMath xmlns:m="http://schemas.openxmlformats.org/officeDocument/2006/math">
                      <m:sSubSup>
                        <m:sSubSupPr>
                          <m:ctrlP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ctrlPr>
                        </m:sSubSupPr>
                        <m:e>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h</m:t>
                          </m:r>
                        </m:e>
                        <m:sub>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2</m:t>
                          </m:r>
                        </m:sub>
                        <m:sup>
                          <m:r>
                            <a:rPr lang="en-US" sz="1600" b="0" i="1" smtClean="0">
                              <a:solidFill>
                                <a:schemeClr val="bg1"/>
                              </a:solidFill>
                              <a:latin typeface="Cambria Math" panose="02040503050406030204" pitchFamily="18" charset="0"/>
                              <a:ea typeface="SimSun" charset="-122"/>
                            </a:rPr>
                            <m:t>1</m:t>
                          </m:r>
                        </m:sup>
                      </m:sSubSup>
                    </m:oMath>
                  </m:oMathPara>
                </a14:m>
                <a:endParaRPr kumimoji="0" lang="en-US" sz="1600" b="0" i="0" u="none" strike="noStrike" cap="none" normalizeH="0" baseline="0" dirty="0">
                  <a:ln>
                    <a:noFill/>
                  </a:ln>
                  <a:solidFill>
                    <a:schemeClr val="bg1"/>
                  </a:solidFill>
                  <a:effectLst/>
                  <a:ea typeface="SimSun" charset="-122"/>
                </a:endParaRPr>
              </a:p>
            </p:txBody>
          </p:sp>
        </mc:Choice>
        <mc:Fallback xmlns="">
          <p:sp>
            <p:nvSpPr>
              <p:cNvPr id="9" name="Oval 8">
                <a:extLst>
                  <a:ext uri="{FF2B5EF4-FFF2-40B4-BE49-F238E27FC236}">
                    <a16:creationId xmlns:a16="http://schemas.microsoft.com/office/drawing/2014/main" id="{B592AFA8-A689-6E5C-38E2-028C8FE593EA}"/>
                  </a:ext>
                </a:extLst>
              </p:cNvPr>
              <p:cNvSpPr>
                <a:spLocks noRot="1" noChangeAspect="1" noMove="1" noResize="1" noEditPoints="1" noAdjustHandles="1" noChangeArrowheads="1" noChangeShapeType="1" noTextEdit="1"/>
              </p:cNvSpPr>
              <p:nvPr/>
            </p:nvSpPr>
            <p:spPr bwMode="auto">
              <a:xfrm>
                <a:off x="9467978" y="3692142"/>
                <a:ext cx="334158" cy="334158"/>
              </a:xfrm>
              <a:prstGeom prst="ellipse">
                <a:avLst/>
              </a:prstGeom>
              <a:blipFill>
                <a:blip r:embed="rId5"/>
                <a:stretch>
                  <a:fillRect l="-9091"/>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p:cxnSp>
        <p:nvCxnSpPr>
          <p:cNvPr id="10" name="Straight Connector 9">
            <a:extLst>
              <a:ext uri="{FF2B5EF4-FFF2-40B4-BE49-F238E27FC236}">
                <a16:creationId xmlns:a16="http://schemas.microsoft.com/office/drawing/2014/main" id="{D4D48ED6-B50B-1E5A-79F9-F2AEC586B8B8}"/>
              </a:ext>
            </a:extLst>
          </p:cNvPr>
          <p:cNvCxnSpPr>
            <a:stCxn id="4" idx="7"/>
            <a:endCxn id="9" idx="4"/>
          </p:cNvCxnSpPr>
          <p:nvPr/>
        </p:nvCxnSpPr>
        <p:spPr bwMode="auto">
          <a:xfrm flipV="1">
            <a:off x="7511867" y="4026301"/>
            <a:ext cx="2123191" cy="966670"/>
          </a:xfrm>
          <a:prstGeom prst="line">
            <a:avLst/>
          </a:prstGeom>
          <a:ln w="28575">
            <a:solidFill>
              <a:schemeClr val="accent4">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1AD05826-45C4-90E4-8ACC-099256889D08}"/>
              </a:ext>
            </a:extLst>
          </p:cNvPr>
          <p:cNvCxnSpPr>
            <a:stCxn id="5" idx="7"/>
            <a:endCxn id="9" idx="4"/>
          </p:cNvCxnSpPr>
          <p:nvPr/>
        </p:nvCxnSpPr>
        <p:spPr bwMode="auto">
          <a:xfrm flipV="1">
            <a:off x="8634390" y="4026301"/>
            <a:ext cx="1000668" cy="962337"/>
          </a:xfrm>
          <a:prstGeom prst="line">
            <a:avLst/>
          </a:prstGeom>
          <a:ln w="28575">
            <a:solidFill>
              <a:schemeClr val="accent4">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5CA2120-FC9F-48A4-5932-9DC8665E30BC}"/>
              </a:ext>
            </a:extLst>
          </p:cNvPr>
          <p:cNvCxnSpPr>
            <a:stCxn id="6" idx="0"/>
            <a:endCxn id="9" idx="4"/>
          </p:cNvCxnSpPr>
          <p:nvPr/>
        </p:nvCxnSpPr>
        <p:spPr bwMode="auto">
          <a:xfrm flipH="1" flipV="1">
            <a:off x="9635057" y="4026301"/>
            <a:ext cx="3712" cy="913400"/>
          </a:xfrm>
          <a:prstGeom prst="line">
            <a:avLst/>
          </a:prstGeom>
          <a:ln w="28575">
            <a:solidFill>
              <a:schemeClr val="accent4">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087A900E-A060-372B-7D87-4A6179C1F518}"/>
              </a:ext>
            </a:extLst>
          </p:cNvPr>
          <p:cNvCxnSpPr>
            <a:stCxn id="8" idx="1"/>
            <a:endCxn id="9" idx="4"/>
          </p:cNvCxnSpPr>
          <p:nvPr/>
        </p:nvCxnSpPr>
        <p:spPr bwMode="auto">
          <a:xfrm flipH="1" flipV="1">
            <a:off x="9635057" y="4026301"/>
            <a:ext cx="1008092" cy="962336"/>
          </a:xfrm>
          <a:prstGeom prst="line">
            <a:avLst/>
          </a:prstGeom>
          <a:ln w="28575">
            <a:solidFill>
              <a:schemeClr val="accent4">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5" name="Oval 14">
                <a:extLst>
                  <a:ext uri="{FF2B5EF4-FFF2-40B4-BE49-F238E27FC236}">
                    <a16:creationId xmlns:a16="http://schemas.microsoft.com/office/drawing/2014/main" id="{7D0CA40E-987F-867A-451E-0B349AB1A29C}"/>
                  </a:ext>
                </a:extLst>
              </p:cNvPr>
              <p:cNvSpPr/>
              <p:nvPr/>
            </p:nvSpPr>
            <p:spPr bwMode="auto">
              <a:xfrm>
                <a:off x="8345455" y="3687809"/>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457200" fontAlgn="base" hangingPunct="0">
                  <a:lnSpc>
                    <a:spcPct val="93000"/>
                  </a:lnSpc>
                  <a:spcBef>
                    <a:spcPct val="0"/>
                  </a:spcBef>
                  <a:spcAft>
                    <a:spcPct val="0"/>
                  </a:spcAft>
                  <a:buClr>
                    <a:srgbClr val="000000"/>
                  </a:buClr>
                  <a:buSzPct val="100000"/>
                </a:pPr>
                <a14:m>
                  <m:oMathPara xmlns:m="http://schemas.openxmlformats.org/officeDocument/2006/math">
                    <m:oMathParaPr>
                      <m:jc m:val="centerGroup"/>
                    </m:oMathParaPr>
                    <m:oMath xmlns:m="http://schemas.openxmlformats.org/officeDocument/2006/math">
                      <m:sSubSup>
                        <m:sSubSupPr>
                          <m:ctrlP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ctrlPr>
                        </m:sSubSupPr>
                        <m:e>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h</m:t>
                          </m:r>
                        </m:e>
                        <m:sub>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1</m:t>
                          </m:r>
                        </m:sub>
                        <m:sup>
                          <m:r>
                            <a:rPr lang="en-US" sz="1600" b="0" i="1" smtClean="0">
                              <a:solidFill>
                                <a:schemeClr val="bg1"/>
                              </a:solidFill>
                              <a:latin typeface="Cambria Math" panose="02040503050406030204" pitchFamily="18" charset="0"/>
                              <a:ea typeface="SimSun" charset="-122"/>
                            </a:rPr>
                            <m:t>1</m:t>
                          </m:r>
                        </m:sup>
                      </m:sSubSup>
                    </m:oMath>
                  </m:oMathPara>
                </a14:m>
                <a:endParaRPr kumimoji="0" lang="en-US" sz="1600" b="0" i="0" u="none" strike="noStrike" cap="none" normalizeH="0" baseline="0" dirty="0">
                  <a:ln>
                    <a:noFill/>
                  </a:ln>
                  <a:solidFill>
                    <a:schemeClr val="bg1"/>
                  </a:solidFill>
                  <a:effectLst/>
                  <a:ea typeface="SimSun" charset="-122"/>
                </a:endParaRPr>
              </a:p>
            </p:txBody>
          </p:sp>
        </mc:Choice>
        <mc:Fallback xmlns="">
          <p:sp>
            <p:nvSpPr>
              <p:cNvPr id="15" name="Oval 14">
                <a:extLst>
                  <a:ext uri="{FF2B5EF4-FFF2-40B4-BE49-F238E27FC236}">
                    <a16:creationId xmlns:a16="http://schemas.microsoft.com/office/drawing/2014/main" id="{7D0CA40E-987F-867A-451E-0B349AB1A29C}"/>
                  </a:ext>
                </a:extLst>
              </p:cNvPr>
              <p:cNvSpPr>
                <a:spLocks noRot="1" noChangeAspect="1" noMove="1" noResize="1" noEditPoints="1" noAdjustHandles="1" noChangeArrowheads="1" noChangeShapeType="1" noTextEdit="1"/>
              </p:cNvSpPr>
              <p:nvPr/>
            </p:nvSpPr>
            <p:spPr bwMode="auto">
              <a:xfrm>
                <a:off x="8345455" y="3687809"/>
                <a:ext cx="334158" cy="334158"/>
              </a:xfrm>
              <a:prstGeom prst="ellipse">
                <a:avLst/>
              </a:prstGeom>
              <a:blipFill>
                <a:blip r:embed="rId6"/>
                <a:stretch>
                  <a:fillRect l="-9091"/>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Oval 15">
                <a:extLst>
                  <a:ext uri="{FF2B5EF4-FFF2-40B4-BE49-F238E27FC236}">
                    <a16:creationId xmlns:a16="http://schemas.microsoft.com/office/drawing/2014/main" id="{6829B3A7-0BA4-561B-01ED-C5AEECA52FF1}"/>
                  </a:ext>
                </a:extLst>
              </p:cNvPr>
              <p:cNvSpPr/>
              <p:nvPr/>
            </p:nvSpPr>
            <p:spPr bwMode="auto">
              <a:xfrm>
                <a:off x="10590215" y="3687808"/>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457200" fontAlgn="base" hangingPunct="0">
                  <a:lnSpc>
                    <a:spcPct val="93000"/>
                  </a:lnSpc>
                  <a:spcBef>
                    <a:spcPct val="0"/>
                  </a:spcBef>
                  <a:spcAft>
                    <a:spcPct val="0"/>
                  </a:spcAft>
                  <a:buClr>
                    <a:srgbClr val="000000"/>
                  </a:buClr>
                  <a:buSzPct val="100000"/>
                </a:pPr>
                <a14:m>
                  <m:oMathPara xmlns:m="http://schemas.openxmlformats.org/officeDocument/2006/math">
                    <m:oMathParaPr>
                      <m:jc m:val="centerGroup"/>
                    </m:oMathParaPr>
                    <m:oMath xmlns:m="http://schemas.openxmlformats.org/officeDocument/2006/math">
                      <m:sSubSup>
                        <m:sSubSupPr>
                          <m:ctrlP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ctrlPr>
                        </m:sSubSupPr>
                        <m:e>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h</m:t>
                          </m:r>
                        </m:e>
                        <m:sub>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46</m:t>
                          </m:r>
                        </m:sub>
                        <m:sup>
                          <m:r>
                            <a:rPr lang="en-US" sz="1600" b="0" i="1" smtClean="0">
                              <a:solidFill>
                                <a:schemeClr val="bg1"/>
                              </a:solidFill>
                              <a:latin typeface="Cambria Math" panose="02040503050406030204" pitchFamily="18" charset="0"/>
                              <a:ea typeface="SimSun" charset="-122"/>
                            </a:rPr>
                            <m:t>1</m:t>
                          </m:r>
                        </m:sup>
                      </m:sSubSup>
                    </m:oMath>
                  </m:oMathPara>
                </a14:m>
                <a:endParaRPr kumimoji="0" lang="en-US" sz="1600" b="0" i="0" u="none" strike="noStrike" cap="none" normalizeH="0" baseline="0" dirty="0">
                  <a:ln>
                    <a:noFill/>
                  </a:ln>
                  <a:solidFill>
                    <a:schemeClr val="bg1"/>
                  </a:solidFill>
                  <a:effectLst/>
                  <a:ea typeface="SimSun" charset="-122"/>
                </a:endParaRPr>
              </a:p>
            </p:txBody>
          </p:sp>
        </mc:Choice>
        <mc:Fallback xmlns="">
          <p:sp>
            <p:nvSpPr>
              <p:cNvPr id="16" name="Oval 15">
                <a:extLst>
                  <a:ext uri="{FF2B5EF4-FFF2-40B4-BE49-F238E27FC236}">
                    <a16:creationId xmlns:a16="http://schemas.microsoft.com/office/drawing/2014/main" id="{6829B3A7-0BA4-561B-01ED-C5AEECA52FF1}"/>
                  </a:ext>
                </a:extLst>
              </p:cNvPr>
              <p:cNvSpPr>
                <a:spLocks noRot="1" noChangeAspect="1" noMove="1" noResize="1" noEditPoints="1" noAdjustHandles="1" noChangeArrowheads="1" noChangeShapeType="1" noTextEdit="1"/>
              </p:cNvSpPr>
              <p:nvPr/>
            </p:nvSpPr>
            <p:spPr bwMode="auto">
              <a:xfrm>
                <a:off x="10590215" y="3687808"/>
                <a:ext cx="334158" cy="334158"/>
              </a:xfrm>
              <a:prstGeom prst="ellipse">
                <a:avLst/>
              </a:prstGeom>
              <a:blipFill>
                <a:blip r:embed="rId7"/>
                <a:stretch>
                  <a:fillRect l="-21818"/>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Oval 16">
                <a:extLst>
                  <a:ext uri="{FF2B5EF4-FFF2-40B4-BE49-F238E27FC236}">
                    <a16:creationId xmlns:a16="http://schemas.microsoft.com/office/drawing/2014/main" id="{9FFAB889-F9EC-A06E-334F-F6FF35E3380F}"/>
                  </a:ext>
                </a:extLst>
              </p:cNvPr>
              <p:cNvSpPr/>
              <p:nvPr/>
            </p:nvSpPr>
            <p:spPr bwMode="auto">
              <a:xfrm>
                <a:off x="9471689" y="1194860"/>
                <a:ext cx="334158" cy="334158"/>
              </a:xfrm>
              <a:prstGeom prst="ellipse">
                <a:avLst/>
              </a:prstGeom>
              <a:solidFill>
                <a:schemeClr val="accent1">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pPr>
                <a14:m>
                  <m:oMathPara xmlns:m="http://schemas.openxmlformats.org/officeDocument/2006/math">
                    <m:oMathParaPr>
                      <m:jc m:val="centerGroup"/>
                    </m:oMathParaPr>
                    <m:oMath xmlns:m="http://schemas.openxmlformats.org/officeDocument/2006/math">
                      <m:acc>
                        <m:accPr>
                          <m:chr m:val="̂"/>
                          <m:ctrlPr>
                            <a:rPr kumimoji="0" lang="en-US" sz="1800" b="0" i="1" u="none" strike="noStrike" cap="none" normalizeH="0" baseline="0" smtClean="0">
                              <a:ln>
                                <a:noFill/>
                              </a:ln>
                              <a:solidFill>
                                <a:schemeClr val="bg1"/>
                              </a:solidFill>
                              <a:effectLst/>
                              <a:latin typeface="Cambria Math" panose="02040503050406030204" pitchFamily="18" charset="0"/>
                              <a:ea typeface="SimSun" charset="-122"/>
                            </a:rPr>
                          </m:ctrlPr>
                        </m:accPr>
                        <m:e>
                          <m:r>
                            <a:rPr kumimoji="0" lang="en-US" sz="1800" b="0" i="1" u="none" strike="noStrike" cap="none" normalizeH="0" baseline="0" smtClean="0">
                              <a:ln>
                                <a:noFill/>
                              </a:ln>
                              <a:solidFill>
                                <a:schemeClr val="bg1"/>
                              </a:solidFill>
                              <a:effectLst/>
                              <a:latin typeface="Cambria Math" panose="02040503050406030204" pitchFamily="18" charset="0"/>
                              <a:ea typeface="SimSun" charset="-122"/>
                            </a:rPr>
                            <m:t>𝑦</m:t>
                          </m:r>
                        </m:e>
                      </m:acc>
                    </m:oMath>
                  </m:oMathPara>
                </a14:m>
                <a:endParaRPr kumimoji="0" lang="en-US" sz="1800" b="0" i="0" u="none" strike="noStrike" cap="none" normalizeH="0" baseline="0" dirty="0">
                  <a:ln>
                    <a:noFill/>
                  </a:ln>
                  <a:solidFill>
                    <a:schemeClr val="bg1"/>
                  </a:solidFill>
                  <a:effectLst/>
                  <a:latin typeface="Arial" charset="0"/>
                  <a:ea typeface="SimSun" charset="-122"/>
                </a:endParaRPr>
              </a:p>
            </p:txBody>
          </p:sp>
        </mc:Choice>
        <mc:Fallback xmlns="">
          <p:sp>
            <p:nvSpPr>
              <p:cNvPr id="17" name="Oval 16">
                <a:extLst>
                  <a:ext uri="{FF2B5EF4-FFF2-40B4-BE49-F238E27FC236}">
                    <a16:creationId xmlns:a16="http://schemas.microsoft.com/office/drawing/2014/main" id="{9FFAB889-F9EC-A06E-334F-F6FF35E3380F}"/>
                  </a:ext>
                </a:extLst>
              </p:cNvPr>
              <p:cNvSpPr>
                <a:spLocks noRot="1" noChangeAspect="1" noMove="1" noResize="1" noEditPoints="1" noAdjustHandles="1" noChangeArrowheads="1" noChangeShapeType="1" noTextEdit="1"/>
              </p:cNvSpPr>
              <p:nvPr/>
            </p:nvSpPr>
            <p:spPr bwMode="auto">
              <a:xfrm>
                <a:off x="9471689" y="1194860"/>
                <a:ext cx="334158" cy="334158"/>
              </a:xfrm>
              <a:prstGeom prst="ellipse">
                <a:avLst/>
              </a:prstGeom>
              <a:blipFill>
                <a:blip r:embed="rId8"/>
                <a:stretch>
                  <a:fillRect l="-5455" t="-12727" b="-10909"/>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p:cxnSp>
        <p:nvCxnSpPr>
          <p:cNvPr id="18" name="Straight Connector 17">
            <a:extLst>
              <a:ext uri="{FF2B5EF4-FFF2-40B4-BE49-F238E27FC236}">
                <a16:creationId xmlns:a16="http://schemas.microsoft.com/office/drawing/2014/main" id="{EB9EA559-7789-6904-6871-CF9B75215BB5}"/>
              </a:ext>
            </a:extLst>
          </p:cNvPr>
          <p:cNvCxnSpPr>
            <a:cxnSpLocks/>
            <a:stCxn id="36" idx="0"/>
            <a:endCxn id="17" idx="4"/>
          </p:cNvCxnSpPr>
          <p:nvPr/>
        </p:nvCxnSpPr>
        <p:spPr bwMode="auto">
          <a:xfrm flipH="1" flipV="1">
            <a:off x="9638768" y="1529018"/>
            <a:ext cx="1905" cy="917733"/>
          </a:xfrm>
          <a:prstGeom prst="line">
            <a:avLst/>
          </a:prstGeom>
          <a:ln w="28575">
            <a:solidFill>
              <a:schemeClr val="accent1">
                <a:lumMod val="40000"/>
                <a:lumOff val="6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4C112AD-FFC8-002A-A93C-B9FF38C85869}"/>
              </a:ext>
            </a:extLst>
          </p:cNvPr>
          <p:cNvCxnSpPr>
            <a:cxnSpLocks/>
            <a:stCxn id="38" idx="1"/>
            <a:endCxn id="17" idx="4"/>
          </p:cNvCxnSpPr>
          <p:nvPr/>
        </p:nvCxnSpPr>
        <p:spPr bwMode="auto">
          <a:xfrm flipH="1" flipV="1">
            <a:off x="9638768" y="1529018"/>
            <a:ext cx="1005999" cy="962335"/>
          </a:xfrm>
          <a:prstGeom prst="line">
            <a:avLst/>
          </a:prstGeom>
          <a:ln w="28575">
            <a:solidFill>
              <a:schemeClr val="accent1">
                <a:lumMod val="40000"/>
                <a:lumOff val="6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F1EA31F5-A421-22B7-CD89-DEE54442FAFD}"/>
              </a:ext>
            </a:extLst>
          </p:cNvPr>
          <p:cNvCxnSpPr>
            <a:cxnSpLocks/>
            <a:stCxn id="37" idx="7"/>
            <a:endCxn id="17" idx="4"/>
          </p:cNvCxnSpPr>
          <p:nvPr/>
        </p:nvCxnSpPr>
        <p:spPr bwMode="auto">
          <a:xfrm flipV="1">
            <a:off x="8636293" y="1529018"/>
            <a:ext cx="1002475" cy="962336"/>
          </a:xfrm>
          <a:prstGeom prst="line">
            <a:avLst/>
          </a:prstGeom>
          <a:ln w="28575">
            <a:solidFill>
              <a:schemeClr val="accent1">
                <a:lumMod val="40000"/>
                <a:lumOff val="6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81B9FA4-63AA-D3BF-D353-FDEFF918C27C}"/>
              </a:ext>
            </a:extLst>
          </p:cNvPr>
          <p:cNvCxnSpPr>
            <a:cxnSpLocks/>
            <a:stCxn id="4" idx="7"/>
            <a:endCxn id="15" idx="4"/>
          </p:cNvCxnSpPr>
          <p:nvPr/>
        </p:nvCxnSpPr>
        <p:spPr bwMode="auto">
          <a:xfrm flipV="1">
            <a:off x="7511867" y="4021968"/>
            <a:ext cx="1000668" cy="971003"/>
          </a:xfrm>
          <a:prstGeom prst="line">
            <a:avLst/>
          </a:prstGeom>
          <a:ln w="28575">
            <a:solidFill>
              <a:schemeClr val="accent2">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B80AE29-C146-C7B3-5C17-13B116D37196}"/>
              </a:ext>
            </a:extLst>
          </p:cNvPr>
          <p:cNvCxnSpPr>
            <a:cxnSpLocks/>
            <a:stCxn id="5" idx="0"/>
            <a:endCxn id="15" idx="4"/>
          </p:cNvCxnSpPr>
          <p:nvPr/>
        </p:nvCxnSpPr>
        <p:spPr bwMode="auto">
          <a:xfrm flipH="1" flipV="1">
            <a:off x="8512535" y="4021968"/>
            <a:ext cx="3712" cy="917734"/>
          </a:xfrm>
          <a:prstGeom prst="line">
            <a:avLst/>
          </a:prstGeom>
          <a:ln w="28575">
            <a:solidFill>
              <a:schemeClr val="accent2">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F6B1D46-CB55-B63A-277D-52D5D156C0DC}"/>
              </a:ext>
            </a:extLst>
          </p:cNvPr>
          <p:cNvCxnSpPr>
            <a:cxnSpLocks/>
            <a:stCxn id="6" idx="1"/>
            <a:endCxn id="15" idx="4"/>
          </p:cNvCxnSpPr>
          <p:nvPr/>
        </p:nvCxnSpPr>
        <p:spPr bwMode="auto">
          <a:xfrm flipH="1" flipV="1">
            <a:off x="8512535" y="4021968"/>
            <a:ext cx="1008092" cy="966669"/>
          </a:xfrm>
          <a:prstGeom prst="line">
            <a:avLst/>
          </a:prstGeom>
          <a:ln w="28575">
            <a:solidFill>
              <a:schemeClr val="accent2">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725FAA6A-A91D-8960-5539-626D76E543D1}"/>
              </a:ext>
            </a:extLst>
          </p:cNvPr>
          <p:cNvCxnSpPr>
            <a:cxnSpLocks/>
            <a:stCxn id="8" idx="1"/>
            <a:endCxn id="15" idx="4"/>
          </p:cNvCxnSpPr>
          <p:nvPr/>
        </p:nvCxnSpPr>
        <p:spPr bwMode="auto">
          <a:xfrm flipH="1" flipV="1">
            <a:off x="8512535" y="4021968"/>
            <a:ext cx="2130615" cy="966669"/>
          </a:xfrm>
          <a:prstGeom prst="line">
            <a:avLst/>
          </a:prstGeom>
          <a:ln w="28575">
            <a:solidFill>
              <a:schemeClr val="accent2">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B5EEB80E-C29A-2838-1D79-84BCC2D961B1}"/>
              </a:ext>
            </a:extLst>
          </p:cNvPr>
          <p:cNvCxnSpPr>
            <a:cxnSpLocks/>
            <a:stCxn id="8" idx="0"/>
            <a:endCxn id="16" idx="4"/>
          </p:cNvCxnSpPr>
          <p:nvPr/>
        </p:nvCxnSpPr>
        <p:spPr bwMode="auto">
          <a:xfrm flipH="1" flipV="1">
            <a:off x="10757294" y="4021967"/>
            <a:ext cx="3998" cy="917734"/>
          </a:xfrm>
          <a:prstGeom prst="line">
            <a:avLst/>
          </a:prstGeom>
          <a:ln w="28575">
            <a:solidFill>
              <a:schemeClr val="accent6">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439D1EAB-07CF-EF7C-9929-2675C3A303F7}"/>
              </a:ext>
            </a:extLst>
          </p:cNvPr>
          <p:cNvCxnSpPr>
            <a:cxnSpLocks/>
            <a:stCxn id="6" idx="7"/>
            <a:endCxn id="16" idx="4"/>
          </p:cNvCxnSpPr>
          <p:nvPr/>
        </p:nvCxnSpPr>
        <p:spPr bwMode="auto">
          <a:xfrm flipV="1">
            <a:off x="9756913" y="4021967"/>
            <a:ext cx="1000382" cy="966670"/>
          </a:xfrm>
          <a:prstGeom prst="line">
            <a:avLst/>
          </a:prstGeom>
          <a:ln w="28575">
            <a:solidFill>
              <a:schemeClr val="accent6">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1D666CFE-DDB6-283C-C7F9-BEEF01B7A769}"/>
              </a:ext>
            </a:extLst>
          </p:cNvPr>
          <p:cNvCxnSpPr>
            <a:cxnSpLocks/>
            <a:stCxn id="5" idx="7"/>
            <a:endCxn id="16" idx="4"/>
          </p:cNvCxnSpPr>
          <p:nvPr/>
        </p:nvCxnSpPr>
        <p:spPr bwMode="auto">
          <a:xfrm flipV="1">
            <a:off x="8634390" y="4021967"/>
            <a:ext cx="2122905" cy="966671"/>
          </a:xfrm>
          <a:prstGeom prst="line">
            <a:avLst/>
          </a:prstGeom>
          <a:ln w="28575">
            <a:solidFill>
              <a:schemeClr val="accent6">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4BC5D41-F9F6-E33C-A05E-6F36E7DE70F2}"/>
              </a:ext>
            </a:extLst>
          </p:cNvPr>
          <p:cNvCxnSpPr>
            <a:cxnSpLocks/>
            <a:stCxn id="4" idx="7"/>
            <a:endCxn id="16" idx="4"/>
          </p:cNvCxnSpPr>
          <p:nvPr/>
        </p:nvCxnSpPr>
        <p:spPr bwMode="auto">
          <a:xfrm flipV="1">
            <a:off x="7511867" y="4021967"/>
            <a:ext cx="3245428" cy="971004"/>
          </a:xfrm>
          <a:prstGeom prst="line">
            <a:avLst/>
          </a:prstGeom>
          <a:ln w="28575">
            <a:solidFill>
              <a:schemeClr val="accent6">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4761651A-6BE8-FB70-0B28-0A7B00ACD0DE}"/>
              </a:ext>
            </a:extLst>
          </p:cNvPr>
          <p:cNvSpPr/>
          <p:nvPr/>
        </p:nvSpPr>
        <p:spPr bwMode="auto">
          <a:xfrm>
            <a:off x="7221028" y="3685642"/>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pPr>
            <a:r>
              <a:rPr kumimoji="0" lang="en-US" sz="1800" b="0" i="0" u="none" strike="noStrike" cap="none" normalizeH="0" baseline="0" dirty="0">
                <a:ln>
                  <a:noFill/>
                </a:ln>
                <a:solidFill>
                  <a:schemeClr val="bg1"/>
                </a:solidFill>
                <a:effectLst/>
                <a:latin typeface="Arial" charset="0"/>
                <a:ea typeface="SimSun" charset="-122"/>
              </a:rPr>
              <a:t>1</a:t>
            </a:r>
          </a:p>
        </p:txBody>
      </p:sp>
      <p:cxnSp>
        <p:nvCxnSpPr>
          <p:cNvPr id="32" name="Straight Connector 31">
            <a:extLst>
              <a:ext uri="{FF2B5EF4-FFF2-40B4-BE49-F238E27FC236}">
                <a16:creationId xmlns:a16="http://schemas.microsoft.com/office/drawing/2014/main" id="{9042CC49-16BC-C3C6-FD6F-481E3C3C5852}"/>
              </a:ext>
            </a:extLst>
          </p:cNvPr>
          <p:cNvCxnSpPr>
            <a:cxnSpLocks/>
            <a:stCxn id="39" idx="7"/>
            <a:endCxn id="17" idx="4"/>
          </p:cNvCxnSpPr>
          <p:nvPr/>
        </p:nvCxnSpPr>
        <p:spPr bwMode="auto">
          <a:xfrm flipV="1">
            <a:off x="7511866" y="1529018"/>
            <a:ext cx="2126902" cy="960169"/>
          </a:xfrm>
          <a:prstGeom prst="line">
            <a:avLst/>
          </a:prstGeom>
          <a:ln w="28575">
            <a:solidFill>
              <a:schemeClr val="accent1">
                <a:lumMod val="40000"/>
                <a:lumOff val="6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8C9F9555-C363-A590-0C0C-CDEED182CFFB}"/>
              </a:ext>
            </a:extLst>
          </p:cNvPr>
          <p:cNvSpPr txBox="1"/>
          <p:nvPr/>
        </p:nvSpPr>
        <p:spPr>
          <a:xfrm>
            <a:off x="10027899" y="4869538"/>
            <a:ext cx="357857" cy="408655"/>
          </a:xfrm>
          <a:prstGeom prst="rect">
            <a:avLst/>
          </a:prstGeom>
          <a:noFill/>
        </p:spPr>
        <p:txBody>
          <a:bodyPr wrap="none" rtlCol="0">
            <a:spAutoFit/>
          </a:bodyPr>
          <a:lstStyle/>
          <a:p>
            <a:r>
              <a:rPr lang="en-US" sz="2400" b="1" dirty="0"/>
              <a:t>…</a:t>
            </a:r>
          </a:p>
        </p:txBody>
      </p:sp>
      <p:sp>
        <p:nvSpPr>
          <p:cNvPr id="34" name="TextBox 33">
            <a:extLst>
              <a:ext uri="{FF2B5EF4-FFF2-40B4-BE49-F238E27FC236}">
                <a16:creationId xmlns:a16="http://schemas.microsoft.com/office/drawing/2014/main" id="{CA9257F9-4F57-1E15-852E-5BB815B69784}"/>
              </a:ext>
            </a:extLst>
          </p:cNvPr>
          <p:cNvSpPr txBox="1"/>
          <p:nvPr/>
        </p:nvSpPr>
        <p:spPr>
          <a:xfrm>
            <a:off x="10017246" y="3596915"/>
            <a:ext cx="357857" cy="408655"/>
          </a:xfrm>
          <a:prstGeom prst="rect">
            <a:avLst/>
          </a:prstGeom>
          <a:noFill/>
        </p:spPr>
        <p:txBody>
          <a:bodyPr wrap="none" rtlCol="0">
            <a:spAutoFit/>
          </a:bodyPr>
          <a:lstStyle/>
          <a:p>
            <a:r>
              <a:rPr lang="en-US" sz="2400" b="1" dirty="0"/>
              <a:t>…</a:t>
            </a:r>
          </a:p>
        </p:txBody>
      </p:sp>
      <mc:AlternateContent xmlns:mc="http://schemas.openxmlformats.org/markup-compatibility/2006" xmlns:a14="http://schemas.microsoft.com/office/drawing/2010/main">
        <mc:Choice Requires="a14">
          <p:sp>
            <p:nvSpPr>
              <p:cNvPr id="36" name="Oval 35">
                <a:extLst>
                  <a:ext uri="{FF2B5EF4-FFF2-40B4-BE49-F238E27FC236}">
                    <a16:creationId xmlns:a16="http://schemas.microsoft.com/office/drawing/2014/main" id="{EBF0DC5B-BB3E-F033-3837-DD91E5F18CDF}"/>
                  </a:ext>
                </a:extLst>
              </p:cNvPr>
              <p:cNvSpPr/>
              <p:nvPr/>
            </p:nvSpPr>
            <p:spPr bwMode="auto">
              <a:xfrm>
                <a:off x="9473594" y="2446751"/>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457200" fontAlgn="base" hangingPunct="0">
                  <a:lnSpc>
                    <a:spcPct val="93000"/>
                  </a:lnSpc>
                  <a:spcBef>
                    <a:spcPct val="0"/>
                  </a:spcBef>
                  <a:spcAft>
                    <a:spcPct val="0"/>
                  </a:spcAft>
                  <a:buClr>
                    <a:srgbClr val="000000"/>
                  </a:buClr>
                  <a:buSzPct val="100000"/>
                </a:pPr>
                <a14:m>
                  <m:oMathPara xmlns:m="http://schemas.openxmlformats.org/officeDocument/2006/math">
                    <m:oMathParaPr>
                      <m:jc m:val="centerGroup"/>
                    </m:oMathParaPr>
                    <m:oMath xmlns:m="http://schemas.openxmlformats.org/officeDocument/2006/math">
                      <m:sSubSup>
                        <m:sSubSupPr>
                          <m:ctrlP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ctrlPr>
                        </m:sSubSupPr>
                        <m:e>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h</m:t>
                          </m:r>
                        </m:e>
                        <m:sub>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2</m:t>
                          </m:r>
                        </m:sub>
                        <m:sup>
                          <m:r>
                            <a:rPr lang="en-US" sz="1600" i="1">
                              <a:solidFill>
                                <a:schemeClr val="bg1"/>
                              </a:solidFill>
                              <a:latin typeface="Cambria Math" panose="02040503050406030204" pitchFamily="18" charset="0"/>
                              <a:ea typeface="SimSun" charset="-122"/>
                            </a:rPr>
                            <m:t>2</m:t>
                          </m:r>
                        </m:sup>
                      </m:sSubSup>
                    </m:oMath>
                  </m:oMathPara>
                </a14:m>
                <a:endParaRPr kumimoji="0" lang="en-US" sz="1600" b="0" i="0" u="none" strike="noStrike" cap="none" normalizeH="0" baseline="0" dirty="0">
                  <a:ln>
                    <a:noFill/>
                  </a:ln>
                  <a:solidFill>
                    <a:schemeClr val="bg1"/>
                  </a:solidFill>
                  <a:effectLst/>
                  <a:ea typeface="SimSun" charset="-122"/>
                </a:endParaRPr>
              </a:p>
            </p:txBody>
          </p:sp>
        </mc:Choice>
        <mc:Fallback xmlns="">
          <p:sp>
            <p:nvSpPr>
              <p:cNvPr id="36" name="Oval 35">
                <a:extLst>
                  <a:ext uri="{FF2B5EF4-FFF2-40B4-BE49-F238E27FC236}">
                    <a16:creationId xmlns:a16="http://schemas.microsoft.com/office/drawing/2014/main" id="{EBF0DC5B-BB3E-F033-3837-DD91E5F18CDF}"/>
                  </a:ext>
                </a:extLst>
              </p:cNvPr>
              <p:cNvSpPr>
                <a:spLocks noRot="1" noChangeAspect="1" noMove="1" noResize="1" noEditPoints="1" noAdjustHandles="1" noChangeArrowheads="1" noChangeShapeType="1" noTextEdit="1"/>
              </p:cNvSpPr>
              <p:nvPr/>
            </p:nvSpPr>
            <p:spPr bwMode="auto">
              <a:xfrm>
                <a:off x="9473594" y="2446751"/>
                <a:ext cx="334158" cy="334158"/>
              </a:xfrm>
              <a:prstGeom prst="ellipse">
                <a:avLst/>
              </a:prstGeom>
              <a:blipFill>
                <a:blip r:embed="rId9"/>
                <a:stretch>
                  <a:fillRect l="-10909"/>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 name="Oval 36">
                <a:extLst>
                  <a:ext uri="{FF2B5EF4-FFF2-40B4-BE49-F238E27FC236}">
                    <a16:creationId xmlns:a16="http://schemas.microsoft.com/office/drawing/2014/main" id="{66B2890A-291F-17BF-C15E-2BD4306299A3}"/>
                  </a:ext>
                </a:extLst>
              </p:cNvPr>
              <p:cNvSpPr/>
              <p:nvPr/>
            </p:nvSpPr>
            <p:spPr bwMode="auto">
              <a:xfrm>
                <a:off x="8351071" y="2442418"/>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pPr>
                <a14:m>
                  <m:oMathPara xmlns:m="http://schemas.openxmlformats.org/officeDocument/2006/math">
                    <m:oMathParaPr>
                      <m:jc m:val="centerGroup"/>
                    </m:oMathParaPr>
                    <m:oMath xmlns:m="http://schemas.openxmlformats.org/officeDocument/2006/math">
                      <m:sSubSup>
                        <m:sSubSupPr>
                          <m:ctrlP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ctrlPr>
                        </m:sSubSupPr>
                        <m:e>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h</m:t>
                          </m:r>
                        </m:e>
                        <m:sub>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1</m:t>
                          </m:r>
                        </m:sub>
                        <m:sup>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2</m:t>
                          </m:r>
                        </m:sup>
                      </m:sSubSup>
                    </m:oMath>
                  </m:oMathPara>
                </a14:m>
                <a:endParaRPr kumimoji="0" lang="en-US" sz="1600" b="0" i="0" u="none" strike="noStrike" cap="none" normalizeH="0" baseline="0" dirty="0">
                  <a:ln>
                    <a:noFill/>
                  </a:ln>
                  <a:solidFill>
                    <a:schemeClr val="bg1"/>
                  </a:solidFill>
                  <a:effectLst/>
                  <a:ea typeface="SimSun" charset="-122"/>
                </a:endParaRPr>
              </a:p>
            </p:txBody>
          </p:sp>
        </mc:Choice>
        <mc:Fallback xmlns="">
          <p:sp>
            <p:nvSpPr>
              <p:cNvPr id="37" name="Oval 36">
                <a:extLst>
                  <a:ext uri="{FF2B5EF4-FFF2-40B4-BE49-F238E27FC236}">
                    <a16:creationId xmlns:a16="http://schemas.microsoft.com/office/drawing/2014/main" id="{66B2890A-291F-17BF-C15E-2BD4306299A3}"/>
                  </a:ext>
                </a:extLst>
              </p:cNvPr>
              <p:cNvSpPr>
                <a:spLocks noRot="1" noChangeAspect="1" noMove="1" noResize="1" noEditPoints="1" noAdjustHandles="1" noChangeArrowheads="1" noChangeShapeType="1" noTextEdit="1"/>
              </p:cNvSpPr>
              <p:nvPr/>
            </p:nvSpPr>
            <p:spPr bwMode="auto">
              <a:xfrm>
                <a:off x="8351071" y="2442418"/>
                <a:ext cx="334158" cy="334158"/>
              </a:xfrm>
              <a:prstGeom prst="ellipse">
                <a:avLst/>
              </a:prstGeom>
              <a:blipFill>
                <a:blip r:embed="rId10"/>
                <a:stretch>
                  <a:fillRect l="-10909"/>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8" name="Oval 37">
                <a:extLst>
                  <a:ext uri="{FF2B5EF4-FFF2-40B4-BE49-F238E27FC236}">
                    <a16:creationId xmlns:a16="http://schemas.microsoft.com/office/drawing/2014/main" id="{723F1C43-F0D7-93F9-CF91-5123AC3A3A62}"/>
                  </a:ext>
                </a:extLst>
              </p:cNvPr>
              <p:cNvSpPr/>
              <p:nvPr/>
            </p:nvSpPr>
            <p:spPr bwMode="auto">
              <a:xfrm>
                <a:off x="10595831" y="2442417"/>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457200" fontAlgn="base" hangingPunct="0">
                  <a:lnSpc>
                    <a:spcPct val="93000"/>
                  </a:lnSpc>
                  <a:spcBef>
                    <a:spcPct val="0"/>
                  </a:spcBef>
                  <a:spcAft>
                    <a:spcPct val="0"/>
                  </a:spcAft>
                  <a:buClr>
                    <a:srgbClr val="000000"/>
                  </a:buClr>
                  <a:buSzPct val="100000"/>
                </a:pPr>
                <a14:m>
                  <m:oMathPara xmlns:m="http://schemas.openxmlformats.org/officeDocument/2006/math">
                    <m:oMathParaPr>
                      <m:jc m:val="centerGroup"/>
                    </m:oMathParaPr>
                    <m:oMath xmlns:m="http://schemas.openxmlformats.org/officeDocument/2006/math">
                      <m:sSubSup>
                        <m:sSubSupPr>
                          <m:ctrlP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ctrlPr>
                        </m:sSubSupPr>
                        <m:e>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h</m:t>
                          </m:r>
                        </m:e>
                        <m:sub>
                          <m:r>
                            <a:rPr kumimoji="0" lang="en-US" sz="1600" b="0" i="1" u="none" strike="noStrike" cap="none" normalizeH="0" baseline="0" smtClean="0">
                              <a:ln>
                                <a:noFill/>
                              </a:ln>
                              <a:solidFill>
                                <a:schemeClr val="bg1"/>
                              </a:solidFill>
                              <a:effectLst/>
                              <a:latin typeface="Cambria Math" panose="02040503050406030204" pitchFamily="18" charset="0"/>
                              <a:ea typeface="SimSun" charset="-122"/>
                            </a:rPr>
                            <m:t>62</m:t>
                          </m:r>
                        </m:sub>
                        <m:sup>
                          <m:r>
                            <a:rPr lang="en-US" sz="1600" i="1">
                              <a:solidFill>
                                <a:schemeClr val="bg1"/>
                              </a:solidFill>
                              <a:latin typeface="Cambria Math" panose="02040503050406030204" pitchFamily="18" charset="0"/>
                              <a:ea typeface="SimSun" charset="-122"/>
                            </a:rPr>
                            <m:t>2</m:t>
                          </m:r>
                        </m:sup>
                      </m:sSubSup>
                    </m:oMath>
                  </m:oMathPara>
                </a14:m>
                <a:endParaRPr kumimoji="0" lang="en-US" sz="1600" b="0" i="0" u="none" strike="noStrike" cap="none" normalizeH="0" baseline="0" dirty="0">
                  <a:ln>
                    <a:noFill/>
                  </a:ln>
                  <a:solidFill>
                    <a:schemeClr val="bg1"/>
                  </a:solidFill>
                  <a:effectLst/>
                  <a:ea typeface="SimSun" charset="-122"/>
                </a:endParaRPr>
              </a:p>
            </p:txBody>
          </p:sp>
        </mc:Choice>
        <mc:Fallback xmlns="">
          <p:sp>
            <p:nvSpPr>
              <p:cNvPr id="38" name="Oval 37">
                <a:extLst>
                  <a:ext uri="{FF2B5EF4-FFF2-40B4-BE49-F238E27FC236}">
                    <a16:creationId xmlns:a16="http://schemas.microsoft.com/office/drawing/2014/main" id="{723F1C43-F0D7-93F9-CF91-5123AC3A3A62}"/>
                  </a:ext>
                </a:extLst>
              </p:cNvPr>
              <p:cNvSpPr>
                <a:spLocks noRot="1" noChangeAspect="1" noMove="1" noResize="1" noEditPoints="1" noAdjustHandles="1" noChangeArrowheads="1" noChangeShapeType="1" noTextEdit="1"/>
              </p:cNvSpPr>
              <p:nvPr/>
            </p:nvSpPr>
            <p:spPr bwMode="auto">
              <a:xfrm>
                <a:off x="10595831" y="2442417"/>
                <a:ext cx="334158" cy="334158"/>
              </a:xfrm>
              <a:prstGeom prst="ellipse">
                <a:avLst/>
              </a:prstGeom>
              <a:blipFill>
                <a:blip r:embed="rId11"/>
                <a:stretch>
                  <a:fillRect l="-21818"/>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p:sp>
        <p:nvSpPr>
          <p:cNvPr id="39" name="Oval 38">
            <a:extLst>
              <a:ext uri="{FF2B5EF4-FFF2-40B4-BE49-F238E27FC236}">
                <a16:creationId xmlns:a16="http://schemas.microsoft.com/office/drawing/2014/main" id="{06DD1591-F902-AD48-6A1D-CE2A901C834F}"/>
              </a:ext>
            </a:extLst>
          </p:cNvPr>
          <p:cNvSpPr/>
          <p:nvPr/>
        </p:nvSpPr>
        <p:spPr bwMode="auto">
          <a:xfrm>
            <a:off x="7226644" y="2440251"/>
            <a:ext cx="334158" cy="334158"/>
          </a:xfrm>
          <a:prstGeom prst="ellipse">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pPr>
            <a:r>
              <a:rPr kumimoji="0" lang="en-US" sz="1800" b="0" i="0" u="none" strike="noStrike" cap="none" normalizeH="0" baseline="0" dirty="0">
                <a:ln>
                  <a:noFill/>
                </a:ln>
                <a:solidFill>
                  <a:schemeClr val="bg1"/>
                </a:solidFill>
                <a:effectLst/>
                <a:latin typeface="Arial" charset="0"/>
                <a:ea typeface="SimSun" charset="-122"/>
              </a:rPr>
              <a:t>1</a:t>
            </a:r>
          </a:p>
        </p:txBody>
      </p:sp>
      <p:sp>
        <p:nvSpPr>
          <p:cNvPr id="40" name="TextBox 39">
            <a:extLst>
              <a:ext uri="{FF2B5EF4-FFF2-40B4-BE49-F238E27FC236}">
                <a16:creationId xmlns:a16="http://schemas.microsoft.com/office/drawing/2014/main" id="{85CB0FDB-4680-06B2-658F-CC7DA1619502}"/>
              </a:ext>
            </a:extLst>
          </p:cNvPr>
          <p:cNvSpPr txBox="1"/>
          <p:nvPr/>
        </p:nvSpPr>
        <p:spPr>
          <a:xfrm>
            <a:off x="10022862" y="2351524"/>
            <a:ext cx="357857" cy="408655"/>
          </a:xfrm>
          <a:prstGeom prst="rect">
            <a:avLst/>
          </a:prstGeom>
          <a:noFill/>
        </p:spPr>
        <p:txBody>
          <a:bodyPr wrap="none" rtlCol="0">
            <a:spAutoFit/>
          </a:bodyPr>
          <a:lstStyle/>
          <a:p>
            <a:r>
              <a:rPr lang="en-US" sz="2400" b="1" dirty="0"/>
              <a:t>…</a:t>
            </a:r>
          </a:p>
        </p:txBody>
      </p:sp>
      <p:cxnSp>
        <p:nvCxnSpPr>
          <p:cNvPr id="47" name="Straight Connector 46">
            <a:extLst>
              <a:ext uri="{FF2B5EF4-FFF2-40B4-BE49-F238E27FC236}">
                <a16:creationId xmlns:a16="http://schemas.microsoft.com/office/drawing/2014/main" id="{0E1540B5-F523-1094-5614-B10CA55D2F36}"/>
              </a:ext>
            </a:extLst>
          </p:cNvPr>
          <p:cNvCxnSpPr>
            <a:cxnSpLocks/>
            <a:stCxn id="31" idx="7"/>
            <a:endCxn id="37" idx="4"/>
          </p:cNvCxnSpPr>
          <p:nvPr/>
        </p:nvCxnSpPr>
        <p:spPr>
          <a:xfrm flipV="1">
            <a:off x="7506250" y="2776576"/>
            <a:ext cx="1011900" cy="958002"/>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8003AE49-5DEC-5162-0140-A3F0CE7214F5}"/>
              </a:ext>
            </a:extLst>
          </p:cNvPr>
          <p:cNvCxnSpPr>
            <a:cxnSpLocks/>
            <a:stCxn id="15" idx="0"/>
            <a:endCxn id="37" idx="4"/>
          </p:cNvCxnSpPr>
          <p:nvPr/>
        </p:nvCxnSpPr>
        <p:spPr>
          <a:xfrm flipV="1">
            <a:off x="8512534" y="2776576"/>
            <a:ext cx="5616" cy="911233"/>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8A4C1F97-8D25-56D3-CD8C-F6295BD0349C}"/>
              </a:ext>
            </a:extLst>
          </p:cNvPr>
          <p:cNvCxnSpPr>
            <a:cxnSpLocks/>
            <a:stCxn id="9" idx="1"/>
            <a:endCxn id="37" idx="4"/>
          </p:cNvCxnSpPr>
          <p:nvPr/>
        </p:nvCxnSpPr>
        <p:spPr>
          <a:xfrm flipH="1" flipV="1">
            <a:off x="8518150" y="2776576"/>
            <a:ext cx="998764" cy="964502"/>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BA20B29E-EF12-5AF6-1906-940BBFFD4E26}"/>
              </a:ext>
            </a:extLst>
          </p:cNvPr>
          <p:cNvCxnSpPr>
            <a:cxnSpLocks/>
            <a:stCxn id="31" idx="7"/>
            <a:endCxn id="36" idx="4"/>
          </p:cNvCxnSpPr>
          <p:nvPr/>
        </p:nvCxnSpPr>
        <p:spPr>
          <a:xfrm flipV="1">
            <a:off x="7506250" y="2780909"/>
            <a:ext cx="2134423" cy="953669"/>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C885AB40-3C80-0CA3-25C5-C15928834E7E}"/>
              </a:ext>
            </a:extLst>
          </p:cNvPr>
          <p:cNvCxnSpPr>
            <a:cxnSpLocks/>
            <a:stCxn id="15" idx="7"/>
            <a:endCxn id="36" idx="4"/>
          </p:cNvCxnSpPr>
          <p:nvPr/>
        </p:nvCxnSpPr>
        <p:spPr>
          <a:xfrm flipV="1">
            <a:off x="8630677" y="2780909"/>
            <a:ext cx="1009996" cy="955836"/>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938B3FFE-851C-C2C7-6D6C-11DE5AFBEEA6}"/>
              </a:ext>
            </a:extLst>
          </p:cNvPr>
          <p:cNvCxnSpPr>
            <a:cxnSpLocks/>
            <a:stCxn id="9" idx="0"/>
            <a:endCxn id="36" idx="4"/>
          </p:cNvCxnSpPr>
          <p:nvPr/>
        </p:nvCxnSpPr>
        <p:spPr>
          <a:xfrm flipV="1">
            <a:off x="9635057" y="2780909"/>
            <a:ext cx="5616" cy="911233"/>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8381A9F0-E988-59C7-8F80-A642AFE86E59}"/>
              </a:ext>
            </a:extLst>
          </p:cNvPr>
          <p:cNvCxnSpPr>
            <a:cxnSpLocks/>
            <a:stCxn id="16" idx="1"/>
            <a:endCxn id="36" idx="4"/>
          </p:cNvCxnSpPr>
          <p:nvPr/>
        </p:nvCxnSpPr>
        <p:spPr>
          <a:xfrm flipH="1" flipV="1">
            <a:off x="9640673" y="2780909"/>
            <a:ext cx="998478" cy="955835"/>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CB359AA7-716B-13E3-75CD-01AB4804633E}"/>
              </a:ext>
            </a:extLst>
          </p:cNvPr>
          <p:cNvCxnSpPr>
            <a:cxnSpLocks/>
            <a:stCxn id="16" idx="0"/>
            <a:endCxn id="38" idx="4"/>
          </p:cNvCxnSpPr>
          <p:nvPr/>
        </p:nvCxnSpPr>
        <p:spPr>
          <a:xfrm flipV="1">
            <a:off x="10757294" y="2776575"/>
            <a:ext cx="5616" cy="911233"/>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A9BE20CE-620D-3BF8-8AC6-930735A21028}"/>
              </a:ext>
            </a:extLst>
          </p:cNvPr>
          <p:cNvCxnSpPr>
            <a:cxnSpLocks/>
            <a:stCxn id="9" idx="0"/>
            <a:endCxn id="38" idx="4"/>
          </p:cNvCxnSpPr>
          <p:nvPr/>
        </p:nvCxnSpPr>
        <p:spPr>
          <a:xfrm flipV="1">
            <a:off x="9635057" y="2776575"/>
            <a:ext cx="1127853" cy="915567"/>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CCF47AED-08ED-DE70-38D9-2831FA2979AD}"/>
              </a:ext>
            </a:extLst>
          </p:cNvPr>
          <p:cNvCxnSpPr>
            <a:cxnSpLocks/>
            <a:stCxn id="15" idx="7"/>
            <a:endCxn id="38" idx="4"/>
          </p:cNvCxnSpPr>
          <p:nvPr/>
        </p:nvCxnSpPr>
        <p:spPr>
          <a:xfrm flipV="1">
            <a:off x="8630677" y="2776575"/>
            <a:ext cx="2132233" cy="96017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C25527B9-0334-FF4E-9A31-0B6467760ED1}"/>
              </a:ext>
            </a:extLst>
          </p:cNvPr>
          <p:cNvCxnSpPr>
            <a:cxnSpLocks/>
            <a:stCxn id="31" idx="7"/>
            <a:endCxn id="38" idx="4"/>
          </p:cNvCxnSpPr>
          <p:nvPr/>
        </p:nvCxnSpPr>
        <p:spPr>
          <a:xfrm flipV="1">
            <a:off x="7506250" y="2776575"/>
            <a:ext cx="3256660" cy="958003"/>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35" name="Rectangle 34">
            <a:extLst>
              <a:ext uri="{FF2B5EF4-FFF2-40B4-BE49-F238E27FC236}">
                <a16:creationId xmlns:a16="http://schemas.microsoft.com/office/drawing/2014/main" id="{01EBF642-5CFC-6425-1F52-1A935CFDF65B}"/>
              </a:ext>
            </a:extLst>
          </p:cNvPr>
          <p:cNvSpPr/>
          <p:nvPr/>
        </p:nvSpPr>
        <p:spPr>
          <a:xfrm>
            <a:off x="7138504" y="607595"/>
            <a:ext cx="4741553" cy="5588667"/>
          </a:xfrm>
          <a:prstGeom prst="rect">
            <a:avLst/>
          </a:prstGeom>
          <a:noFill/>
          <a:ln w="57150"/>
        </p:spPr>
        <p:style>
          <a:lnRef idx="2">
            <a:schemeClr val="accent1">
              <a:shade val="15000"/>
            </a:schemeClr>
          </a:lnRef>
          <a:fillRef idx="1">
            <a:schemeClr val="accent1"/>
          </a:fillRef>
          <a:effectRef idx="0">
            <a:schemeClr val="accent1"/>
          </a:effectRef>
          <a:fontRef idx="minor">
            <a:schemeClr val="lt1"/>
          </a:fontRef>
        </p:style>
        <p:txBody>
          <a:bodyPr rtlCol="0" anchor="b"/>
          <a:lstStyle/>
          <a:p>
            <a:r>
              <a:rPr lang="en-US" sz="1200" b="1" dirty="0">
                <a:solidFill>
                  <a:srgbClr val="000000"/>
                </a:solidFill>
                <a:effectLst/>
                <a:highlight>
                  <a:srgbClr val="F7F7F7"/>
                </a:highlight>
                <a:latin typeface="Courier New" panose="02070309020205020404" pitchFamily="49" charset="0"/>
              </a:rPr>
              <a:t>model = </a:t>
            </a:r>
            <a:r>
              <a:rPr lang="en-US" sz="1200" b="1" dirty="0" err="1">
                <a:solidFill>
                  <a:srgbClr val="000000"/>
                </a:solidFill>
                <a:effectLst/>
                <a:highlight>
                  <a:srgbClr val="F7F7F7"/>
                </a:highlight>
                <a:latin typeface="Courier New" panose="02070309020205020404" pitchFamily="49" charset="0"/>
              </a:rPr>
              <a:t>models.Sequential</a:t>
            </a:r>
            <a:r>
              <a:rPr lang="en-US" sz="1200" b="1" dirty="0">
                <a:solidFill>
                  <a:srgbClr val="000000"/>
                </a:solidFill>
                <a:effectLst/>
                <a:highlight>
                  <a:srgbClr val="F7F7F7"/>
                </a:highlight>
                <a:latin typeface="Courier New" panose="02070309020205020404" pitchFamily="49" charset="0"/>
              </a:rPr>
              <a:t>()</a:t>
            </a:r>
          </a:p>
        </p:txBody>
      </p:sp>
      <p:sp>
        <p:nvSpPr>
          <p:cNvPr id="42" name="TextBox 41">
            <a:extLst>
              <a:ext uri="{FF2B5EF4-FFF2-40B4-BE49-F238E27FC236}">
                <a16:creationId xmlns:a16="http://schemas.microsoft.com/office/drawing/2014/main" id="{CB4EEBCB-1ED4-6BA6-3E59-01D6EB5C3656}"/>
              </a:ext>
            </a:extLst>
          </p:cNvPr>
          <p:cNvSpPr txBox="1"/>
          <p:nvPr/>
        </p:nvSpPr>
        <p:spPr>
          <a:xfrm>
            <a:off x="8017959" y="5283761"/>
            <a:ext cx="3245428" cy="276999"/>
          </a:xfrm>
          <a:prstGeom prst="rect">
            <a:avLst/>
          </a:prstGeom>
          <a:noFill/>
        </p:spPr>
        <p:txBody>
          <a:bodyPr wrap="square">
            <a:spAutoFit/>
          </a:bodyPr>
          <a:lstStyle/>
          <a:p>
            <a:pPr algn="ctr"/>
            <a:r>
              <a:rPr lang="en-US" sz="1200" b="1" dirty="0" err="1">
                <a:solidFill>
                  <a:srgbClr val="000000"/>
                </a:solidFill>
                <a:effectLst/>
                <a:highlight>
                  <a:srgbClr val="F7F7F7"/>
                </a:highlight>
                <a:latin typeface="Courier New" panose="02070309020205020404" pitchFamily="49" charset="0"/>
              </a:rPr>
              <a:t>model.add</a:t>
            </a:r>
            <a:r>
              <a:rPr lang="en-US" sz="1200" b="1" dirty="0">
                <a:solidFill>
                  <a:srgbClr val="000000"/>
                </a:solidFill>
                <a:effectLst/>
                <a:highlight>
                  <a:srgbClr val="F7F7F7"/>
                </a:highlight>
                <a:latin typeface="Courier New" panose="02070309020205020404" pitchFamily="49" charset="0"/>
              </a:rPr>
              <a:t>(</a:t>
            </a:r>
            <a:r>
              <a:rPr lang="en-US" sz="1200" b="1" dirty="0" err="1">
                <a:solidFill>
                  <a:srgbClr val="000000"/>
                </a:solidFill>
                <a:effectLst/>
                <a:highlight>
                  <a:srgbClr val="F7F7F7"/>
                </a:highlight>
                <a:latin typeface="Courier New" panose="02070309020205020404" pitchFamily="49" charset="0"/>
              </a:rPr>
              <a:t>layers.Input</a:t>
            </a:r>
            <a:r>
              <a:rPr lang="en-US" sz="1200" b="1" dirty="0">
                <a:solidFill>
                  <a:srgbClr val="000000"/>
                </a:solidFill>
                <a:effectLst/>
                <a:highlight>
                  <a:srgbClr val="F7F7F7"/>
                </a:highlight>
                <a:latin typeface="Courier New" panose="02070309020205020404" pitchFamily="49" charset="0"/>
              </a:rPr>
              <a:t>(shape=</a:t>
            </a:r>
            <a:r>
              <a:rPr lang="en-US" sz="1200" b="1" dirty="0">
                <a:solidFill>
                  <a:srgbClr val="116644"/>
                </a:solidFill>
                <a:effectLst/>
                <a:highlight>
                  <a:srgbClr val="F7F7F7"/>
                </a:highlight>
                <a:latin typeface="Courier New" panose="02070309020205020404" pitchFamily="49" charset="0"/>
              </a:rPr>
              <a:t>31</a:t>
            </a:r>
            <a:r>
              <a:rPr lang="en-US" sz="1200" b="1" dirty="0">
                <a:solidFill>
                  <a:srgbClr val="000000"/>
                </a:solidFill>
                <a:effectLst/>
                <a:highlight>
                  <a:srgbClr val="F7F7F7"/>
                </a:highlight>
                <a:latin typeface="Courier New" panose="02070309020205020404" pitchFamily="49" charset="0"/>
              </a:rPr>
              <a:t>))</a:t>
            </a:r>
          </a:p>
        </p:txBody>
      </p:sp>
      <p:sp>
        <p:nvSpPr>
          <p:cNvPr id="44" name="TextBox 43">
            <a:extLst>
              <a:ext uri="{FF2B5EF4-FFF2-40B4-BE49-F238E27FC236}">
                <a16:creationId xmlns:a16="http://schemas.microsoft.com/office/drawing/2014/main" id="{9471504C-B9EA-0DC0-AAA5-9C5FF4251997}"/>
              </a:ext>
            </a:extLst>
          </p:cNvPr>
          <p:cNvSpPr txBox="1"/>
          <p:nvPr/>
        </p:nvSpPr>
        <p:spPr>
          <a:xfrm>
            <a:off x="7401487" y="4369992"/>
            <a:ext cx="4478570" cy="276999"/>
          </a:xfrm>
          <a:prstGeom prst="rect">
            <a:avLst/>
          </a:prstGeom>
          <a:noFill/>
        </p:spPr>
        <p:txBody>
          <a:bodyPr wrap="square">
            <a:spAutoFit/>
          </a:bodyPr>
          <a:lstStyle/>
          <a:p>
            <a:pPr algn="ctr"/>
            <a:r>
              <a:rPr lang="en-US" sz="1200" b="1" dirty="0" err="1">
                <a:solidFill>
                  <a:srgbClr val="000000"/>
                </a:solidFill>
                <a:effectLst/>
                <a:highlight>
                  <a:srgbClr val="F7F7F7"/>
                </a:highlight>
                <a:latin typeface="Courier New" panose="02070309020205020404" pitchFamily="49" charset="0"/>
              </a:rPr>
              <a:t>model.add</a:t>
            </a:r>
            <a:r>
              <a:rPr lang="en-US" sz="1200" b="1" dirty="0">
                <a:solidFill>
                  <a:srgbClr val="000000"/>
                </a:solidFill>
                <a:effectLst/>
                <a:highlight>
                  <a:srgbClr val="F7F7F7"/>
                </a:highlight>
                <a:latin typeface="Courier New" panose="02070309020205020404" pitchFamily="49" charset="0"/>
              </a:rPr>
              <a:t>(</a:t>
            </a:r>
            <a:r>
              <a:rPr lang="en-US" sz="1200" b="1" dirty="0" err="1">
                <a:solidFill>
                  <a:srgbClr val="000000"/>
                </a:solidFill>
                <a:effectLst/>
                <a:highlight>
                  <a:srgbClr val="F7F7F7"/>
                </a:highlight>
                <a:latin typeface="Courier New" panose="02070309020205020404" pitchFamily="49" charset="0"/>
              </a:rPr>
              <a:t>layers.Dense</a:t>
            </a:r>
            <a:r>
              <a:rPr lang="en-US" sz="1200" b="1" dirty="0">
                <a:solidFill>
                  <a:srgbClr val="000000"/>
                </a:solidFill>
                <a:effectLst/>
                <a:highlight>
                  <a:srgbClr val="F7F7F7"/>
                </a:highlight>
                <a:latin typeface="Courier New" panose="02070309020205020404" pitchFamily="49" charset="0"/>
              </a:rPr>
              <a:t>(</a:t>
            </a:r>
            <a:r>
              <a:rPr lang="en-US" sz="1200" b="1" dirty="0">
                <a:solidFill>
                  <a:srgbClr val="116644"/>
                </a:solidFill>
                <a:effectLst/>
                <a:highlight>
                  <a:srgbClr val="F7F7F7"/>
                </a:highlight>
                <a:latin typeface="Courier New" panose="02070309020205020404" pitchFamily="49" charset="0"/>
              </a:rPr>
              <a:t>46</a:t>
            </a:r>
            <a:r>
              <a:rPr lang="en-US" sz="1200" b="1" dirty="0">
                <a:solidFill>
                  <a:srgbClr val="000000"/>
                </a:solidFill>
                <a:effectLst/>
                <a:highlight>
                  <a:srgbClr val="F7F7F7"/>
                </a:highlight>
                <a:latin typeface="Courier New" panose="02070309020205020404" pitchFamily="49" charset="0"/>
              </a:rPr>
              <a:t>, activation=</a:t>
            </a:r>
            <a:r>
              <a:rPr lang="en-US" sz="1200" b="1" dirty="0">
                <a:solidFill>
                  <a:srgbClr val="A31515"/>
                </a:solidFill>
                <a:effectLst/>
                <a:highlight>
                  <a:srgbClr val="F7F7F7"/>
                </a:highlight>
                <a:latin typeface="Courier New" panose="02070309020205020404" pitchFamily="49" charset="0"/>
              </a:rPr>
              <a:t>'</a:t>
            </a:r>
            <a:r>
              <a:rPr lang="en-US" sz="1200" b="1" dirty="0" err="1">
                <a:solidFill>
                  <a:srgbClr val="A31515"/>
                </a:solidFill>
                <a:effectLst/>
                <a:highlight>
                  <a:srgbClr val="F7F7F7"/>
                </a:highlight>
                <a:latin typeface="Courier New" panose="02070309020205020404" pitchFamily="49" charset="0"/>
              </a:rPr>
              <a:t>relu</a:t>
            </a:r>
            <a:r>
              <a:rPr lang="en-US" sz="1200" b="1" dirty="0">
                <a:solidFill>
                  <a:srgbClr val="A31515"/>
                </a:solidFill>
                <a:effectLst/>
                <a:highlight>
                  <a:srgbClr val="F7F7F7"/>
                </a:highlight>
                <a:latin typeface="Courier New" panose="02070309020205020404" pitchFamily="49" charset="0"/>
              </a:rPr>
              <a:t>'</a:t>
            </a:r>
            <a:r>
              <a:rPr lang="en-US" sz="1200" b="1" dirty="0">
                <a:solidFill>
                  <a:srgbClr val="000000"/>
                </a:solidFill>
                <a:effectLst/>
                <a:highlight>
                  <a:srgbClr val="F7F7F7"/>
                </a:highlight>
                <a:latin typeface="Courier New" panose="02070309020205020404" pitchFamily="49" charset="0"/>
              </a:rPr>
              <a:t>))</a:t>
            </a:r>
          </a:p>
        </p:txBody>
      </p:sp>
      <p:sp>
        <p:nvSpPr>
          <p:cNvPr id="45" name="TextBox 44">
            <a:extLst>
              <a:ext uri="{FF2B5EF4-FFF2-40B4-BE49-F238E27FC236}">
                <a16:creationId xmlns:a16="http://schemas.microsoft.com/office/drawing/2014/main" id="{85FDDAA6-C8A7-F78F-2A07-98E857AA3B77}"/>
              </a:ext>
            </a:extLst>
          </p:cNvPr>
          <p:cNvSpPr txBox="1"/>
          <p:nvPr/>
        </p:nvSpPr>
        <p:spPr>
          <a:xfrm>
            <a:off x="7401487" y="3109466"/>
            <a:ext cx="4478570" cy="276999"/>
          </a:xfrm>
          <a:prstGeom prst="rect">
            <a:avLst/>
          </a:prstGeom>
          <a:noFill/>
        </p:spPr>
        <p:txBody>
          <a:bodyPr wrap="square">
            <a:spAutoFit/>
          </a:bodyPr>
          <a:lstStyle/>
          <a:p>
            <a:pPr algn="ctr"/>
            <a:r>
              <a:rPr lang="en-US" sz="1200" b="1" dirty="0" err="1">
                <a:solidFill>
                  <a:srgbClr val="000000"/>
                </a:solidFill>
                <a:effectLst/>
                <a:highlight>
                  <a:srgbClr val="F7F7F7"/>
                </a:highlight>
                <a:latin typeface="Courier New" panose="02070309020205020404" pitchFamily="49" charset="0"/>
              </a:rPr>
              <a:t>model.add</a:t>
            </a:r>
            <a:r>
              <a:rPr lang="en-US" sz="1200" b="1" dirty="0">
                <a:solidFill>
                  <a:srgbClr val="000000"/>
                </a:solidFill>
                <a:effectLst/>
                <a:highlight>
                  <a:srgbClr val="F7F7F7"/>
                </a:highlight>
                <a:latin typeface="Courier New" panose="02070309020205020404" pitchFamily="49" charset="0"/>
              </a:rPr>
              <a:t>(</a:t>
            </a:r>
            <a:r>
              <a:rPr lang="en-US" sz="1200" b="1" dirty="0" err="1">
                <a:solidFill>
                  <a:srgbClr val="000000"/>
                </a:solidFill>
                <a:effectLst/>
                <a:highlight>
                  <a:srgbClr val="F7F7F7"/>
                </a:highlight>
                <a:latin typeface="Courier New" panose="02070309020205020404" pitchFamily="49" charset="0"/>
              </a:rPr>
              <a:t>layers.Dense</a:t>
            </a:r>
            <a:r>
              <a:rPr lang="en-US" sz="1200" b="1" dirty="0">
                <a:solidFill>
                  <a:srgbClr val="000000"/>
                </a:solidFill>
                <a:effectLst/>
                <a:highlight>
                  <a:srgbClr val="F7F7F7"/>
                </a:highlight>
                <a:latin typeface="Courier New" panose="02070309020205020404" pitchFamily="49" charset="0"/>
              </a:rPr>
              <a:t>(</a:t>
            </a:r>
            <a:r>
              <a:rPr lang="en-US" sz="1200" b="1" dirty="0">
                <a:solidFill>
                  <a:srgbClr val="116644"/>
                </a:solidFill>
                <a:effectLst/>
                <a:highlight>
                  <a:srgbClr val="F7F7F7"/>
                </a:highlight>
                <a:latin typeface="Courier New" panose="02070309020205020404" pitchFamily="49" charset="0"/>
              </a:rPr>
              <a:t>62</a:t>
            </a:r>
            <a:r>
              <a:rPr lang="en-US" sz="1200" b="1" dirty="0">
                <a:solidFill>
                  <a:srgbClr val="000000"/>
                </a:solidFill>
                <a:effectLst/>
                <a:highlight>
                  <a:srgbClr val="F7F7F7"/>
                </a:highlight>
                <a:latin typeface="Courier New" panose="02070309020205020404" pitchFamily="49" charset="0"/>
              </a:rPr>
              <a:t>, activation=</a:t>
            </a:r>
            <a:r>
              <a:rPr lang="en-US" sz="1200" b="1" dirty="0">
                <a:solidFill>
                  <a:srgbClr val="A31515"/>
                </a:solidFill>
                <a:effectLst/>
                <a:highlight>
                  <a:srgbClr val="F7F7F7"/>
                </a:highlight>
                <a:latin typeface="Courier New" panose="02070309020205020404" pitchFamily="49" charset="0"/>
              </a:rPr>
              <a:t>'</a:t>
            </a:r>
            <a:r>
              <a:rPr lang="en-US" sz="1200" b="1" dirty="0" err="1">
                <a:solidFill>
                  <a:srgbClr val="A31515"/>
                </a:solidFill>
                <a:effectLst/>
                <a:highlight>
                  <a:srgbClr val="F7F7F7"/>
                </a:highlight>
                <a:latin typeface="Courier New" panose="02070309020205020404" pitchFamily="49" charset="0"/>
              </a:rPr>
              <a:t>relu</a:t>
            </a:r>
            <a:r>
              <a:rPr lang="en-US" sz="1200" b="1" dirty="0">
                <a:solidFill>
                  <a:srgbClr val="A31515"/>
                </a:solidFill>
                <a:effectLst/>
                <a:highlight>
                  <a:srgbClr val="F7F7F7"/>
                </a:highlight>
                <a:latin typeface="Courier New" panose="02070309020205020404" pitchFamily="49" charset="0"/>
              </a:rPr>
              <a:t>'</a:t>
            </a:r>
            <a:r>
              <a:rPr lang="en-US" sz="1200" b="1" dirty="0">
                <a:solidFill>
                  <a:srgbClr val="000000"/>
                </a:solidFill>
                <a:effectLst/>
                <a:highlight>
                  <a:srgbClr val="F7F7F7"/>
                </a:highlight>
                <a:latin typeface="Courier New" panose="02070309020205020404" pitchFamily="49" charset="0"/>
              </a:rPr>
              <a:t>))</a:t>
            </a:r>
          </a:p>
        </p:txBody>
      </p:sp>
      <p:sp>
        <p:nvSpPr>
          <p:cNvPr id="46" name="TextBox 45">
            <a:extLst>
              <a:ext uri="{FF2B5EF4-FFF2-40B4-BE49-F238E27FC236}">
                <a16:creationId xmlns:a16="http://schemas.microsoft.com/office/drawing/2014/main" id="{7576E2F9-B35E-F0A3-DEA9-E50153D30A57}"/>
              </a:ext>
            </a:extLst>
          </p:cNvPr>
          <p:cNvSpPr txBox="1"/>
          <p:nvPr/>
        </p:nvSpPr>
        <p:spPr>
          <a:xfrm>
            <a:off x="7374031" y="1869313"/>
            <a:ext cx="4533283" cy="276999"/>
          </a:xfrm>
          <a:prstGeom prst="rect">
            <a:avLst/>
          </a:prstGeom>
          <a:noFill/>
        </p:spPr>
        <p:txBody>
          <a:bodyPr wrap="square">
            <a:spAutoFit/>
          </a:bodyPr>
          <a:lstStyle/>
          <a:p>
            <a:pPr algn="ctr"/>
            <a:r>
              <a:rPr lang="en-US" sz="1200" b="1" dirty="0" err="1">
                <a:solidFill>
                  <a:srgbClr val="000000"/>
                </a:solidFill>
                <a:effectLst/>
                <a:highlight>
                  <a:srgbClr val="F7F7F7"/>
                </a:highlight>
                <a:latin typeface="Courier New" panose="02070309020205020404" pitchFamily="49" charset="0"/>
              </a:rPr>
              <a:t>model.add</a:t>
            </a:r>
            <a:r>
              <a:rPr lang="en-US" sz="1200" b="1" dirty="0">
                <a:solidFill>
                  <a:srgbClr val="000000"/>
                </a:solidFill>
                <a:effectLst/>
                <a:highlight>
                  <a:srgbClr val="F7F7F7"/>
                </a:highlight>
                <a:latin typeface="Courier New" panose="02070309020205020404" pitchFamily="49" charset="0"/>
              </a:rPr>
              <a:t>(</a:t>
            </a:r>
            <a:r>
              <a:rPr lang="en-US" sz="1200" b="1" dirty="0" err="1">
                <a:solidFill>
                  <a:srgbClr val="000000"/>
                </a:solidFill>
                <a:effectLst/>
                <a:highlight>
                  <a:srgbClr val="F7F7F7"/>
                </a:highlight>
                <a:latin typeface="Courier New" panose="02070309020205020404" pitchFamily="49" charset="0"/>
              </a:rPr>
              <a:t>layers.Dense</a:t>
            </a:r>
            <a:r>
              <a:rPr lang="en-US" sz="1200" b="1" dirty="0">
                <a:solidFill>
                  <a:srgbClr val="000000"/>
                </a:solidFill>
                <a:effectLst/>
                <a:highlight>
                  <a:srgbClr val="F7F7F7"/>
                </a:highlight>
                <a:latin typeface="Courier New" panose="02070309020205020404" pitchFamily="49" charset="0"/>
              </a:rPr>
              <a:t>(</a:t>
            </a:r>
            <a:r>
              <a:rPr lang="en-US" sz="1200" b="1" dirty="0">
                <a:solidFill>
                  <a:srgbClr val="116644"/>
                </a:solidFill>
                <a:effectLst/>
                <a:highlight>
                  <a:srgbClr val="F7F7F7"/>
                </a:highlight>
                <a:latin typeface="Courier New" panose="02070309020205020404" pitchFamily="49" charset="0"/>
              </a:rPr>
              <a:t>1</a:t>
            </a:r>
            <a:r>
              <a:rPr lang="en-US" sz="1200" b="1" dirty="0">
                <a:solidFill>
                  <a:srgbClr val="000000"/>
                </a:solidFill>
                <a:effectLst/>
                <a:highlight>
                  <a:srgbClr val="F7F7F7"/>
                </a:highlight>
                <a:latin typeface="Courier New" panose="02070309020205020404" pitchFamily="49" charset="0"/>
              </a:rPr>
              <a:t>, activation=</a:t>
            </a:r>
            <a:r>
              <a:rPr lang="en-US" sz="1200" b="1" dirty="0">
                <a:solidFill>
                  <a:srgbClr val="A31515"/>
                </a:solidFill>
                <a:effectLst/>
                <a:highlight>
                  <a:srgbClr val="F7F7F7"/>
                </a:highlight>
                <a:latin typeface="Courier New" panose="02070309020205020404" pitchFamily="49" charset="0"/>
              </a:rPr>
              <a:t>‘linear'</a:t>
            </a:r>
            <a:r>
              <a:rPr lang="en-US" sz="1200" b="1" dirty="0">
                <a:solidFill>
                  <a:srgbClr val="000000"/>
                </a:solidFill>
                <a:effectLst/>
                <a:highlight>
                  <a:srgbClr val="F7F7F7"/>
                </a:highlight>
                <a:latin typeface="Courier New" panose="02070309020205020404" pitchFamily="49" charset="0"/>
              </a:rPr>
              <a:t>))</a:t>
            </a:r>
          </a:p>
        </p:txBody>
      </p:sp>
    </p:spTree>
    <p:extLst>
      <p:ext uri="{BB962C8B-B14F-4D97-AF65-F5344CB8AC3E}">
        <p14:creationId xmlns:p14="http://schemas.microsoft.com/office/powerpoint/2010/main" val="3777829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2"/>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5"/>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1"/>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22"/>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23"/>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24"/>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27"/>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28"/>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29"/>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30"/>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34"/>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44"/>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4"/>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81"/>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36"/>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37"/>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38"/>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47"/>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48"/>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52"/>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84"/>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85"/>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86"/>
                                        </p:tgtEl>
                                        <p:attrNameLst>
                                          <p:attrName>style.visibility</p:attrName>
                                        </p:attrNameLst>
                                      </p:cBhvr>
                                      <p:to>
                                        <p:strVal val="visible"/>
                                      </p:to>
                                    </p:set>
                                  </p:childTnLst>
                                </p:cTn>
                              </p:par>
                              <p:par>
                                <p:cTn id="91" presetID="1" presetClass="entr" presetSubtype="0" fill="hold" nodeType="withEffect">
                                  <p:stCondLst>
                                    <p:cond delay="0"/>
                                  </p:stCondLst>
                                  <p:childTnLst>
                                    <p:set>
                                      <p:cBhvr>
                                        <p:cTn id="92" dur="1" fill="hold">
                                          <p:stCondLst>
                                            <p:cond delay="0"/>
                                          </p:stCondLst>
                                        </p:cTn>
                                        <p:tgtEl>
                                          <p:spTgt spid="87"/>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55"/>
                                        </p:tgtEl>
                                        <p:attrNameLst>
                                          <p:attrName>style.visibility</p:attrName>
                                        </p:attrNameLst>
                                      </p:cBhvr>
                                      <p:to>
                                        <p:strVal val="visible"/>
                                      </p:to>
                                    </p:set>
                                  </p:childTnLst>
                                </p:cTn>
                              </p:par>
                              <p:par>
                                <p:cTn id="95" presetID="1" presetClass="entr" presetSubtype="0" fill="hold" nodeType="withEffect">
                                  <p:stCondLst>
                                    <p:cond delay="0"/>
                                  </p:stCondLst>
                                  <p:childTnLst>
                                    <p:set>
                                      <p:cBhvr>
                                        <p:cTn id="96" dur="1" fill="hold">
                                          <p:stCondLst>
                                            <p:cond delay="0"/>
                                          </p:stCondLst>
                                        </p:cTn>
                                        <p:tgtEl>
                                          <p:spTgt spid="56"/>
                                        </p:tgtEl>
                                        <p:attrNameLst>
                                          <p:attrName>style.visibility</p:attrName>
                                        </p:attrNameLst>
                                      </p:cBhvr>
                                      <p:to>
                                        <p:strVal val="visible"/>
                                      </p:to>
                                    </p:set>
                                  </p:childTnLst>
                                </p:cTn>
                              </p:par>
                              <p:par>
                                <p:cTn id="97" presetID="1" presetClass="entr" presetSubtype="0" fill="hold" nodeType="withEffect">
                                  <p:stCondLst>
                                    <p:cond delay="0"/>
                                  </p:stCondLst>
                                  <p:childTnLst>
                                    <p:set>
                                      <p:cBhvr>
                                        <p:cTn id="98" dur="1" fill="hold">
                                          <p:stCondLst>
                                            <p:cond delay="0"/>
                                          </p:stCondLst>
                                        </p:cTn>
                                        <p:tgtEl>
                                          <p:spTgt spid="57"/>
                                        </p:tgtEl>
                                        <p:attrNameLst>
                                          <p:attrName>style.visibility</p:attrName>
                                        </p:attrNameLst>
                                      </p:cBhvr>
                                      <p:to>
                                        <p:strVal val="visible"/>
                                      </p:to>
                                    </p:set>
                                  </p:childTnLst>
                                </p:cTn>
                              </p:par>
                              <p:par>
                                <p:cTn id="99" presetID="1" presetClass="entr" presetSubtype="0" fill="hold" nodeType="withEffect">
                                  <p:stCondLst>
                                    <p:cond delay="0"/>
                                  </p:stCondLst>
                                  <p:childTnLst>
                                    <p:set>
                                      <p:cBhvr>
                                        <p:cTn id="100" dur="1" fill="hold">
                                          <p:stCondLst>
                                            <p:cond delay="0"/>
                                          </p:stCondLst>
                                        </p:cTn>
                                        <p:tgtEl>
                                          <p:spTgt spid="66"/>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45"/>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31"/>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40"/>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nodeType="clickEffect">
                                  <p:stCondLst>
                                    <p:cond delay="0"/>
                                  </p:stCondLst>
                                  <p:childTnLst>
                                    <p:set>
                                      <p:cBhvr>
                                        <p:cTn id="110" dur="1" fill="hold">
                                          <p:stCondLst>
                                            <p:cond delay="0"/>
                                          </p:stCondLst>
                                        </p:cTn>
                                        <p:tgtEl>
                                          <p:spTgt spid="3">
                                            <p:txEl>
                                              <p:pRg st="5" end="5"/>
                                            </p:txEl>
                                          </p:spTgt>
                                        </p:tgtEl>
                                        <p:attrNameLst>
                                          <p:attrName>style.visibility</p:attrName>
                                        </p:attrNameLst>
                                      </p:cBhvr>
                                      <p:to>
                                        <p:strVal val="visible"/>
                                      </p:to>
                                    </p:set>
                                  </p:childTnLst>
                                </p:cTn>
                              </p:par>
                              <p:par>
                                <p:cTn id="111" presetID="1" presetClass="entr" presetSubtype="0" fill="hold" nodeType="withEffect">
                                  <p:stCondLst>
                                    <p:cond delay="0"/>
                                  </p:stCondLst>
                                  <p:childTnLst>
                                    <p:set>
                                      <p:cBhvr>
                                        <p:cTn id="11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13" fill="hold">
                      <p:stCondLst>
                        <p:cond delay="indefinite"/>
                      </p:stCondLst>
                      <p:childTnLst>
                        <p:par>
                          <p:cTn id="114" fill="hold">
                            <p:stCondLst>
                              <p:cond delay="0"/>
                            </p:stCondLst>
                            <p:childTnLst>
                              <p:par>
                                <p:cTn id="115" presetID="1" presetClass="entr" presetSubtype="0" fill="hold" grpId="0" nodeType="clickEffect">
                                  <p:stCondLst>
                                    <p:cond delay="0"/>
                                  </p:stCondLst>
                                  <p:childTnLst>
                                    <p:set>
                                      <p:cBhvr>
                                        <p:cTn id="116" dur="1" fill="hold">
                                          <p:stCondLst>
                                            <p:cond delay="0"/>
                                          </p:stCondLst>
                                        </p:cTn>
                                        <p:tgtEl>
                                          <p:spTgt spid="17"/>
                                        </p:tgtEl>
                                        <p:attrNameLst>
                                          <p:attrName>style.visibility</p:attrName>
                                        </p:attrNameLst>
                                      </p:cBhvr>
                                      <p:to>
                                        <p:strVal val="visible"/>
                                      </p:to>
                                    </p:set>
                                  </p:childTnLst>
                                </p:cTn>
                              </p:par>
                              <p:par>
                                <p:cTn id="117" presetID="1" presetClass="entr" presetSubtype="0" fill="hold" nodeType="withEffect">
                                  <p:stCondLst>
                                    <p:cond delay="0"/>
                                  </p:stCondLst>
                                  <p:childTnLst>
                                    <p:set>
                                      <p:cBhvr>
                                        <p:cTn id="118" dur="1" fill="hold">
                                          <p:stCondLst>
                                            <p:cond delay="0"/>
                                          </p:stCondLst>
                                        </p:cTn>
                                        <p:tgtEl>
                                          <p:spTgt spid="18"/>
                                        </p:tgtEl>
                                        <p:attrNameLst>
                                          <p:attrName>style.visibility</p:attrName>
                                        </p:attrNameLst>
                                      </p:cBhvr>
                                      <p:to>
                                        <p:strVal val="visible"/>
                                      </p:to>
                                    </p:set>
                                  </p:childTnLst>
                                </p:cTn>
                              </p:par>
                              <p:par>
                                <p:cTn id="119" presetID="1" presetClass="entr" presetSubtype="0" fill="hold" nodeType="withEffect">
                                  <p:stCondLst>
                                    <p:cond delay="0"/>
                                  </p:stCondLst>
                                  <p:childTnLst>
                                    <p:set>
                                      <p:cBhvr>
                                        <p:cTn id="120" dur="1" fill="hold">
                                          <p:stCondLst>
                                            <p:cond delay="0"/>
                                          </p:stCondLst>
                                        </p:cTn>
                                        <p:tgtEl>
                                          <p:spTgt spid="19"/>
                                        </p:tgtEl>
                                        <p:attrNameLst>
                                          <p:attrName>style.visibility</p:attrName>
                                        </p:attrNameLst>
                                      </p:cBhvr>
                                      <p:to>
                                        <p:strVal val="visible"/>
                                      </p:to>
                                    </p:set>
                                  </p:childTnLst>
                                </p:cTn>
                              </p:par>
                              <p:par>
                                <p:cTn id="121" presetID="1" presetClass="entr" presetSubtype="0" fill="hold" nodeType="withEffect">
                                  <p:stCondLst>
                                    <p:cond delay="0"/>
                                  </p:stCondLst>
                                  <p:childTnLst>
                                    <p:set>
                                      <p:cBhvr>
                                        <p:cTn id="122" dur="1" fill="hold">
                                          <p:stCondLst>
                                            <p:cond delay="0"/>
                                          </p:stCondLst>
                                        </p:cTn>
                                        <p:tgtEl>
                                          <p:spTgt spid="20"/>
                                        </p:tgtEl>
                                        <p:attrNameLst>
                                          <p:attrName>style.visibility</p:attrName>
                                        </p:attrNameLst>
                                      </p:cBhvr>
                                      <p:to>
                                        <p:strVal val="visible"/>
                                      </p:to>
                                    </p:set>
                                  </p:childTnLst>
                                </p:cTn>
                              </p:par>
                              <p:par>
                                <p:cTn id="123" presetID="1" presetClass="entr" presetSubtype="0" fill="hold" nodeType="withEffect">
                                  <p:stCondLst>
                                    <p:cond delay="0"/>
                                  </p:stCondLst>
                                  <p:childTnLst>
                                    <p:set>
                                      <p:cBhvr>
                                        <p:cTn id="124" dur="1" fill="hold">
                                          <p:stCondLst>
                                            <p:cond delay="0"/>
                                          </p:stCondLst>
                                        </p:cTn>
                                        <p:tgtEl>
                                          <p:spTgt spid="32"/>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46"/>
                                        </p:tgtEl>
                                        <p:attrNameLst>
                                          <p:attrName>style.visibility</p:attrName>
                                        </p:attrNameLst>
                                      </p:cBhvr>
                                      <p:to>
                                        <p:strVal val="visible"/>
                                      </p:to>
                                    </p:set>
                                  </p:childTnLst>
                                </p:cTn>
                              </p:par>
                              <p:par>
                                <p:cTn id="127" presetID="1" presetClass="entr" presetSubtype="0" fill="hold" grpId="0" nodeType="withEffect">
                                  <p:stCondLst>
                                    <p:cond delay="0"/>
                                  </p:stCondLst>
                                  <p:childTnLst>
                                    <p:set>
                                      <p:cBhvr>
                                        <p:cTn id="128" dur="1" fill="hold">
                                          <p:stCondLst>
                                            <p:cond delay="0"/>
                                          </p:stCondLst>
                                        </p:cTn>
                                        <p:tgtEl>
                                          <p:spTgt spid="39"/>
                                        </p:tgtEl>
                                        <p:attrNameLst>
                                          <p:attrName>style.visibility</p:attrName>
                                        </p:attrNameLst>
                                      </p:cBhvr>
                                      <p:to>
                                        <p:strVal val="visible"/>
                                      </p:to>
                                    </p:set>
                                  </p:childTnLst>
                                </p:cTn>
                              </p:par>
                            </p:childTnLst>
                          </p:cTn>
                        </p:par>
                      </p:childTnLst>
                    </p:cTn>
                  </p:par>
                  <p:par>
                    <p:cTn id="129" fill="hold">
                      <p:stCondLst>
                        <p:cond delay="indefinite"/>
                      </p:stCondLst>
                      <p:childTnLst>
                        <p:par>
                          <p:cTn id="130" fill="hold">
                            <p:stCondLst>
                              <p:cond delay="0"/>
                            </p:stCondLst>
                            <p:childTnLst>
                              <p:par>
                                <p:cTn id="131" presetID="1" presetClass="entr" presetSubtype="0" fill="hold" nodeType="clickEffect">
                                  <p:stCondLst>
                                    <p:cond delay="0"/>
                                  </p:stCondLst>
                                  <p:childTnLst>
                                    <p:set>
                                      <p:cBhvr>
                                        <p:cTn id="13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8" grpId="0" animBg="1"/>
      <p:bldP spid="9" grpId="0" animBg="1"/>
      <p:bldP spid="15" grpId="0" animBg="1"/>
      <p:bldP spid="16" grpId="0" animBg="1"/>
      <p:bldP spid="17" grpId="0" animBg="1"/>
      <p:bldP spid="31" grpId="0" animBg="1"/>
      <p:bldP spid="33" grpId="0"/>
      <p:bldP spid="34" grpId="0"/>
      <p:bldP spid="36" grpId="0" animBg="1"/>
      <p:bldP spid="37" grpId="0" animBg="1"/>
      <p:bldP spid="38" grpId="0" animBg="1"/>
      <p:bldP spid="39" grpId="0" animBg="1"/>
      <p:bldP spid="40" grpId="0"/>
      <p:bldP spid="35" grpId="0" animBg="1"/>
      <p:bldP spid="42" grpId="0"/>
      <p:bldP spid="44" grpId="0"/>
      <p:bldP spid="45" grpId="0"/>
      <p:bldP spid="4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9903</TotalTime>
  <Words>6290</Words>
  <Application>Microsoft Office PowerPoint</Application>
  <PresentationFormat>Widescreen</PresentationFormat>
  <Paragraphs>1747</Paragraphs>
  <Slides>45</Slides>
  <Notes>1</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45</vt:i4>
      </vt:variant>
    </vt:vector>
  </HeadingPairs>
  <TitlesOfParts>
    <vt:vector size="57" baseType="lpstr">
      <vt:lpstr>SimSun</vt:lpstr>
      <vt:lpstr>Arial</vt:lpstr>
      <vt:lpstr>Avenir 55 Roman</vt:lpstr>
      <vt:lpstr>Avenir 65 Medium</vt:lpstr>
      <vt:lpstr>Avenir 95 Black</vt:lpstr>
      <vt:lpstr>Calibri</vt:lpstr>
      <vt:lpstr>Cambria Math</vt:lpstr>
      <vt:lpstr>Consolas</vt:lpstr>
      <vt:lpstr>Courier New</vt:lpstr>
      <vt:lpstr>Times New Roman</vt:lpstr>
      <vt:lpstr>Wingdings</vt:lpstr>
      <vt:lpstr>Office Theme</vt:lpstr>
      <vt:lpstr>Candidates for Self-Research Models</vt:lpstr>
      <vt:lpstr>Other Transformers Models</vt:lpstr>
      <vt:lpstr>AutoModel for Text Classification</vt:lpstr>
      <vt:lpstr>Different SentenceTransformer Models</vt:lpstr>
      <vt:lpstr>Other Vision Transformers for Image Classification</vt:lpstr>
      <vt:lpstr>TensorFlow</vt:lpstr>
      <vt:lpstr>TensorFlow Neural Networks for Tabular Data</vt:lpstr>
      <vt:lpstr>Neural Network Review</vt:lpstr>
      <vt:lpstr>TensorFlow Sequential() Model</vt:lpstr>
      <vt:lpstr>model.summary()</vt:lpstr>
      <vt:lpstr>Training a Model</vt:lpstr>
      <vt:lpstr>During Training</vt:lpstr>
      <vt:lpstr>Examples of Changes in val_loss</vt:lpstr>
      <vt:lpstr>Early Stopping</vt:lpstr>
      <vt:lpstr>Prediction</vt:lpstr>
      <vt:lpstr>Neural Network for Classification</vt:lpstr>
      <vt:lpstr>Classification Data Processing for TensorFlow</vt:lpstr>
      <vt:lpstr>Classification Neural Networks in TensorFlow</vt:lpstr>
      <vt:lpstr>Recurrent Neural Networks for Sequential Data</vt:lpstr>
      <vt:lpstr>Sequential Data</vt:lpstr>
      <vt:lpstr>Recurrent Neural Networks</vt:lpstr>
      <vt:lpstr>Example with Stock Data</vt:lpstr>
      <vt:lpstr>RNN is Similar to the Regular Neural Network</vt:lpstr>
      <vt:lpstr>RNN Example – Buy/Hold/Sell Stock</vt:lpstr>
      <vt:lpstr>RNN Example – Sentiment Analysis</vt:lpstr>
      <vt:lpstr>RNN in TensorFlow</vt:lpstr>
      <vt:lpstr>RNN Types</vt:lpstr>
      <vt:lpstr>Text Analytics with Recurrent Neural Networks</vt:lpstr>
      <vt:lpstr>Tokenization</vt:lpstr>
      <vt:lpstr>Standardizing Text Lengths</vt:lpstr>
      <vt:lpstr>Pretrained Word Embedding Models</vt:lpstr>
      <vt:lpstr>Convolutional Neural Networks for Image Data</vt:lpstr>
      <vt:lpstr>Traditional Model: Convolutional Neural Networks</vt:lpstr>
      <vt:lpstr>Computations in CNN</vt:lpstr>
      <vt:lpstr>Convolutional Neural Network in TensorFlow</vt:lpstr>
      <vt:lpstr>Input Layer</vt:lpstr>
      <vt:lpstr>Convolutional Layer Conv2D </vt:lpstr>
      <vt:lpstr>MaxPooling2D Layer</vt:lpstr>
      <vt:lpstr>Stacking Convolutional Blocks</vt:lpstr>
      <vt:lpstr>Flatten and Dense Layers</vt:lpstr>
      <vt:lpstr>The Overall CNN Architecture</vt:lpstr>
      <vt:lpstr>Resizing Image Data</vt:lpstr>
      <vt:lpstr>Image Augmentation</vt:lpstr>
      <vt:lpstr>Image Embedding and SKLearn</vt:lpstr>
      <vt:lpstr>Image Embedding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Lindy Taylor</dc:creator>
  <cp:lastModifiedBy>Linh Le</cp:lastModifiedBy>
  <cp:revision>405</cp:revision>
  <dcterms:created xsi:type="dcterms:W3CDTF">2019-08-07T15:31:06Z</dcterms:created>
  <dcterms:modified xsi:type="dcterms:W3CDTF">2024-07-15T15:22:30Z</dcterms:modified>
</cp:coreProperties>
</file>