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18" r:id="rId3"/>
    <p:sldId id="319" r:id="rId4"/>
    <p:sldId id="320" r:id="rId5"/>
    <p:sldId id="321" r:id="rId6"/>
    <p:sldId id="322" r:id="rId7"/>
    <p:sldId id="329" r:id="rId8"/>
    <p:sldId id="323" r:id="rId9"/>
    <p:sldId id="324" r:id="rId10"/>
    <p:sldId id="325" r:id="rId11"/>
    <p:sldId id="326" r:id="rId12"/>
    <p:sldId id="327" r:id="rId13"/>
    <p:sldId id="328" r:id="rId14"/>
    <p:sldId id="280" r:id="rId15"/>
    <p:sldId id="330" r:id="rId16"/>
    <p:sldId id="33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1E1E1"/>
    <a:srgbClr val="FFE8CB"/>
    <a:srgbClr val="FFFFFF"/>
    <a:srgbClr val="D5E3CF"/>
    <a:srgbClr val="F8D7CD"/>
    <a:srgbClr val="CBCBCB"/>
    <a:srgbClr val="4472C4"/>
    <a:srgbClr val="FFE699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08" autoAdjust="0"/>
    <p:restoredTop sz="89376" autoAdjust="0"/>
  </p:normalViewPr>
  <p:slideViewPr>
    <p:cSldViewPr snapToGrid="0" snapToObjects="1">
      <p:cViewPr varScale="1">
        <p:scale>
          <a:sx n="159" d="100"/>
          <a:sy n="159" d="100"/>
        </p:scale>
        <p:origin x="1062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ws.amazon.com/pm/serv-s3/?gclid=Cj0KCQiAhc-sBhCEARIsAOVwHuSz6PZnkYov0XhmqtszVIMm0v5WFbThrqSiybKbSaIaBy53exq5-MAaAiKnEALw_wcB&amp;trk=20e04791-939c-4db9-8964-ee54c41bc6ad&amp;sc_channel=ps&amp;ef_id=Cj0KCQiAhc-sBhCEARIsAOVwHuSz6PZnkYov0XhmqtszVIMm0v5WFbThrqSiybKbSaIaBy53exq5-MAaAiKnEALw_wcB:G:s&amp;s_kwcid=AL!4422!3!651751060962!e!!g!!amazon%20s3!19852662362!145019251177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5022" y="2703443"/>
            <a:ext cx="4193434" cy="960173"/>
          </a:xfrm>
        </p:spPr>
        <p:txBody>
          <a:bodyPr/>
          <a:lstStyle/>
          <a:p>
            <a:r>
              <a:rPr lang="en-US" dirty="0"/>
              <a:t>AWS S3 Storage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8FAF7-CC52-5B12-16A9-433D05C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the Instance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DCD1A-EFCD-2286-F284-3A5E8D18D22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/>
              <a:t>Give your instance a name</a:t>
            </a:r>
          </a:p>
          <a:p>
            <a:r>
              <a:rPr lang="en-US" sz="2000" dirty="0"/>
              <a:t>Scroll down to “Permissions and encryption” and set “IAM role” to “Create a new role”</a:t>
            </a:r>
          </a:p>
          <a:p>
            <a:pPr lvl="1"/>
            <a:r>
              <a:rPr lang="en-US" sz="1600" dirty="0"/>
              <a:t>Add the new role with all default options</a:t>
            </a:r>
          </a:p>
          <a:p>
            <a:r>
              <a:rPr lang="en-US" sz="2000" dirty="0"/>
              <a:t>The rest of the options can be as default</a:t>
            </a:r>
          </a:p>
          <a:p>
            <a:r>
              <a:rPr lang="en-US" sz="2000" dirty="0"/>
              <a:t>Scroll to the end and select “Create notebook instance”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0FF96A-2AAD-CBB8-1DCF-096BC35DE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05" y="3057728"/>
            <a:ext cx="4073926" cy="2698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4A6A50-6C40-5917-7C50-B2D03579C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158" y="3057728"/>
            <a:ext cx="3854133" cy="14267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9F1DF0-A678-BE2C-D617-3CAB7E4247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059"/>
          <a:stretch/>
        </p:blipFill>
        <p:spPr>
          <a:xfrm>
            <a:off x="4444315" y="3057728"/>
            <a:ext cx="3547459" cy="276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95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2D067-A00B-8245-E266-4A00AED1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Pending Instance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91CFB-B726-F6CA-19D6-78D4DA2EABD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You will need to wait several minutes before the new instance becomes ready</a:t>
            </a:r>
          </a:p>
          <a:p>
            <a:pPr lvl="1"/>
            <a:r>
              <a:rPr lang="en-US" dirty="0"/>
              <a:t>The status should become “</a:t>
            </a:r>
            <a:r>
              <a:rPr lang="en-US" dirty="0" err="1"/>
              <a:t>InService</a:t>
            </a:r>
            <a:r>
              <a:rPr lang="en-US" dirty="0"/>
              <a:t>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190DA9-E8AA-D5DC-5C65-CF34BC50B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2472491"/>
            <a:ext cx="4969543" cy="29480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00901-AC79-79F0-72D9-E11C252961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252"/>
          <a:stretch/>
        </p:blipFill>
        <p:spPr>
          <a:xfrm>
            <a:off x="6489034" y="3116179"/>
            <a:ext cx="4335132" cy="230434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90433C41-4CCF-B495-CAA5-3C20ADBAC485}"/>
              </a:ext>
            </a:extLst>
          </p:cNvPr>
          <p:cNvSpPr/>
          <p:nvPr/>
        </p:nvSpPr>
        <p:spPr>
          <a:xfrm>
            <a:off x="6003528" y="4120965"/>
            <a:ext cx="184944" cy="29477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45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15E44-6D37-0BF0-2369-E8E1538BE7C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499311"/>
            <a:ext cx="10725150" cy="5630321"/>
          </a:xfrm>
        </p:spPr>
        <p:txBody>
          <a:bodyPr/>
          <a:lstStyle/>
          <a:p>
            <a:r>
              <a:rPr lang="en-US" dirty="0"/>
              <a:t>Select the instance to be redirected to its console</a:t>
            </a:r>
          </a:p>
          <a:p>
            <a:r>
              <a:rPr lang="en-US" dirty="0"/>
              <a:t>Select “Open Jupyter”, you will be redirected to the Jupyter home page</a:t>
            </a:r>
          </a:p>
          <a:p>
            <a:r>
              <a:rPr lang="en-US" dirty="0"/>
              <a:t>Select “New”, then “conda_tensorflow2_p310” to create a new notebook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6C67A1-A767-8939-E713-3E34ABB1C7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42"/>
          <a:stretch/>
        </p:blipFill>
        <p:spPr>
          <a:xfrm>
            <a:off x="588148" y="2717992"/>
            <a:ext cx="3871580" cy="2004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11F765-E2E1-1CBC-ABAC-40DF93E5E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264" y="2210202"/>
            <a:ext cx="5501455" cy="15099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780EED-43F2-C1E7-3A5F-8162B2307D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778"/>
          <a:stretch/>
        </p:blipFill>
        <p:spPr>
          <a:xfrm>
            <a:off x="8602828" y="3975284"/>
            <a:ext cx="2332891" cy="22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351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C1DC8-C56E-D879-79E4-8CBF4CCAD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Jupyter Notebook GUI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E84EA-6A72-C57F-6247-C0080D6F900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You will be redirected to the notebook GUI, which is very similar to Google </a:t>
            </a:r>
            <a:r>
              <a:rPr lang="en-US" dirty="0" err="1"/>
              <a:t>Colab</a:t>
            </a:r>
            <a:r>
              <a:rPr lang="en-US" dirty="0"/>
              <a:t> (with a few less features)</a:t>
            </a:r>
          </a:p>
          <a:p>
            <a:r>
              <a:rPr lang="en-US" dirty="0"/>
              <a:t>The main features on text cells (now called markdown cells) and code cells are the same</a:t>
            </a:r>
          </a:p>
          <a:p>
            <a:r>
              <a:rPr lang="en-US" dirty="0"/>
              <a:t>Before moving on to the </a:t>
            </a:r>
            <a:r>
              <a:rPr lang="en-US" b="1" dirty="0"/>
              <a:t>test s3 bucket</a:t>
            </a:r>
            <a:r>
              <a:rPr lang="en-US" dirty="0"/>
              <a:t> notebook, we need to do a few uploads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2BBF16-2EC3-88CF-7929-41218F82F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010" y="3735805"/>
            <a:ext cx="9243980" cy="243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58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6DA9F1-4819-C4F0-8093-79A132238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6040" y="1395128"/>
            <a:ext cx="6013809" cy="22023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F3615-F73A-4BF9-B804-BF6829433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Uploading to SageMaker Notebook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9BE3D-1CE4-4D5D-B24E-1D72E97F55F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4536407" cy="5221539"/>
          </a:xfrm>
        </p:spPr>
        <p:txBody>
          <a:bodyPr/>
          <a:lstStyle/>
          <a:p>
            <a:r>
              <a:rPr lang="en-US" dirty="0"/>
              <a:t>To upload contents to the notebook instance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Make sure the instance is running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Select Jupyter to be redirected to the Jupyter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Click on Upload. You will be prompted to select the files. Do not forget to click on the Upload button for each individual file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EEE756-7E26-4182-BB44-F5FD2BC96F85}"/>
              </a:ext>
            </a:extLst>
          </p:cNvPr>
          <p:cNvSpPr/>
          <p:nvPr/>
        </p:nvSpPr>
        <p:spPr>
          <a:xfrm>
            <a:off x="10593804" y="2117559"/>
            <a:ext cx="469232" cy="2406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9BAC15-A7C4-4E05-B150-7568E76482F0}"/>
              </a:ext>
            </a:extLst>
          </p:cNvPr>
          <p:cNvSpPr/>
          <p:nvPr/>
        </p:nvSpPr>
        <p:spPr>
          <a:xfrm>
            <a:off x="9583153" y="2730061"/>
            <a:ext cx="715114" cy="5365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419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9407C-985D-56FD-CC6B-E48272594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S3 Data Paths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98634-8C6B-4F2A-0526-E4252DB3F77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/>
              <a:t>If you set up the notebook instance like earlier in this slides, your notebook should be able to access S3 contents without any issues</a:t>
            </a:r>
          </a:p>
          <a:p>
            <a:r>
              <a:rPr lang="en-US" sz="2000" dirty="0"/>
              <a:t>The path can be obtained from selecting any S3 objects and look at </a:t>
            </a:r>
            <a:r>
              <a:rPr lang="en-US" sz="2000" b="1" dirty="0"/>
              <a:t>S3 URI</a:t>
            </a:r>
            <a:r>
              <a:rPr lang="en-US" sz="2000" dirty="0"/>
              <a:t>. This path can be fed directly to </a:t>
            </a:r>
            <a:r>
              <a:rPr lang="en-US" sz="2000" dirty="0" err="1">
                <a:highlight>
                  <a:srgbClr val="C0C0C0"/>
                </a:highlight>
                <a:latin typeface="Consolas" panose="020B0609020204030204" pitchFamily="49" charset="0"/>
              </a:rPr>
              <a:t>pandas.read_csv</a:t>
            </a:r>
            <a:r>
              <a:rPr lang="en-US" sz="2000" dirty="0">
                <a:highlight>
                  <a:srgbClr val="C0C0C0"/>
                </a:highlight>
                <a:latin typeface="Consolas" panose="020B0609020204030204" pitchFamily="49" charset="0"/>
              </a:rPr>
              <a:t>()</a:t>
            </a:r>
            <a:r>
              <a:rPr lang="en-US" sz="2000" dirty="0"/>
              <a:t> if the object is a csv file</a:t>
            </a:r>
          </a:p>
          <a:p>
            <a:r>
              <a:rPr lang="en-US" sz="2000" dirty="0"/>
              <a:t>For the code to be more reusable, we can split the full path into the location and the file name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2BA4F-43CA-0895-6BDF-647961ECD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3164305"/>
            <a:ext cx="5097529" cy="30474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2C984E-6041-4158-AABC-E88C169953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7" t="7971" b="7971"/>
          <a:stretch/>
        </p:blipFill>
        <p:spPr>
          <a:xfrm>
            <a:off x="6557594" y="3965251"/>
            <a:ext cx="5256627" cy="144554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F1C98C5-D1A1-2C76-E83E-83E91ACD1DFB}"/>
              </a:ext>
            </a:extLst>
          </p:cNvPr>
          <p:cNvSpPr/>
          <p:nvPr/>
        </p:nvSpPr>
        <p:spPr>
          <a:xfrm>
            <a:off x="3332746" y="4307306"/>
            <a:ext cx="1401680" cy="302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FBB3C09-939A-DB8F-ABC8-086A1703341B}"/>
              </a:ext>
            </a:extLst>
          </p:cNvPr>
          <p:cNvSpPr/>
          <p:nvPr/>
        </p:nvSpPr>
        <p:spPr>
          <a:xfrm>
            <a:off x="6101802" y="4540636"/>
            <a:ext cx="184944" cy="29477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7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246D2-4F25-5E87-1974-EE93C036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IMPORTANT: Stop the Instance at the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BAA08-B3B8-E0DC-4C06-60D07416159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FF0000"/>
                </a:solidFill>
              </a:rPr>
              <a:t>All AWS </a:t>
            </a:r>
            <a:r>
              <a:rPr lang="en-US" sz="2000" b="1" dirty="0" err="1">
                <a:solidFill>
                  <a:srgbClr val="FF0000"/>
                </a:solidFill>
              </a:rPr>
              <a:t>SageMaker</a:t>
            </a:r>
            <a:r>
              <a:rPr lang="en-US" sz="2000" b="1" dirty="0">
                <a:solidFill>
                  <a:srgbClr val="FF0000"/>
                </a:solidFill>
              </a:rPr>
              <a:t> instances need to be stopped at the end to avoid unnecessary charges</a:t>
            </a:r>
          </a:p>
          <a:p>
            <a:pPr lvl="1"/>
            <a:r>
              <a:rPr lang="en-US" sz="1800" dirty="0"/>
              <a:t>You don’t have to delete the instance, just stop it is enough</a:t>
            </a:r>
          </a:p>
          <a:p>
            <a:r>
              <a:rPr lang="en-US" sz="2000" dirty="0"/>
              <a:t>From the </a:t>
            </a:r>
            <a:r>
              <a:rPr lang="en-US" sz="2000" dirty="0" err="1"/>
              <a:t>SageMaker</a:t>
            </a:r>
            <a:r>
              <a:rPr lang="en-US" sz="2000" dirty="0"/>
              <a:t> console, select “Notebook </a:t>
            </a:r>
            <a:r>
              <a:rPr lang="en-US" sz="2000" dirty="0">
                <a:sym typeface="Wingdings" panose="05000000000000000000" pitchFamily="2" charset="2"/>
              </a:rPr>
              <a:t> Notebook instances” on the right menu</a:t>
            </a:r>
          </a:p>
          <a:p>
            <a:r>
              <a:rPr lang="en-US" sz="2000" dirty="0">
                <a:sym typeface="Wingdings" panose="05000000000000000000" pitchFamily="2" charset="2"/>
              </a:rPr>
              <a:t>Select the left radio button next to your instance </a:t>
            </a:r>
          </a:p>
          <a:p>
            <a:r>
              <a:rPr lang="en-US" sz="2000" dirty="0">
                <a:sym typeface="Wingdings" panose="05000000000000000000" pitchFamily="2" charset="2"/>
              </a:rPr>
              <a:t>Select “Actions  Stop”. The instance status will change to “Stopping”</a:t>
            </a:r>
          </a:p>
          <a:p>
            <a:r>
              <a:rPr lang="en-US" sz="2000" b="1" dirty="0">
                <a:sym typeface="Wingdings" panose="05000000000000000000" pitchFamily="2" charset="2"/>
              </a:rPr>
              <a:t>Make sure the instance status changes to “Stopped”</a:t>
            </a:r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40FC7E-6ED4-2263-2207-98392EC2B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93" y="4012531"/>
            <a:ext cx="4518807" cy="22029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97238F-AF8B-2792-F3F3-528C972C1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223" y="3979539"/>
            <a:ext cx="3013296" cy="167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570829-FEF6-34B3-92B4-C1008C87E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143" y="3979260"/>
            <a:ext cx="3461741" cy="166707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AD2D98F-AE3E-23AB-B3B1-E9C7AB9689B3}"/>
              </a:ext>
            </a:extLst>
          </p:cNvPr>
          <p:cNvSpPr/>
          <p:nvPr/>
        </p:nvSpPr>
        <p:spPr>
          <a:xfrm>
            <a:off x="223793" y="5407319"/>
            <a:ext cx="879519" cy="302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CAD4C9-F933-412C-0E1E-26D784650591}"/>
              </a:ext>
            </a:extLst>
          </p:cNvPr>
          <p:cNvSpPr/>
          <p:nvPr/>
        </p:nvSpPr>
        <p:spPr>
          <a:xfrm>
            <a:off x="1699668" y="5377155"/>
            <a:ext cx="238016" cy="2419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D10859-BED2-E53C-2FD0-A92951250265}"/>
              </a:ext>
            </a:extLst>
          </p:cNvPr>
          <p:cNvSpPr/>
          <p:nvPr/>
        </p:nvSpPr>
        <p:spPr>
          <a:xfrm>
            <a:off x="5437477" y="4320380"/>
            <a:ext cx="844973" cy="12201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2E9F37-71BB-F03E-B199-4544479DF932}"/>
              </a:ext>
            </a:extLst>
          </p:cNvPr>
          <p:cNvSpPr/>
          <p:nvPr/>
        </p:nvSpPr>
        <p:spPr>
          <a:xfrm>
            <a:off x="10840453" y="5332838"/>
            <a:ext cx="595489" cy="2739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3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6CE8B-C4A2-10E7-74A5-44C91D39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AWS S3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CF650-519A-27AC-C356-649D906537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76123"/>
            <a:ext cx="10355263" cy="5353510"/>
          </a:xfrm>
        </p:spPr>
        <p:txBody>
          <a:bodyPr/>
          <a:lstStyle/>
          <a:p>
            <a:r>
              <a:rPr lang="en-US" dirty="0"/>
              <a:t>Per their </a:t>
            </a:r>
            <a:r>
              <a:rPr lang="en-US" dirty="0">
                <a:hlinkClick r:id="rId2"/>
              </a:rPr>
              <a:t>website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Amazon S3 is an object storage service that offers industry-leading scalability, data availability, security, and performance.</a:t>
            </a:r>
          </a:p>
          <a:p>
            <a:pPr lvl="1"/>
            <a:r>
              <a:rPr lang="en-US" dirty="0"/>
              <a:t>Store and protect any amount of data for a range of use cases, such as data lakes, websites, cloud-native applications, backups, archive, machine learning, and analytics.</a:t>
            </a:r>
          </a:p>
          <a:p>
            <a:pPr lvl="1"/>
            <a:r>
              <a:rPr lang="en-US" dirty="0"/>
              <a:t>Amazon S3 is designed for 99.999999999% (11 9's) of durability, and stores data for millions of customers all around the world.</a:t>
            </a:r>
          </a:p>
          <a:p>
            <a:r>
              <a:rPr lang="en-US" dirty="0"/>
              <a:t>We will utilize S3 to store data and models throughout the AWS modules</a:t>
            </a:r>
          </a:p>
          <a:p>
            <a:r>
              <a:rPr lang="en-US" dirty="0"/>
              <a:t>Contents on S3 will not be charged in the first 12 months, so it is safe to keep data there </a:t>
            </a:r>
          </a:p>
          <a:p>
            <a:pPr lvl="1"/>
            <a:r>
              <a:rPr lang="en-US" dirty="0"/>
              <a:t>Unlike some components in </a:t>
            </a:r>
            <a:r>
              <a:rPr lang="en-US" dirty="0" err="1"/>
              <a:t>SageMaker</a:t>
            </a:r>
            <a:r>
              <a:rPr lang="en-US" dirty="0"/>
              <a:t> which will need to be removed after each session</a:t>
            </a:r>
          </a:p>
        </p:txBody>
      </p:sp>
    </p:spTree>
    <p:extLst>
      <p:ext uri="{BB962C8B-B14F-4D97-AF65-F5344CB8AC3E}">
        <p14:creationId xmlns:p14="http://schemas.microsoft.com/office/powerpoint/2010/main" val="2449236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DE4C2-27CF-101B-745E-1A696679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AWS 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A2ADB-F388-A93C-4960-9282226B2CC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From the AWS Console, search S3, and select the service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DF64ED-5811-BAB3-1031-8CC2A50E3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832" y="1945289"/>
            <a:ext cx="8552447" cy="314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13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AECC4-E9E5-1F81-1502-CE3F81298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Bucket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FDB6F-4761-9726-5278-2224B36D06C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Everything in S3 is stored in a bucket</a:t>
            </a:r>
          </a:p>
          <a:p>
            <a:r>
              <a:rPr lang="en-US" dirty="0"/>
              <a:t>We will create a bucket for the course</a:t>
            </a:r>
          </a:p>
          <a:p>
            <a:r>
              <a:rPr lang="en-US" dirty="0"/>
              <a:t>Select “Create a bucket” in the S3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C3C84A-9D91-EB18-ADBB-72C6F48B6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984" y="3518862"/>
            <a:ext cx="6466481" cy="22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2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003F3-948B-5FE7-CB12-0C43B69FEC2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523375"/>
            <a:ext cx="10355263" cy="5606258"/>
          </a:xfrm>
        </p:spPr>
        <p:txBody>
          <a:bodyPr/>
          <a:lstStyle/>
          <a:p>
            <a:r>
              <a:rPr lang="en-US" dirty="0"/>
              <a:t>Add a name for your bucket. The rest of the options can be as-is</a:t>
            </a:r>
          </a:p>
          <a:p>
            <a:r>
              <a:rPr lang="en-US" dirty="0"/>
              <a:t>The name is important to access the bucket later on from any </a:t>
            </a:r>
            <a:r>
              <a:rPr lang="en-US" dirty="0" err="1"/>
              <a:t>SageMaker</a:t>
            </a:r>
            <a:r>
              <a:rPr lang="en-US" dirty="0"/>
              <a:t> notebooks</a:t>
            </a:r>
          </a:p>
          <a:p>
            <a:r>
              <a:rPr lang="en-US" dirty="0"/>
              <a:t>Then scroll to the end and select Create bucket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DC7D9F-E546-5CEC-2B87-B00BE5DBE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2541005"/>
            <a:ext cx="5876824" cy="35886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18C2CB-CC9C-2E56-EEFA-6187085CD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757" y="4827310"/>
            <a:ext cx="4616818" cy="130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62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5A582-0249-7CEE-C68E-C4ADB0A4DC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427121"/>
            <a:ext cx="10355263" cy="5702511"/>
          </a:xfrm>
        </p:spPr>
        <p:txBody>
          <a:bodyPr/>
          <a:lstStyle/>
          <a:p>
            <a:r>
              <a:rPr lang="en-US" sz="2400" dirty="0"/>
              <a:t>After creation, the bucket will appear in the “General purpose buckets” list</a:t>
            </a:r>
          </a:p>
          <a:p>
            <a:r>
              <a:rPr lang="en-US" sz="2400" dirty="0"/>
              <a:t>Select the newly created bucket to start uploading</a:t>
            </a:r>
          </a:p>
          <a:p>
            <a:r>
              <a:rPr lang="en-US" sz="2400" dirty="0"/>
              <a:t>We will demonstrate with the obesity data and breast-cancer data, so please upload them </a:t>
            </a:r>
          </a:p>
          <a:p>
            <a:pPr lvl="1"/>
            <a:r>
              <a:rPr lang="en-US" sz="2000" dirty="0"/>
              <a:t>Select “Create folder” to create a folder “module 9” (all options can be as default)</a:t>
            </a:r>
          </a:p>
          <a:p>
            <a:pPr lvl="1"/>
            <a:r>
              <a:rPr lang="en-US" sz="2000" dirty="0"/>
              <a:t>Upload the two files into the folder “module 9”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84E557-73AD-5C71-BE12-CC25EED587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272"/>
          <a:stretch/>
        </p:blipFill>
        <p:spPr>
          <a:xfrm>
            <a:off x="318336" y="2944378"/>
            <a:ext cx="3712243" cy="31852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740723-B98F-5A48-A7C1-37146BFECC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584"/>
          <a:stretch/>
        </p:blipFill>
        <p:spPr>
          <a:xfrm>
            <a:off x="4158438" y="2944378"/>
            <a:ext cx="4865247" cy="14647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769B0E-A2A9-824B-F1F9-42E2ED16F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1544" y="2944378"/>
            <a:ext cx="2950564" cy="267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45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FAD75-D426-A2AA-23B0-89C17CD30A8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Verify that the files have been uploaded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DB13F4-F29A-2CE6-BA44-9D0071A58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050" y="1645485"/>
            <a:ext cx="7099899" cy="448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81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AA33E-BE43-EB2B-6582-7CFFF6F0E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in </a:t>
            </a:r>
            <a:r>
              <a:rPr lang="en-US" dirty="0" err="1"/>
              <a:t>SageMaker</a:t>
            </a:r>
            <a:r>
              <a:rPr lang="en-US" dirty="0"/>
              <a:t>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E91B0-CBD6-707E-14B7-9FADCA9B06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515600" cy="5221539"/>
          </a:xfrm>
        </p:spPr>
        <p:txBody>
          <a:bodyPr/>
          <a:lstStyle/>
          <a:p>
            <a:r>
              <a:rPr lang="en-US" dirty="0"/>
              <a:t>Now we get back to </a:t>
            </a:r>
            <a:r>
              <a:rPr lang="en-US" dirty="0" err="1"/>
              <a:t>SageMaker</a:t>
            </a:r>
            <a:r>
              <a:rPr lang="en-US" dirty="0"/>
              <a:t> to test access to the bucket</a:t>
            </a:r>
          </a:p>
          <a:p>
            <a:r>
              <a:rPr lang="en-US" dirty="0"/>
              <a:t>From the AWS Console, search for “</a:t>
            </a:r>
            <a:r>
              <a:rPr lang="en-US" dirty="0" err="1"/>
              <a:t>SageMaker</a:t>
            </a:r>
            <a:r>
              <a:rPr lang="en-US" dirty="0"/>
              <a:t>” and select the service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5C8C95-A8BA-DC06-C1F7-D527AF0A4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346" y="2529410"/>
            <a:ext cx="9051758" cy="269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58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3E6C-A250-CCD2-5503-8A8EA836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Notebook Instance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A51CF-047A-F4FF-5E9A-04E77BE876F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On the right menu, scroll down and select “Notebook”</a:t>
            </a:r>
          </a:p>
          <a:p>
            <a:r>
              <a:rPr lang="en-US" dirty="0"/>
              <a:t>Then select “Create notebook instance”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8CDACA-CFD2-501B-8B1B-E6D28F0E8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739" y="2032252"/>
            <a:ext cx="5376971" cy="401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677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4603</TotalTime>
  <Words>754</Words>
  <Application>Microsoft Office PowerPoint</Application>
  <PresentationFormat>Widescreen</PresentationFormat>
  <Paragraphs>63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Avenir 55 Roman</vt:lpstr>
      <vt:lpstr>Avenir 65 Medium</vt:lpstr>
      <vt:lpstr>Avenir 95 Black</vt:lpstr>
      <vt:lpstr>Calibri</vt:lpstr>
      <vt:lpstr>Consolas</vt:lpstr>
      <vt:lpstr>Office Theme</vt:lpstr>
      <vt:lpstr>AWS S3 Storage</vt:lpstr>
      <vt:lpstr>AWS S3 Storage</vt:lpstr>
      <vt:lpstr>Accessing AWS S3</vt:lpstr>
      <vt:lpstr>Create Bucket</vt:lpstr>
      <vt:lpstr>PowerPoint Presentation</vt:lpstr>
      <vt:lpstr>PowerPoint Presentation</vt:lpstr>
      <vt:lpstr>PowerPoint Presentation</vt:lpstr>
      <vt:lpstr>Testing in SageMaker Notebooks</vt:lpstr>
      <vt:lpstr>Create a Notebook Instance</vt:lpstr>
      <vt:lpstr>Naming the Instance</vt:lpstr>
      <vt:lpstr>Pending Instance</vt:lpstr>
      <vt:lpstr>PowerPoint Presentation</vt:lpstr>
      <vt:lpstr>Jupyter Notebook GUI</vt:lpstr>
      <vt:lpstr>Uploading to SageMaker Notebook</vt:lpstr>
      <vt:lpstr>Getting S3 Data Paths</vt:lpstr>
      <vt:lpstr>IMPORTANT: Stop the Instance at 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323</cp:revision>
  <dcterms:created xsi:type="dcterms:W3CDTF">2019-08-07T15:31:06Z</dcterms:created>
  <dcterms:modified xsi:type="dcterms:W3CDTF">2024-01-02T21:13:35Z</dcterms:modified>
</cp:coreProperties>
</file>