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80" r:id="rId3"/>
    <p:sldId id="306" r:id="rId4"/>
    <p:sldId id="307" r:id="rId5"/>
    <p:sldId id="303" r:id="rId6"/>
    <p:sldId id="279" r:id="rId7"/>
    <p:sldId id="298" r:id="rId8"/>
    <p:sldId id="304" r:id="rId9"/>
    <p:sldId id="305" r:id="rId10"/>
    <p:sldId id="308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57AC7"/>
    <a:srgbClr val="65E537"/>
    <a:srgbClr val="B85C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108" autoAdjust="0"/>
    <p:restoredTop sz="89376" autoAdjust="0"/>
  </p:normalViewPr>
  <p:slideViewPr>
    <p:cSldViewPr snapToGrid="0" snapToObjects="1">
      <p:cViewPr varScale="1">
        <p:scale>
          <a:sx n="111" d="100"/>
          <a:sy n="111" d="100"/>
        </p:scale>
        <p:origin x="1104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7D78D4-8830-4043-9064-E6BE46C06313}" type="datetimeFigureOut">
              <a:rPr lang="en-US" smtClean="0"/>
              <a:t>1/3/2024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2FDDA2-D307-7D41-8A9B-9D02DEE48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0890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2FDDA2-D307-7D41-8A9B-9D02DEE488B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9352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2FDDA2-D307-7D41-8A9B-9D02DEE488B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9352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2C5C32C3-0E38-EF40-8753-699E473F021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0000"/>
          <a:stretch/>
        </p:blipFill>
        <p:spPr>
          <a:xfrm>
            <a:off x="6096000" y="0"/>
            <a:ext cx="6096000" cy="6858000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B27BE0D8-E95C-3C4B-A373-FA77AFB95C4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13549" y="2703443"/>
            <a:ext cx="4660900" cy="677395"/>
          </a:xfrm>
          <a:prstGeom prst="rect">
            <a:avLst/>
          </a:prstGeom>
        </p:spPr>
        <p:txBody>
          <a:bodyPr/>
          <a:lstStyle>
            <a:lvl1pPr algn="ctr">
              <a:defRPr sz="32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1DA1688-B217-4843-B0D0-29E1D202815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13549" y="3546735"/>
            <a:ext cx="4660900" cy="512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4356227-D7D4-F943-AFB2-F20F8B4240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8817" y="1983144"/>
            <a:ext cx="2853911" cy="2891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9093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32D5093F-A64D-6A42-8920-D62D4FA40C4E}"/>
              </a:ext>
            </a:extLst>
          </p:cNvPr>
          <p:cNvGrpSpPr/>
          <p:nvPr userDrawn="1"/>
        </p:nvGrpSpPr>
        <p:grpSpPr>
          <a:xfrm>
            <a:off x="-1" y="0"/>
            <a:ext cx="12192002" cy="6858000"/>
            <a:chOff x="-1" y="0"/>
            <a:chExt cx="12192002" cy="685800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0A42E0DC-41C4-5D4E-9365-D4101A18F8F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20272"/>
            <a:stretch/>
          </p:blipFill>
          <p:spPr>
            <a:xfrm>
              <a:off x="1" y="0"/>
              <a:ext cx="12192000" cy="6858000"/>
            </a:xfrm>
            <a:prstGeom prst="rect">
              <a:avLst/>
            </a:prstGeom>
          </p:spPr>
        </p:pic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FC13913-2F32-2343-B64C-251CB51EA2C7}"/>
                </a:ext>
              </a:extLst>
            </p:cNvPr>
            <p:cNvCxnSpPr>
              <a:cxnSpLocks/>
            </p:cNvCxnSpPr>
            <p:nvPr/>
          </p:nvCxnSpPr>
          <p:spPr>
            <a:xfrm>
              <a:off x="1826811" y="1497477"/>
              <a:ext cx="8538377" cy="0"/>
            </a:xfrm>
            <a:prstGeom prst="line">
              <a:avLst/>
            </a:prstGeom>
            <a:ln w="28575">
              <a:solidFill>
                <a:srgbClr val="FFC62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4EDDACB2-B58B-F64A-B55E-70FEB45037B1}"/>
                </a:ext>
              </a:extLst>
            </p:cNvPr>
            <p:cNvSpPr/>
            <p:nvPr/>
          </p:nvSpPr>
          <p:spPr>
            <a:xfrm>
              <a:off x="5589104" y="990581"/>
              <a:ext cx="1013791" cy="1013791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FFC62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84A6396A-6CC8-EE41-8B23-9407CDA8FD3F}"/>
                </a:ext>
              </a:extLst>
            </p:cNvPr>
            <p:cNvCxnSpPr>
              <a:cxnSpLocks/>
            </p:cNvCxnSpPr>
            <p:nvPr/>
          </p:nvCxnSpPr>
          <p:spPr>
            <a:xfrm>
              <a:off x="1826811" y="5360525"/>
              <a:ext cx="8538377" cy="0"/>
            </a:xfrm>
            <a:prstGeom prst="line">
              <a:avLst/>
            </a:prstGeom>
            <a:ln w="28575">
              <a:solidFill>
                <a:srgbClr val="FFC62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524DCAAE-06D4-1C42-A8CE-0E38F73143D0}"/>
                </a:ext>
              </a:extLst>
            </p:cNvPr>
            <p:cNvSpPr/>
            <p:nvPr/>
          </p:nvSpPr>
          <p:spPr>
            <a:xfrm>
              <a:off x="5589104" y="4853629"/>
              <a:ext cx="1013791" cy="1013791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FFC62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2F89AB1-B31C-E448-B85A-7845F94BB1BB}"/>
                </a:ext>
              </a:extLst>
            </p:cNvPr>
            <p:cNvSpPr/>
            <p:nvPr/>
          </p:nvSpPr>
          <p:spPr>
            <a:xfrm>
              <a:off x="-1" y="2494755"/>
              <a:ext cx="12192001" cy="1866622"/>
            </a:xfrm>
            <a:prstGeom prst="rect">
              <a:avLst/>
            </a:prstGeom>
            <a:solidFill>
              <a:srgbClr val="FFC6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15F5AD75-B71E-D94B-A05C-66D485089C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70916" y="1320514"/>
              <a:ext cx="650162" cy="433441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27CDAB06-B996-2747-B5EA-CA07085E551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0800000">
              <a:off x="5770916" y="5143800"/>
              <a:ext cx="650162" cy="433441"/>
            </a:xfrm>
            <a:prstGeom prst="rect">
              <a:avLst/>
            </a:prstGeom>
          </p:spPr>
        </p:pic>
      </p:grpSp>
      <p:sp>
        <p:nvSpPr>
          <p:cNvPr id="17" name="Text Placeholder 12">
            <a:extLst>
              <a:ext uri="{FF2B5EF4-FFF2-40B4-BE49-F238E27FC236}">
                <a16:creationId xmlns:a16="http://schemas.microsoft.com/office/drawing/2014/main" id="{4E663CB2-1E13-F842-839B-5A8CD0A85A6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88571" y="2937860"/>
            <a:ext cx="10414849" cy="98041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 b="1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We don’t yet know what our best self can be…together, we all need to find it.</a:t>
            </a:r>
          </a:p>
        </p:txBody>
      </p:sp>
    </p:spTree>
    <p:extLst>
      <p:ext uri="{BB962C8B-B14F-4D97-AF65-F5344CB8AC3E}">
        <p14:creationId xmlns:p14="http://schemas.microsoft.com/office/powerpoint/2010/main" val="456981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533246C5-2D29-F946-B2F7-3B9C84905703}"/>
              </a:ext>
            </a:extLst>
          </p:cNvPr>
          <p:cNvGrpSpPr/>
          <p:nvPr userDrawn="1"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44CE2E98-8D1A-CD4B-B1A9-88632EBA646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CFBB83C3-3C45-0841-A413-09852839C40C}"/>
                </a:ext>
              </a:extLst>
            </p:cNvPr>
            <p:cNvCxnSpPr>
              <a:cxnSpLocks/>
            </p:cNvCxnSpPr>
            <p:nvPr/>
          </p:nvCxnSpPr>
          <p:spPr>
            <a:xfrm>
              <a:off x="1826811" y="1497477"/>
              <a:ext cx="8538377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57FDDB52-74F4-BD45-9465-8A1053479EC4}"/>
                </a:ext>
              </a:extLst>
            </p:cNvPr>
            <p:cNvSpPr/>
            <p:nvPr/>
          </p:nvSpPr>
          <p:spPr>
            <a:xfrm>
              <a:off x="5589104" y="990581"/>
              <a:ext cx="1013791" cy="101379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7DFCEBF5-ADAA-7B46-9038-529B9CAD1C0A}"/>
                </a:ext>
              </a:extLst>
            </p:cNvPr>
            <p:cNvCxnSpPr>
              <a:cxnSpLocks/>
            </p:cNvCxnSpPr>
            <p:nvPr/>
          </p:nvCxnSpPr>
          <p:spPr>
            <a:xfrm>
              <a:off x="1826811" y="5360525"/>
              <a:ext cx="8538377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AC772748-8129-DF4A-8381-C7C56673891E}"/>
                </a:ext>
              </a:extLst>
            </p:cNvPr>
            <p:cNvSpPr/>
            <p:nvPr/>
          </p:nvSpPr>
          <p:spPr>
            <a:xfrm>
              <a:off x="5589104" y="4853629"/>
              <a:ext cx="1013791" cy="101379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A87E82D3-A127-8949-B1E6-B259F329C874}"/>
                </a:ext>
              </a:extLst>
            </p:cNvPr>
            <p:cNvSpPr/>
            <p:nvPr/>
          </p:nvSpPr>
          <p:spPr>
            <a:xfrm>
              <a:off x="-1" y="2494755"/>
              <a:ext cx="12192001" cy="186662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6EB4B2D7-120C-C34A-B84F-EA07D8F4AE4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50855" y="1305854"/>
              <a:ext cx="690281" cy="460187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7F279F7D-5F09-5A4A-BBE3-A178B7A3077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0800000">
              <a:off x="5750855" y="5128560"/>
              <a:ext cx="690281" cy="460187"/>
            </a:xfrm>
            <a:prstGeom prst="rect">
              <a:avLst/>
            </a:prstGeom>
          </p:spPr>
        </p:pic>
      </p:grp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D4F3A9B5-49EA-D54B-89B9-093CE6BD84C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88571" y="2937860"/>
            <a:ext cx="10414849" cy="98041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We don’t yet know what our best self can be…together, we all need to find it.</a:t>
            </a:r>
          </a:p>
        </p:txBody>
      </p:sp>
    </p:spTree>
    <p:extLst>
      <p:ext uri="{BB962C8B-B14F-4D97-AF65-F5344CB8AC3E}">
        <p14:creationId xmlns:p14="http://schemas.microsoft.com/office/powerpoint/2010/main" val="21818728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F25A00D-820B-394B-BB34-47EBF2ABEC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D071227B-224F-8845-985A-7D474CAE570C}"/>
              </a:ext>
            </a:extLst>
          </p:cNvPr>
          <p:cNvSpPr/>
          <p:nvPr/>
        </p:nvSpPr>
        <p:spPr>
          <a:xfrm>
            <a:off x="-1" y="2958419"/>
            <a:ext cx="12192001" cy="94116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33FC234-CE84-CE4A-AEC5-3D8F75B4E49C}"/>
              </a:ext>
            </a:extLst>
          </p:cNvPr>
          <p:cNvSpPr txBox="1"/>
          <p:nvPr/>
        </p:nvSpPr>
        <p:spPr>
          <a:xfrm>
            <a:off x="1822703" y="3210350"/>
            <a:ext cx="854659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3934758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57E3552-DEBB-C944-A554-82AFCB8419BA}"/>
              </a:ext>
            </a:extLst>
          </p:cNvPr>
          <p:cNvSpPr/>
          <p:nvPr/>
        </p:nvSpPr>
        <p:spPr>
          <a:xfrm>
            <a:off x="0" y="4872178"/>
            <a:ext cx="12192000" cy="121807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89982E9-2715-D941-B379-71A97DB1701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0000" r="1168" b="21932"/>
          <a:stretch/>
        </p:blipFill>
        <p:spPr>
          <a:xfrm>
            <a:off x="-1" y="4933072"/>
            <a:ext cx="12192001" cy="192492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58D1FCC-C828-5245-A412-3708798581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2335" y="963303"/>
            <a:ext cx="2887330" cy="2925572"/>
          </a:xfrm>
          <a:prstGeom prst="rect">
            <a:avLst/>
          </a:prstGeom>
        </p:spPr>
      </p:pic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4754ED87-0658-414E-9715-03B96424125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65550" y="5448601"/>
            <a:ext cx="4660900" cy="44609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Title2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DEA2028A-6C2D-9540-910F-711B608C5FD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765550" y="5961363"/>
            <a:ext cx="4660900" cy="35022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Date2</a:t>
            </a:r>
          </a:p>
        </p:txBody>
      </p:sp>
    </p:spTree>
    <p:extLst>
      <p:ext uri="{BB962C8B-B14F-4D97-AF65-F5344CB8AC3E}">
        <p14:creationId xmlns:p14="http://schemas.microsoft.com/office/powerpoint/2010/main" val="30313242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89982E9-2715-D941-B379-71A97DB1701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9902" r="1168" b="21932"/>
          <a:stretch/>
        </p:blipFill>
        <p:spPr>
          <a:xfrm>
            <a:off x="-1" y="6311590"/>
            <a:ext cx="12192001" cy="565634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0C39C82-22A6-0A45-B0AE-051068866D21}"/>
              </a:ext>
            </a:extLst>
          </p:cNvPr>
          <p:cNvCxnSpPr>
            <a:cxnSpLocks/>
          </p:cNvCxnSpPr>
          <p:nvPr userDrawn="1"/>
        </p:nvCxnSpPr>
        <p:spPr>
          <a:xfrm>
            <a:off x="-1" y="6311590"/>
            <a:ext cx="1219200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1">
            <a:extLst>
              <a:ext uri="{FF2B5EF4-FFF2-40B4-BE49-F238E27FC236}">
                <a16:creationId xmlns:a16="http://schemas.microsoft.com/office/drawing/2014/main" id="{FA6151DA-0E50-3747-B88F-29F646B3148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3425" y="109131"/>
            <a:ext cx="10515600" cy="666991"/>
          </a:xfrm>
          <a:prstGeom prst="rect">
            <a:avLst/>
          </a:prstGeom>
        </p:spPr>
        <p:txBody>
          <a:bodyPr/>
          <a:lstStyle>
            <a:lvl1pPr>
              <a:defRPr sz="32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Title3</a:t>
            </a:r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48378D0F-E7EF-4A4B-83B1-DE987880935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33425" y="908093"/>
            <a:ext cx="10355263" cy="5221539"/>
          </a:xfrm>
          <a:prstGeom prst="rect">
            <a:avLst/>
          </a:prstGeom>
        </p:spPr>
        <p:txBody>
          <a:bodyPr/>
          <a:lstStyle>
            <a:lvl1pPr>
              <a:buClr>
                <a:srgbClr val="F7BF32"/>
              </a:buClr>
              <a:defRPr b="0" i="0">
                <a:latin typeface="Avenir 65 Medium" panose="02000503020000020003" pitchFamily="2" charset="0"/>
              </a:defRPr>
            </a:lvl1pPr>
            <a:lvl2pPr>
              <a:buClr>
                <a:srgbClr val="F7BF32"/>
              </a:buClr>
              <a:defRPr b="0" i="0">
                <a:latin typeface="Avenir 55 Roman" panose="02000503020000020003" pitchFamily="2" charset="0"/>
              </a:defRPr>
            </a:lvl2pPr>
            <a:lvl3pPr>
              <a:buClr>
                <a:srgbClr val="F7BF32"/>
              </a:buClr>
              <a:defRPr b="0" i="0">
                <a:latin typeface="Avenir 55 Roman" panose="02000503020000020003" pitchFamily="2" charset="0"/>
              </a:defRPr>
            </a:lvl3pPr>
            <a:lvl4pPr>
              <a:buClr>
                <a:srgbClr val="F7BF32"/>
              </a:buClr>
              <a:defRPr b="0" i="0">
                <a:latin typeface="Avenir 55 Roman" panose="02000503020000020003" pitchFamily="2" charset="0"/>
              </a:defRPr>
            </a:lvl4pPr>
            <a:lvl5pPr>
              <a:buClr>
                <a:srgbClr val="F7BF32"/>
              </a:buClr>
              <a:defRPr b="0" i="0">
                <a:latin typeface="Avenir 55 Roman" panose="02000503020000020003" pitchFamily="2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02006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89982E9-2715-D941-B379-71A97DB1701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9902" r="1168" b="21932"/>
          <a:stretch/>
        </p:blipFill>
        <p:spPr>
          <a:xfrm>
            <a:off x="-1" y="6311590"/>
            <a:ext cx="12192001" cy="565634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0C39C82-22A6-0A45-B0AE-051068866D21}"/>
              </a:ext>
            </a:extLst>
          </p:cNvPr>
          <p:cNvCxnSpPr>
            <a:cxnSpLocks/>
          </p:cNvCxnSpPr>
          <p:nvPr userDrawn="1"/>
        </p:nvCxnSpPr>
        <p:spPr>
          <a:xfrm>
            <a:off x="-1" y="6311590"/>
            <a:ext cx="1219200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F39A8CB0-9A70-A144-93B6-FBAF6A78F3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054452"/>
            <a:ext cx="10515600" cy="1139861"/>
          </a:xfrm>
          <a:prstGeom prst="rect">
            <a:avLst/>
          </a:prstGeom>
        </p:spPr>
        <p:txBody>
          <a:bodyPr/>
          <a:lstStyle>
            <a:lvl1pPr algn="ctr">
              <a:defRPr sz="3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211946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57E3552-DEBB-C944-A554-82AFCB8419BA}"/>
              </a:ext>
            </a:extLst>
          </p:cNvPr>
          <p:cNvSpPr/>
          <p:nvPr/>
        </p:nvSpPr>
        <p:spPr>
          <a:xfrm>
            <a:off x="0" y="4872178"/>
            <a:ext cx="12192000" cy="121807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89982E9-2715-D941-B379-71A97DB1701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0000" r="1168" b="21932"/>
          <a:stretch/>
        </p:blipFill>
        <p:spPr>
          <a:xfrm>
            <a:off x="-1" y="4933072"/>
            <a:ext cx="12192001" cy="1924928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0159C787-850A-E94C-BE82-DEF54263AD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054452"/>
            <a:ext cx="10515600" cy="1139861"/>
          </a:xfrm>
          <a:prstGeom prst="rect">
            <a:avLst/>
          </a:prstGeom>
        </p:spPr>
        <p:txBody>
          <a:bodyPr/>
          <a:lstStyle>
            <a:lvl1pPr algn="ctr">
              <a:defRPr sz="3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6059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view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FD4AF910-3B45-C642-BA40-7F26C292CBB7}"/>
              </a:ext>
            </a:extLst>
          </p:cNvPr>
          <p:cNvGrpSpPr/>
          <p:nvPr userDrawn="1"/>
        </p:nvGrpSpPr>
        <p:grpSpPr>
          <a:xfrm>
            <a:off x="0" y="0"/>
            <a:ext cx="6143872" cy="6858000"/>
            <a:chOff x="0" y="0"/>
            <a:chExt cx="6143872" cy="6858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C89D864-D3E3-854A-9727-A7FA3A3C3175}"/>
                </a:ext>
              </a:extLst>
            </p:cNvPr>
            <p:cNvSpPr/>
            <p:nvPr/>
          </p:nvSpPr>
          <p:spPr>
            <a:xfrm>
              <a:off x="5617345" y="0"/>
              <a:ext cx="526527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3D8ED27C-6546-2A4D-8DF8-81E2F1D5CA7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50000"/>
            <a:stretch/>
          </p:blipFill>
          <p:spPr>
            <a:xfrm>
              <a:off x="0" y="0"/>
              <a:ext cx="6096000" cy="6858000"/>
            </a:xfrm>
            <a:prstGeom prst="rect">
              <a:avLst/>
            </a:prstGeom>
          </p:spPr>
        </p:pic>
      </p:grp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1061A9F-A15E-C64A-9549-79374FACE17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5833" y="3229691"/>
            <a:ext cx="4702175" cy="39861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What We’ll Cover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1FA52A49-6633-E54F-9E51-57323147E95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791833" y="1128199"/>
            <a:ext cx="4704334" cy="456467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lnSpc>
                <a:spcPct val="200000"/>
              </a:lnSpc>
              <a:buClr>
                <a:srgbClr val="FFC629"/>
              </a:buClr>
              <a:buFont typeface="Arial" panose="020B0604020202020204" pitchFamily="34" charset="0"/>
              <a:buChar char="•"/>
              <a:defRPr sz="1800" b="0" i="0"/>
            </a:lvl2pPr>
          </a:lstStyle>
          <a:p>
            <a:pPr>
              <a:lnSpc>
                <a:spcPct val="200000"/>
              </a:lnSpc>
            </a:pPr>
            <a:r>
              <a:rPr lang="en-US" dirty="0">
                <a:latin typeface="Avenir 65 Medium" panose="02000503020000020003" pitchFamily="2" charset="0"/>
              </a:rPr>
              <a:t>Content</a:t>
            </a:r>
          </a:p>
          <a:p>
            <a:pPr>
              <a:lnSpc>
                <a:spcPct val="200000"/>
              </a:lnSpc>
            </a:pPr>
            <a:r>
              <a:rPr lang="en-US" dirty="0">
                <a:latin typeface="Avenir 65 Medium" panose="02000503020000020003" pitchFamily="2" charset="0"/>
              </a:rPr>
              <a:t>Content</a:t>
            </a:r>
          </a:p>
          <a:p>
            <a:pPr marL="742950" lvl="1" indent="-285750">
              <a:lnSpc>
                <a:spcPct val="200000"/>
              </a:lnSpc>
              <a:buClr>
                <a:srgbClr val="FFC629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venir 65 Medium" panose="02000503020000020003" pitchFamily="2" charset="0"/>
              </a:rPr>
              <a:t>Content</a:t>
            </a:r>
          </a:p>
          <a:p>
            <a:pPr marL="742950" lvl="1" indent="-285750">
              <a:lnSpc>
                <a:spcPct val="200000"/>
              </a:lnSpc>
              <a:buClr>
                <a:srgbClr val="FFC629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venir 65 Medium" panose="02000503020000020003" pitchFamily="2" charset="0"/>
              </a:rPr>
              <a:t>Content</a:t>
            </a:r>
          </a:p>
          <a:p>
            <a:pPr marL="742950" lvl="1" indent="-285750">
              <a:lnSpc>
                <a:spcPct val="200000"/>
              </a:lnSpc>
              <a:buClr>
                <a:srgbClr val="FFC629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venir 65 Medium" panose="02000503020000020003" pitchFamily="2" charset="0"/>
              </a:rPr>
              <a:t>Content</a:t>
            </a:r>
          </a:p>
          <a:p>
            <a:pPr>
              <a:lnSpc>
                <a:spcPct val="200000"/>
              </a:lnSpc>
            </a:pPr>
            <a:r>
              <a:rPr lang="en-US" dirty="0">
                <a:latin typeface="Avenir 65 Medium" panose="02000503020000020003" pitchFamily="2" charset="0"/>
              </a:rPr>
              <a:t>Content</a:t>
            </a:r>
          </a:p>
          <a:p>
            <a:pPr>
              <a:lnSpc>
                <a:spcPct val="200000"/>
              </a:lnSpc>
            </a:pPr>
            <a:r>
              <a:rPr lang="en-US" dirty="0">
                <a:latin typeface="Avenir 65 Medium" panose="02000503020000020003" pitchFamily="2" charset="0"/>
              </a:rPr>
              <a:t>Content</a:t>
            </a:r>
          </a:p>
        </p:txBody>
      </p:sp>
    </p:spTree>
    <p:extLst>
      <p:ext uri="{BB962C8B-B14F-4D97-AF65-F5344CB8AC3E}">
        <p14:creationId xmlns:p14="http://schemas.microsoft.com/office/powerpoint/2010/main" val="2862076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06B76FD-EBC2-924F-90F9-5FBB8B224E6C}"/>
              </a:ext>
            </a:extLst>
          </p:cNvPr>
          <p:cNvSpPr/>
          <p:nvPr/>
        </p:nvSpPr>
        <p:spPr>
          <a:xfrm>
            <a:off x="-1" y="6224584"/>
            <a:ext cx="12192001" cy="26077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0204431-1C59-AA44-82EC-D02845A982F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1324" r="1434" b="242"/>
          <a:stretch/>
        </p:blipFill>
        <p:spPr>
          <a:xfrm>
            <a:off x="0" y="6279639"/>
            <a:ext cx="12192000" cy="578361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E6176D2-EEF6-1043-9E18-99A5E6FB1DED}"/>
              </a:ext>
            </a:extLst>
          </p:cNvPr>
          <p:cNvCxnSpPr>
            <a:cxnSpLocks/>
          </p:cNvCxnSpPr>
          <p:nvPr/>
        </p:nvCxnSpPr>
        <p:spPr>
          <a:xfrm>
            <a:off x="-13856" y="1260574"/>
            <a:ext cx="6096001" cy="0"/>
          </a:xfrm>
          <a:prstGeom prst="line">
            <a:avLst/>
          </a:prstGeom>
          <a:ln w="28575">
            <a:solidFill>
              <a:srgbClr val="FFC6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3B75B1AC-CF2D-704D-8913-3B88C08C39B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98083" y="600075"/>
            <a:ext cx="5680075" cy="660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Title7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D8360B5A-D265-7849-A437-ACE53640BB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8083" y="1752600"/>
            <a:ext cx="4257675" cy="3352800"/>
          </a:xfrm>
          <a:prstGeom prst="rect">
            <a:avLst/>
          </a:prstGeom>
        </p:spPr>
        <p:txBody>
          <a:bodyPr/>
          <a:lstStyle>
            <a:lvl1pPr marL="0" indent="0">
              <a:buClr>
                <a:srgbClr val="FFC629"/>
              </a:buClr>
              <a:buFont typeface="Arial" panose="020B0604020202020204" pitchFamily="34" charset="0"/>
              <a:buNone/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r>
              <a:rPr lang="en-US" sz="1500" b="1" dirty="0">
                <a:latin typeface="Avenir 95 Black" panose="02000503020000020003" pitchFamily="2" charset="0"/>
              </a:rPr>
              <a:t>Points:</a:t>
            </a:r>
          </a:p>
          <a:p>
            <a:endParaRPr lang="en-US" sz="1500" dirty="0">
              <a:latin typeface="Avenir 65 Medium" panose="02000503020000020003" pitchFamily="2" charset="0"/>
            </a:endParaRPr>
          </a:p>
          <a:p>
            <a:pPr marL="285750" indent="-285750">
              <a:buClr>
                <a:srgbClr val="FFC629"/>
              </a:buClr>
              <a:buFont typeface="Arial" panose="020B0604020202020204" pitchFamily="34" charset="0"/>
              <a:buChar char="•"/>
            </a:pPr>
            <a:r>
              <a:rPr lang="en-US" sz="1500" dirty="0">
                <a:latin typeface="Avenir 65 Medium" panose="02000503020000020003" pitchFamily="2" charset="0"/>
              </a:rPr>
              <a:t>Point 1</a:t>
            </a:r>
          </a:p>
          <a:p>
            <a:pPr marL="285750" indent="-285750">
              <a:buClr>
                <a:srgbClr val="FFC629"/>
              </a:buClr>
              <a:buFont typeface="Arial" panose="020B0604020202020204" pitchFamily="34" charset="0"/>
              <a:buChar char="•"/>
            </a:pPr>
            <a:r>
              <a:rPr lang="en-US" sz="1500" dirty="0">
                <a:latin typeface="Avenir 65 Medium" panose="02000503020000020003" pitchFamily="2" charset="0"/>
              </a:rPr>
              <a:t>Point 2</a:t>
            </a:r>
          </a:p>
          <a:p>
            <a:pPr marL="285750" indent="-285750">
              <a:buClr>
                <a:srgbClr val="FFC629"/>
              </a:buClr>
              <a:buFont typeface="Arial" panose="020B0604020202020204" pitchFamily="34" charset="0"/>
              <a:buChar char="•"/>
            </a:pPr>
            <a:r>
              <a:rPr lang="en-US" sz="1500" dirty="0">
                <a:latin typeface="Avenir 65 Medium" panose="02000503020000020003" pitchFamily="2" charset="0"/>
              </a:rPr>
              <a:t>Point 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500" dirty="0">
              <a:latin typeface="Avenir 65 Medium" panose="02000503020000020003" pitchFamily="2" charset="0"/>
            </a:endParaRPr>
          </a:p>
          <a:p>
            <a:r>
              <a:rPr lang="en-US" sz="1500" dirty="0">
                <a:latin typeface="Avenir 65 Medium" panose="02000503020000020003" pitchFamily="2" charset="0"/>
              </a:rPr>
              <a:t>Reinforce main points/message here with copy to explain to the consumer.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DF874033-E928-1743-85FB-DC29CB426C5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799667" y="1593184"/>
            <a:ext cx="4794250" cy="38925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5105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3475F388-1957-4E42-8C71-14A16B93040E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560DCAAC-46AE-3343-8F9A-CD4DDA203A0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20272"/>
            <a:stretch/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D7FE7ACE-CBBD-CE4F-9899-20F39A6A454D}"/>
                </a:ext>
              </a:extLst>
            </p:cNvPr>
            <p:cNvCxnSpPr/>
            <p:nvPr/>
          </p:nvCxnSpPr>
          <p:spPr>
            <a:xfrm>
              <a:off x="3169919" y="3857735"/>
              <a:ext cx="5852160" cy="0"/>
            </a:xfrm>
            <a:prstGeom prst="line">
              <a:avLst/>
            </a:prstGeom>
            <a:ln w="28575">
              <a:solidFill>
                <a:srgbClr val="FFC62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 Placeholder 12">
            <a:extLst>
              <a:ext uri="{FF2B5EF4-FFF2-40B4-BE49-F238E27FC236}">
                <a16:creationId xmlns:a16="http://schemas.microsoft.com/office/drawing/2014/main" id="{1210CA93-A5F0-FC40-A24C-216D908FFEE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08325" y="3247982"/>
            <a:ext cx="6575347" cy="55399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Divider Title1</a:t>
            </a:r>
          </a:p>
        </p:txBody>
      </p:sp>
    </p:spTree>
    <p:extLst>
      <p:ext uri="{BB962C8B-B14F-4D97-AF65-F5344CB8AC3E}">
        <p14:creationId xmlns:p14="http://schemas.microsoft.com/office/powerpoint/2010/main" val="2301743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72C8967C-5DE1-8542-B6F8-DE583745C775}"/>
              </a:ext>
            </a:extLst>
          </p:cNvPr>
          <p:cNvGrpSpPr/>
          <p:nvPr userDrawn="1"/>
        </p:nvGrpSpPr>
        <p:grpSpPr>
          <a:xfrm>
            <a:off x="0" y="-1"/>
            <a:ext cx="12192000" cy="6858001"/>
            <a:chOff x="0" y="-1"/>
            <a:chExt cx="12192000" cy="6858001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E3F91AB2-125E-C949-8DAC-F0922653571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alphaModFix amt="50000"/>
            </a:blip>
            <a:srcRect t="19272"/>
            <a:stretch/>
          </p:blipFill>
          <p:spPr>
            <a:xfrm>
              <a:off x="0" y="-1"/>
              <a:ext cx="12192000" cy="6858001"/>
            </a:xfrm>
            <a:prstGeom prst="rect">
              <a:avLst/>
            </a:prstGeom>
          </p:spPr>
        </p:pic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DF6F952A-A865-544A-B2DA-A32AF5762272}"/>
                </a:ext>
              </a:extLst>
            </p:cNvPr>
            <p:cNvCxnSpPr/>
            <p:nvPr/>
          </p:nvCxnSpPr>
          <p:spPr>
            <a:xfrm>
              <a:off x="3672840" y="3857735"/>
              <a:ext cx="4846320" cy="0"/>
            </a:xfrm>
            <a:prstGeom prst="line">
              <a:avLst/>
            </a:prstGeom>
            <a:ln w="28575">
              <a:solidFill>
                <a:srgbClr val="FFC62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 Placeholder 12">
            <a:extLst>
              <a:ext uri="{FF2B5EF4-FFF2-40B4-BE49-F238E27FC236}">
                <a16:creationId xmlns:a16="http://schemas.microsoft.com/office/drawing/2014/main" id="{BDF5D72F-CC3C-2B4E-B192-FF761F67C87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08325" y="3247982"/>
            <a:ext cx="6575347" cy="55399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Divider Title2</a:t>
            </a:r>
          </a:p>
        </p:txBody>
      </p:sp>
    </p:spTree>
    <p:extLst>
      <p:ext uri="{BB962C8B-B14F-4D97-AF65-F5344CB8AC3E}">
        <p14:creationId xmlns:p14="http://schemas.microsoft.com/office/powerpoint/2010/main" val="3089016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8656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67" r:id="rId3"/>
    <p:sldLayoutId id="2147483668" r:id="rId4"/>
    <p:sldLayoutId id="2147483669" r:id="rId5"/>
    <p:sldLayoutId id="2147483658" r:id="rId6"/>
    <p:sldLayoutId id="2147483665" r:id="rId7"/>
    <p:sldLayoutId id="2147483660" r:id="rId8"/>
    <p:sldLayoutId id="2147483661" r:id="rId9"/>
    <p:sldLayoutId id="2147483663" r:id="rId10"/>
    <p:sldLayoutId id="2147483664" r:id="rId11"/>
    <p:sldLayoutId id="2147483666" r:id="rId1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1D62DE74-A72F-FA43-9FDB-0477AE57CA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3548" y="2703443"/>
            <a:ext cx="4959351" cy="960173"/>
          </a:xfrm>
        </p:spPr>
        <p:txBody>
          <a:bodyPr/>
          <a:lstStyle/>
          <a:p>
            <a:r>
              <a:rPr lang="en-US" dirty="0"/>
              <a:t>AWS Predictive Models</a:t>
            </a:r>
          </a:p>
        </p:txBody>
      </p:sp>
    </p:spTree>
    <p:extLst>
      <p:ext uri="{BB962C8B-B14F-4D97-AF65-F5344CB8AC3E}">
        <p14:creationId xmlns:p14="http://schemas.microsoft.com/office/powerpoint/2010/main" val="18717258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785E16-DBAA-53F1-1E36-FCA794C59B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Cleaning 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0832FB-1267-7EF8-AD24-8E1963149F7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It is </a:t>
            </a:r>
            <a:r>
              <a:rPr lang="en-US" b="1" dirty="0"/>
              <a:t>very important</a:t>
            </a:r>
            <a:r>
              <a:rPr lang="en-US" dirty="0"/>
              <a:t> to remove the charged resources after practicing</a:t>
            </a:r>
          </a:p>
          <a:p>
            <a:pPr lvl="1"/>
            <a:r>
              <a:rPr lang="en-US" dirty="0"/>
              <a:t>Of course, in practice, we keep things like models, endpoints, etc. to use</a:t>
            </a:r>
          </a:p>
          <a:p>
            <a:r>
              <a:rPr lang="en-US" dirty="0"/>
              <a:t>The cleaning up code at the end of the provided notebooks are usually enough, however, they are not sufficient if</a:t>
            </a:r>
          </a:p>
          <a:p>
            <a:pPr lvl="1"/>
            <a:r>
              <a:rPr lang="en-US" dirty="0"/>
              <a:t>You get errors while training </a:t>
            </a:r>
            <a:r>
              <a:rPr lang="en-US" dirty="0" err="1"/>
              <a:t>XGBoost</a:t>
            </a:r>
            <a:r>
              <a:rPr lang="en-US" dirty="0"/>
              <a:t> or Linear Learner</a:t>
            </a:r>
          </a:p>
          <a:p>
            <a:pPr lvl="1"/>
            <a:r>
              <a:rPr lang="en-US" dirty="0"/>
              <a:t>You restart or disconnect the session before running the cleaning up code</a:t>
            </a:r>
          </a:p>
          <a:p>
            <a:pPr>
              <a:buFont typeface="Wingdings" panose="05000000000000000000" pitchFamily="2" charset="2"/>
              <a:buChar char="è"/>
            </a:pPr>
            <a:r>
              <a:rPr lang="en-US" b="1" dirty="0">
                <a:solidFill>
                  <a:srgbClr val="FF0000"/>
                </a:solidFill>
                <a:sym typeface="Wingdings" panose="05000000000000000000" pitchFamily="2" charset="2"/>
              </a:rPr>
              <a:t>ALWAYS CHECK THE FOLLOWING LOCATIONS AND REMOVE ANYTHING LEFT AFTER EACH PRACTICE SESSION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b="1" dirty="0">
                <a:solidFill>
                  <a:srgbClr val="FF0000"/>
                </a:solidFill>
              </a:rPr>
              <a:t>Inference </a:t>
            </a:r>
            <a:r>
              <a:rPr lang="en-US" b="1" dirty="0">
                <a:solidFill>
                  <a:srgbClr val="FF0000"/>
                </a:solidFill>
                <a:sym typeface="Wingdings" panose="05000000000000000000" pitchFamily="2" charset="2"/>
              </a:rPr>
              <a:t> Models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b="1" dirty="0">
                <a:solidFill>
                  <a:srgbClr val="FF0000"/>
                </a:solidFill>
                <a:sym typeface="Wingdings" panose="05000000000000000000" pitchFamily="2" charset="2"/>
              </a:rPr>
              <a:t> Inference  Endpoints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b="1" dirty="0">
                <a:solidFill>
                  <a:srgbClr val="FF0000"/>
                </a:solidFill>
                <a:sym typeface="Wingdings" panose="05000000000000000000" pitchFamily="2" charset="2"/>
              </a:rPr>
              <a:t> Inference  Endpoint configurations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b="1" dirty="0">
                <a:solidFill>
                  <a:srgbClr val="FF0000"/>
                </a:solidFill>
                <a:sym typeface="Wingdings" panose="05000000000000000000" pitchFamily="2" charset="2"/>
              </a:rPr>
              <a:t> All notebook instances should be STOPPED </a:t>
            </a:r>
          </a:p>
        </p:txBody>
      </p:sp>
    </p:spTree>
    <p:extLst>
      <p:ext uri="{BB962C8B-B14F-4D97-AF65-F5344CB8AC3E}">
        <p14:creationId xmlns:p14="http://schemas.microsoft.com/office/powerpoint/2010/main" val="38288852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9F3615-F73A-4BF9-B804-BF68294331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Uploading to SageMaker Notebook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39BE3D-1CE4-4D5D-B24E-1D72E97F55F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33425" y="908093"/>
            <a:ext cx="4471473" cy="5221539"/>
          </a:xfrm>
        </p:spPr>
        <p:txBody>
          <a:bodyPr/>
          <a:lstStyle/>
          <a:p>
            <a:r>
              <a:rPr lang="en-US" sz="2400" dirty="0"/>
              <a:t>You need to upload the data, the sample notebooks, and the </a:t>
            </a:r>
            <a:r>
              <a:rPr lang="en-US" sz="2400" dirty="0" err="1"/>
              <a:t>sagemaker_</a:t>
            </a:r>
            <a:r>
              <a:rPr lang="en-US" sz="2400" err="1"/>
              <a:t>models</a:t>
            </a:r>
            <a:r>
              <a:rPr lang="en-US" sz="2400"/>
              <a:t>.py file </a:t>
            </a:r>
            <a:r>
              <a:rPr lang="en-US" sz="2400" dirty="0"/>
              <a:t>to the server as follows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/>
              <a:t>Start the SageMaker Jupyter like the tutorial in Module 6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/>
              <a:t>When the Jupyter Environment finishes starting up, open Jupyter GUI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/>
              <a:t>Click on Upload. You will be prompted to select the files. Do not forget to click on the Upload button for each individual file</a:t>
            </a:r>
          </a:p>
          <a:p>
            <a:pPr marL="0" indent="0">
              <a:buNone/>
            </a:pPr>
            <a:endParaRPr lang="en-US" sz="24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B876EE9-A3CB-49EA-8F7F-1E6317D335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4898" y="712845"/>
            <a:ext cx="6987102" cy="3113198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DBEEE756-7E26-4182-BB44-F5FD2BC96F85}"/>
              </a:ext>
            </a:extLst>
          </p:cNvPr>
          <p:cNvSpPr/>
          <p:nvPr/>
        </p:nvSpPr>
        <p:spPr>
          <a:xfrm>
            <a:off x="11135226" y="1239253"/>
            <a:ext cx="469232" cy="24063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88D7CC9-B743-4E71-B811-DA33980C1F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4898" y="4352451"/>
            <a:ext cx="6917677" cy="705803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749BAC15-A7C4-4E05-B150-7568E76482F0}"/>
              </a:ext>
            </a:extLst>
          </p:cNvPr>
          <p:cNvSpPr/>
          <p:nvPr/>
        </p:nvSpPr>
        <p:spPr>
          <a:xfrm>
            <a:off x="11415700" y="4643082"/>
            <a:ext cx="657224" cy="30290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419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B1B4CC-A8BF-1CBD-D063-FA340772B3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Setting Kernel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23123B-EC0F-E14C-407B-CEF33712650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33425" y="908093"/>
            <a:ext cx="10515600" cy="5221539"/>
          </a:xfrm>
        </p:spPr>
        <p:txBody>
          <a:bodyPr/>
          <a:lstStyle/>
          <a:p>
            <a:r>
              <a:rPr lang="en-US" dirty="0"/>
              <a:t>When you first create or open a notebook (downloaded from D2L), you will be asked to choose a kernel </a:t>
            </a:r>
          </a:p>
          <a:p>
            <a:r>
              <a:rPr lang="en-US" dirty="0"/>
              <a:t>Always choose </a:t>
            </a:r>
            <a:r>
              <a:rPr lang="en-US" b="1" i="1" dirty="0"/>
              <a:t>conda_tensorflow2_p310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EA0904E-06B0-230A-6C10-FB9BEAD491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3425" y="2486826"/>
            <a:ext cx="5246033" cy="285897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FFB06B3-520F-5CBB-79EE-171C0CA57A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1284" y="2486826"/>
            <a:ext cx="5267982" cy="1783431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C5AACDBF-C070-C8E3-8911-ACF683533459}"/>
              </a:ext>
            </a:extLst>
          </p:cNvPr>
          <p:cNvSpPr/>
          <p:nvPr/>
        </p:nvSpPr>
        <p:spPr>
          <a:xfrm>
            <a:off x="6960429" y="4029626"/>
            <a:ext cx="1875921" cy="20582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2E66496-A53E-9E7F-43DD-EC5622CD6201}"/>
              </a:ext>
            </a:extLst>
          </p:cNvPr>
          <p:cNvSpPr/>
          <p:nvPr/>
        </p:nvSpPr>
        <p:spPr>
          <a:xfrm>
            <a:off x="3988629" y="4791626"/>
            <a:ext cx="1875921" cy="20582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0821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C0FE7D-FB73-72BC-EA28-9D0319E637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 Uploaded Notebooks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F4EADD-2592-8CE9-B94C-5B6793C007DD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Sometimes Jupyter will ask you to select a kernel when you open a uploaded notebook</a:t>
            </a:r>
          </a:p>
          <a:p>
            <a:r>
              <a:rPr lang="en-US" dirty="0"/>
              <a:t>Select conda_tensorflow2_p310 then select Set Kernel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77DA311-061E-1718-F022-B9038E5652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8799" y="2706515"/>
            <a:ext cx="9224513" cy="2130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3920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1D62DE74-A72F-FA43-9FDB-0477AE57CA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AWS SageMaker Models</a:t>
            </a:r>
          </a:p>
        </p:txBody>
      </p:sp>
    </p:spTree>
    <p:extLst>
      <p:ext uri="{BB962C8B-B14F-4D97-AF65-F5344CB8AC3E}">
        <p14:creationId xmlns:p14="http://schemas.microsoft.com/office/powerpoint/2010/main" val="25462874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55172C-CFAE-4DA3-A70B-ADADCE77B2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Extreme Gradient Boosting (</a:t>
            </a:r>
            <a:r>
              <a:rPr lang="en-US" dirty="0" err="1"/>
              <a:t>XGBoost</a:t>
            </a:r>
            <a:r>
              <a:rPr lang="en-US" dirty="0"/>
              <a:t>)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618B90-0251-4998-A338-088CD053120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33426" y="908093"/>
            <a:ext cx="5691437" cy="5221539"/>
          </a:xfrm>
        </p:spPr>
        <p:txBody>
          <a:bodyPr/>
          <a:lstStyle/>
          <a:p>
            <a:r>
              <a:rPr lang="en-US" sz="2400" dirty="0"/>
              <a:t>An ensemble of tree models similar to Random Forest and Gradient Boosting</a:t>
            </a:r>
          </a:p>
          <a:p>
            <a:r>
              <a:rPr lang="en-US" sz="2400" dirty="0"/>
              <a:t>Unlike random forest, the trees are not added to the ensemble randomly but rather with an objective of minimizing the training errors</a:t>
            </a:r>
          </a:p>
          <a:p>
            <a:r>
              <a:rPr lang="en-US" sz="2400" dirty="0"/>
              <a:t>Is trained iteratively, starting from an empty ensemble</a:t>
            </a:r>
          </a:p>
          <a:p>
            <a:pPr lvl="1"/>
            <a:r>
              <a:rPr lang="en-US" sz="2000" dirty="0"/>
              <a:t>Fit </a:t>
            </a:r>
            <a:r>
              <a:rPr lang="en-US" sz="2000" b="1" i="1" dirty="0"/>
              <a:t>many </a:t>
            </a:r>
            <a:r>
              <a:rPr lang="en-US" sz="2000" dirty="0"/>
              <a:t>trees on the training data</a:t>
            </a:r>
          </a:p>
          <a:p>
            <a:pPr lvl="1"/>
            <a:r>
              <a:rPr lang="en-US" sz="2000" dirty="0"/>
              <a:t>Select the one with the best performance to add to the ensemble</a:t>
            </a:r>
          </a:p>
          <a:p>
            <a:pPr lvl="1"/>
            <a:r>
              <a:rPr lang="en-US" sz="2000" dirty="0"/>
              <a:t>Repeat until having the desirable number of trees</a:t>
            </a:r>
          </a:p>
          <a:p>
            <a:r>
              <a:rPr lang="en-US" sz="2400" dirty="0"/>
              <a:t>Provided in AWS SageMaker for both regression and classification</a:t>
            </a:r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32E0C2E5-B214-F39C-9B6B-BAED3CAF8219}"/>
              </a:ext>
            </a:extLst>
          </p:cNvPr>
          <p:cNvGraphicFramePr>
            <a:graphicFrameLocks noGrp="1"/>
          </p:cNvGraphicFramePr>
          <p:nvPr/>
        </p:nvGraphicFramePr>
        <p:xfrm>
          <a:off x="6555874" y="911880"/>
          <a:ext cx="1415048" cy="9891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3762">
                  <a:extLst>
                    <a:ext uri="{9D8B030D-6E8A-4147-A177-3AD203B41FA5}">
                      <a16:colId xmlns:a16="http://schemas.microsoft.com/office/drawing/2014/main" val="3534875130"/>
                    </a:ext>
                  </a:extLst>
                </a:gridCol>
                <a:gridCol w="353762">
                  <a:extLst>
                    <a:ext uri="{9D8B030D-6E8A-4147-A177-3AD203B41FA5}">
                      <a16:colId xmlns:a16="http://schemas.microsoft.com/office/drawing/2014/main" val="1548194767"/>
                    </a:ext>
                  </a:extLst>
                </a:gridCol>
                <a:gridCol w="353762">
                  <a:extLst>
                    <a:ext uri="{9D8B030D-6E8A-4147-A177-3AD203B41FA5}">
                      <a16:colId xmlns:a16="http://schemas.microsoft.com/office/drawing/2014/main" val="3722658578"/>
                    </a:ext>
                  </a:extLst>
                </a:gridCol>
                <a:gridCol w="353762">
                  <a:extLst>
                    <a:ext uri="{9D8B030D-6E8A-4147-A177-3AD203B41FA5}">
                      <a16:colId xmlns:a16="http://schemas.microsoft.com/office/drawing/2014/main" val="1248437061"/>
                    </a:ext>
                  </a:extLst>
                </a:gridCol>
              </a:tblGrid>
              <a:tr h="197764">
                <a:tc>
                  <a:txBody>
                    <a:bodyPr/>
                    <a:lstStyle/>
                    <a:p>
                      <a:pPr algn="ctr"/>
                      <a:r>
                        <a:rPr lang="en-US" sz="700" dirty="0"/>
                        <a:t>X1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/>
                        <a:t>x2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/>
                        <a:t>x3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/>
                        <a:t>y</a:t>
                      </a:r>
                    </a:p>
                  </a:txBody>
                  <a:tcPr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4027012"/>
                  </a:ext>
                </a:extLst>
              </a:tr>
              <a:tr h="197764"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3825408"/>
                  </a:ext>
                </a:extLst>
              </a:tr>
              <a:tr h="197764"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1943217"/>
                  </a:ext>
                </a:extLst>
              </a:tr>
              <a:tr h="197764"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4311532"/>
                  </a:ext>
                </a:extLst>
              </a:tr>
              <a:tr h="197764"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2102953"/>
                  </a:ext>
                </a:extLst>
              </a:tr>
            </a:tbl>
          </a:graphicData>
        </a:graphic>
      </p:graphicFrame>
      <p:sp>
        <p:nvSpPr>
          <p:cNvPr id="7" name="Arrow: Right 6">
            <a:extLst>
              <a:ext uri="{FF2B5EF4-FFF2-40B4-BE49-F238E27FC236}">
                <a16:creationId xmlns:a16="http://schemas.microsoft.com/office/drawing/2014/main" id="{3E889899-0111-E81F-9D29-ED1C8C68F083}"/>
              </a:ext>
            </a:extLst>
          </p:cNvPr>
          <p:cNvSpPr/>
          <p:nvPr/>
        </p:nvSpPr>
        <p:spPr>
          <a:xfrm>
            <a:off x="8222876" y="1298184"/>
            <a:ext cx="264694" cy="216568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EEDA3790-F8DA-FFEB-D923-100C63B21D70}"/>
              </a:ext>
            </a:extLst>
          </p:cNvPr>
          <p:cNvSpPr/>
          <p:nvPr/>
        </p:nvSpPr>
        <p:spPr>
          <a:xfrm>
            <a:off x="8740233" y="1010101"/>
            <a:ext cx="324852" cy="606659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Isosceles Triangle 8">
            <a:extLst>
              <a:ext uri="{FF2B5EF4-FFF2-40B4-BE49-F238E27FC236}">
                <a16:creationId xmlns:a16="http://schemas.microsoft.com/office/drawing/2014/main" id="{3ECA3E9F-B934-C4FB-042A-ECE29E503FCD}"/>
              </a:ext>
            </a:extLst>
          </p:cNvPr>
          <p:cNvSpPr/>
          <p:nvPr/>
        </p:nvSpPr>
        <p:spPr>
          <a:xfrm>
            <a:off x="9529638" y="917063"/>
            <a:ext cx="324852" cy="606659"/>
          </a:xfrm>
          <a:prstGeom prst="triangl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A42903EA-099B-E9D6-6288-BAEA8F9F3996}"/>
              </a:ext>
            </a:extLst>
          </p:cNvPr>
          <p:cNvSpPr/>
          <p:nvPr/>
        </p:nvSpPr>
        <p:spPr>
          <a:xfrm>
            <a:off x="9087145" y="706771"/>
            <a:ext cx="324852" cy="606659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Isosceles Triangle 10">
            <a:extLst>
              <a:ext uri="{FF2B5EF4-FFF2-40B4-BE49-F238E27FC236}">
                <a16:creationId xmlns:a16="http://schemas.microsoft.com/office/drawing/2014/main" id="{0BB705D5-A2CD-0A69-B6E3-BD9CE15F66BA}"/>
              </a:ext>
            </a:extLst>
          </p:cNvPr>
          <p:cNvSpPr/>
          <p:nvPr/>
        </p:nvSpPr>
        <p:spPr>
          <a:xfrm>
            <a:off x="9142957" y="1504689"/>
            <a:ext cx="324852" cy="606659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D9177031-C04F-C0E6-520C-6CA0443615D6}"/>
              </a:ext>
            </a:extLst>
          </p:cNvPr>
          <p:cNvSpPr/>
          <p:nvPr/>
        </p:nvSpPr>
        <p:spPr>
          <a:xfrm>
            <a:off x="10117933" y="1281213"/>
            <a:ext cx="324852" cy="606659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id="{1782D79E-2B84-F6D1-AE60-26973266215D}"/>
              </a:ext>
            </a:extLst>
          </p:cNvPr>
          <p:cNvSpPr/>
          <p:nvPr/>
        </p:nvSpPr>
        <p:spPr>
          <a:xfrm>
            <a:off x="9661360" y="1775465"/>
            <a:ext cx="324852" cy="606659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CFFB37FE-B668-FC99-F9FD-6B4CA788F902}"/>
              </a:ext>
            </a:extLst>
          </p:cNvPr>
          <p:cNvSpPr/>
          <p:nvPr/>
        </p:nvSpPr>
        <p:spPr>
          <a:xfrm>
            <a:off x="9978275" y="482691"/>
            <a:ext cx="324852" cy="606659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01227B44-C12D-066C-B125-238F8F8D94CA}"/>
              </a:ext>
            </a:extLst>
          </p:cNvPr>
          <p:cNvSpPr/>
          <p:nvPr/>
        </p:nvSpPr>
        <p:spPr>
          <a:xfrm>
            <a:off x="11581762" y="1103138"/>
            <a:ext cx="324852" cy="606659"/>
          </a:xfrm>
          <a:prstGeom prst="triangl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14D2A1AA-686B-ABFF-5B59-0FCFBE633E3A}"/>
              </a:ext>
            </a:extLst>
          </p:cNvPr>
          <p:cNvSpPr/>
          <p:nvPr/>
        </p:nvSpPr>
        <p:spPr>
          <a:xfrm>
            <a:off x="10492896" y="710052"/>
            <a:ext cx="324852" cy="606659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7B3FAAED-C1E1-B8DB-33B4-CD1D42C4DF3E}"/>
              </a:ext>
            </a:extLst>
          </p:cNvPr>
          <p:cNvSpPr/>
          <p:nvPr/>
        </p:nvSpPr>
        <p:spPr>
          <a:xfrm>
            <a:off x="11067408" y="1298184"/>
            <a:ext cx="264694" cy="216568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08C20A15-E1FC-D3F2-7082-FC93ADAFADC1}"/>
              </a:ext>
            </a:extLst>
          </p:cNvPr>
          <p:cNvSpPr/>
          <p:nvPr/>
        </p:nvSpPr>
        <p:spPr>
          <a:xfrm rot="5400000">
            <a:off x="9691439" y="2707453"/>
            <a:ext cx="264694" cy="420396"/>
          </a:xfrm>
          <a:prstGeom prst="rightArrow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17BB4DB8-E86D-D392-2523-D51AE0FEE78D}"/>
              </a:ext>
            </a:extLst>
          </p:cNvPr>
          <p:cNvSpPr/>
          <p:nvPr/>
        </p:nvSpPr>
        <p:spPr>
          <a:xfrm>
            <a:off x="8740233" y="3513662"/>
            <a:ext cx="324852" cy="606659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3B6716F6-D7AF-845C-9BE8-61D778069B7B}"/>
              </a:ext>
            </a:extLst>
          </p:cNvPr>
          <p:cNvSpPr/>
          <p:nvPr/>
        </p:nvSpPr>
        <p:spPr>
          <a:xfrm>
            <a:off x="9529638" y="3420624"/>
            <a:ext cx="324852" cy="606659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Isosceles Triangle 20">
            <a:extLst>
              <a:ext uri="{FF2B5EF4-FFF2-40B4-BE49-F238E27FC236}">
                <a16:creationId xmlns:a16="http://schemas.microsoft.com/office/drawing/2014/main" id="{E9A28BAF-B185-5EBD-ACBD-9F0B00C8AB95}"/>
              </a:ext>
            </a:extLst>
          </p:cNvPr>
          <p:cNvSpPr/>
          <p:nvPr/>
        </p:nvSpPr>
        <p:spPr>
          <a:xfrm>
            <a:off x="9087145" y="3210332"/>
            <a:ext cx="324852" cy="606659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Isosceles Triangle 21">
            <a:extLst>
              <a:ext uri="{FF2B5EF4-FFF2-40B4-BE49-F238E27FC236}">
                <a16:creationId xmlns:a16="http://schemas.microsoft.com/office/drawing/2014/main" id="{6ED7320C-D3DE-D0CC-ABC9-2554298ACF2A}"/>
              </a:ext>
            </a:extLst>
          </p:cNvPr>
          <p:cNvSpPr/>
          <p:nvPr/>
        </p:nvSpPr>
        <p:spPr>
          <a:xfrm>
            <a:off x="9249571" y="4035658"/>
            <a:ext cx="324852" cy="606659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Isosceles Triangle 22">
            <a:extLst>
              <a:ext uri="{FF2B5EF4-FFF2-40B4-BE49-F238E27FC236}">
                <a16:creationId xmlns:a16="http://schemas.microsoft.com/office/drawing/2014/main" id="{8E7B129C-613C-10F8-A89D-B1FF43C78F36}"/>
              </a:ext>
            </a:extLst>
          </p:cNvPr>
          <p:cNvSpPr/>
          <p:nvPr/>
        </p:nvSpPr>
        <p:spPr>
          <a:xfrm>
            <a:off x="10280359" y="3732329"/>
            <a:ext cx="324852" cy="606659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Isosceles Triangle 23">
            <a:extLst>
              <a:ext uri="{FF2B5EF4-FFF2-40B4-BE49-F238E27FC236}">
                <a16:creationId xmlns:a16="http://schemas.microsoft.com/office/drawing/2014/main" id="{C4AE62D3-6E65-8126-7E8A-770F72C6F50C}"/>
              </a:ext>
            </a:extLst>
          </p:cNvPr>
          <p:cNvSpPr/>
          <p:nvPr/>
        </p:nvSpPr>
        <p:spPr>
          <a:xfrm>
            <a:off x="9916319" y="3934547"/>
            <a:ext cx="324852" cy="606659"/>
          </a:xfrm>
          <a:prstGeom prst="triangl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Isosceles Triangle 24">
            <a:extLst>
              <a:ext uri="{FF2B5EF4-FFF2-40B4-BE49-F238E27FC236}">
                <a16:creationId xmlns:a16="http://schemas.microsoft.com/office/drawing/2014/main" id="{AC4F855A-8841-2BCF-30FE-5FE44D248D9C}"/>
              </a:ext>
            </a:extLst>
          </p:cNvPr>
          <p:cNvSpPr/>
          <p:nvPr/>
        </p:nvSpPr>
        <p:spPr>
          <a:xfrm>
            <a:off x="9978275" y="3125670"/>
            <a:ext cx="324852" cy="606659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Isosceles Triangle 26">
            <a:extLst>
              <a:ext uri="{FF2B5EF4-FFF2-40B4-BE49-F238E27FC236}">
                <a16:creationId xmlns:a16="http://schemas.microsoft.com/office/drawing/2014/main" id="{ACAC2108-91A3-CEA1-3C94-9A1F49404877}"/>
              </a:ext>
            </a:extLst>
          </p:cNvPr>
          <p:cNvSpPr/>
          <p:nvPr/>
        </p:nvSpPr>
        <p:spPr>
          <a:xfrm>
            <a:off x="11473199" y="3531702"/>
            <a:ext cx="324852" cy="606659"/>
          </a:xfrm>
          <a:prstGeom prst="triangl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Arrow: Right 27">
            <a:extLst>
              <a:ext uri="{FF2B5EF4-FFF2-40B4-BE49-F238E27FC236}">
                <a16:creationId xmlns:a16="http://schemas.microsoft.com/office/drawing/2014/main" id="{8B5D8A1E-27E7-13FE-C5CE-DEE90B300A49}"/>
              </a:ext>
            </a:extLst>
          </p:cNvPr>
          <p:cNvSpPr/>
          <p:nvPr/>
        </p:nvSpPr>
        <p:spPr>
          <a:xfrm>
            <a:off x="11067408" y="3726748"/>
            <a:ext cx="264694" cy="216568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Isosceles Triangle 28">
            <a:extLst>
              <a:ext uri="{FF2B5EF4-FFF2-40B4-BE49-F238E27FC236}">
                <a16:creationId xmlns:a16="http://schemas.microsoft.com/office/drawing/2014/main" id="{455B7859-D26C-B902-60A5-F29D7961E512}"/>
              </a:ext>
            </a:extLst>
          </p:cNvPr>
          <p:cNvSpPr/>
          <p:nvPr/>
        </p:nvSpPr>
        <p:spPr>
          <a:xfrm>
            <a:off x="11825394" y="3531701"/>
            <a:ext cx="324852" cy="606659"/>
          </a:xfrm>
          <a:prstGeom prst="triangl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Arrow: Right 29">
            <a:extLst>
              <a:ext uri="{FF2B5EF4-FFF2-40B4-BE49-F238E27FC236}">
                <a16:creationId xmlns:a16="http://schemas.microsoft.com/office/drawing/2014/main" id="{A4DD2D6E-483A-494F-DBF4-8D6161D10AB7}"/>
              </a:ext>
            </a:extLst>
          </p:cNvPr>
          <p:cNvSpPr/>
          <p:nvPr/>
        </p:nvSpPr>
        <p:spPr>
          <a:xfrm rot="5400000">
            <a:off x="9691439" y="4869049"/>
            <a:ext cx="264694" cy="420396"/>
          </a:xfrm>
          <a:prstGeom prst="rightArrow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F5633C9-7FB1-19F6-D353-6480362923A6}"/>
              </a:ext>
            </a:extLst>
          </p:cNvPr>
          <p:cNvSpPr txBox="1"/>
          <p:nvPr/>
        </p:nvSpPr>
        <p:spPr>
          <a:xfrm>
            <a:off x="9602582" y="5355678"/>
            <a:ext cx="4395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…</a:t>
            </a:r>
            <a:endParaRPr lang="en-US" b="1" dirty="0"/>
          </a:p>
        </p:txBody>
      </p:sp>
      <p:sp>
        <p:nvSpPr>
          <p:cNvPr id="32" name="Isosceles Triangle 31">
            <a:extLst>
              <a:ext uri="{FF2B5EF4-FFF2-40B4-BE49-F238E27FC236}">
                <a16:creationId xmlns:a16="http://schemas.microsoft.com/office/drawing/2014/main" id="{F8E3BC26-1EC2-D776-4924-47B036940976}"/>
              </a:ext>
            </a:extLst>
          </p:cNvPr>
          <p:cNvSpPr/>
          <p:nvPr/>
        </p:nvSpPr>
        <p:spPr>
          <a:xfrm>
            <a:off x="11473199" y="4775917"/>
            <a:ext cx="324852" cy="606659"/>
          </a:xfrm>
          <a:prstGeom prst="triangl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Arrow: Right 32">
            <a:extLst>
              <a:ext uri="{FF2B5EF4-FFF2-40B4-BE49-F238E27FC236}">
                <a16:creationId xmlns:a16="http://schemas.microsoft.com/office/drawing/2014/main" id="{F0988A3B-9C93-871B-6141-91FB0ED4CD60}"/>
              </a:ext>
            </a:extLst>
          </p:cNvPr>
          <p:cNvSpPr/>
          <p:nvPr/>
        </p:nvSpPr>
        <p:spPr>
          <a:xfrm>
            <a:off x="11067408" y="5770614"/>
            <a:ext cx="264694" cy="216568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Isosceles Triangle 33">
            <a:extLst>
              <a:ext uri="{FF2B5EF4-FFF2-40B4-BE49-F238E27FC236}">
                <a16:creationId xmlns:a16="http://schemas.microsoft.com/office/drawing/2014/main" id="{3EA47309-99F6-1425-1E8E-C7924BC8B296}"/>
              </a:ext>
            </a:extLst>
          </p:cNvPr>
          <p:cNvSpPr/>
          <p:nvPr/>
        </p:nvSpPr>
        <p:spPr>
          <a:xfrm>
            <a:off x="11825394" y="4775916"/>
            <a:ext cx="324852" cy="606659"/>
          </a:xfrm>
          <a:prstGeom prst="triangl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Isosceles Triangle 34">
            <a:extLst>
              <a:ext uri="{FF2B5EF4-FFF2-40B4-BE49-F238E27FC236}">
                <a16:creationId xmlns:a16="http://schemas.microsoft.com/office/drawing/2014/main" id="{D7C6D30A-6A22-417D-67D8-C516A8EB628E}"/>
              </a:ext>
            </a:extLst>
          </p:cNvPr>
          <p:cNvSpPr/>
          <p:nvPr/>
        </p:nvSpPr>
        <p:spPr>
          <a:xfrm>
            <a:off x="11339206" y="5467284"/>
            <a:ext cx="324852" cy="606659"/>
          </a:xfrm>
          <a:prstGeom prst="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Isosceles Triangle 35">
            <a:extLst>
              <a:ext uri="{FF2B5EF4-FFF2-40B4-BE49-F238E27FC236}">
                <a16:creationId xmlns:a16="http://schemas.microsoft.com/office/drawing/2014/main" id="{B8E6B6FF-D9E2-19E4-6250-FBA91DEC1D16}"/>
              </a:ext>
            </a:extLst>
          </p:cNvPr>
          <p:cNvSpPr/>
          <p:nvPr/>
        </p:nvSpPr>
        <p:spPr>
          <a:xfrm>
            <a:off x="11693577" y="5467284"/>
            <a:ext cx="324852" cy="606659"/>
          </a:xfrm>
          <a:prstGeom prst="triangl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4C13719-1A0F-86BB-198B-D5CC30EF2386}"/>
              </a:ext>
            </a:extLst>
          </p:cNvPr>
          <p:cNvSpPr txBox="1"/>
          <p:nvPr/>
        </p:nvSpPr>
        <p:spPr>
          <a:xfrm>
            <a:off x="6990779" y="1939180"/>
            <a:ext cx="5339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Data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EF31F39-F5F1-677D-5C76-78D2F88BD912}"/>
              </a:ext>
            </a:extLst>
          </p:cNvPr>
          <p:cNvSpPr txBox="1"/>
          <p:nvPr/>
        </p:nvSpPr>
        <p:spPr>
          <a:xfrm>
            <a:off x="10769718" y="448442"/>
            <a:ext cx="15477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Fitting and selecting best tree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141CD99-CB06-D8B0-E112-8BD44746D82A}"/>
              </a:ext>
            </a:extLst>
          </p:cNvPr>
          <p:cNvSpPr txBox="1"/>
          <p:nvPr/>
        </p:nvSpPr>
        <p:spPr>
          <a:xfrm>
            <a:off x="10769718" y="2974153"/>
            <a:ext cx="15477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Fitting and selecting best tree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22C541C-791A-7F98-7D5B-00829ECA7368}"/>
              </a:ext>
            </a:extLst>
          </p:cNvPr>
          <p:cNvSpPr txBox="1"/>
          <p:nvPr/>
        </p:nvSpPr>
        <p:spPr>
          <a:xfrm>
            <a:off x="10817748" y="4495045"/>
            <a:ext cx="15477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Final ensemble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924DB02-E8CB-8C54-F0D0-2CBCADFA8DCD}"/>
              </a:ext>
            </a:extLst>
          </p:cNvPr>
          <p:cNvSpPr txBox="1"/>
          <p:nvPr/>
        </p:nvSpPr>
        <p:spPr>
          <a:xfrm>
            <a:off x="7933856" y="971662"/>
            <a:ext cx="9452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Iteration 1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A913EDB-CAA7-1EAB-E21C-9BCED2096532}"/>
              </a:ext>
            </a:extLst>
          </p:cNvPr>
          <p:cNvSpPr txBox="1"/>
          <p:nvPr/>
        </p:nvSpPr>
        <p:spPr>
          <a:xfrm>
            <a:off x="8670327" y="2733992"/>
            <a:ext cx="9452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Iteration 2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5975F36-E6E0-4BC6-2F90-B3A6323DEE75}"/>
              </a:ext>
            </a:extLst>
          </p:cNvPr>
          <p:cNvSpPr txBox="1"/>
          <p:nvPr/>
        </p:nvSpPr>
        <p:spPr>
          <a:xfrm>
            <a:off x="8670326" y="4860984"/>
            <a:ext cx="9452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Iteration n</a:t>
            </a:r>
          </a:p>
        </p:txBody>
      </p:sp>
    </p:spTree>
    <p:extLst>
      <p:ext uri="{BB962C8B-B14F-4D97-AF65-F5344CB8AC3E}">
        <p14:creationId xmlns:p14="http://schemas.microsoft.com/office/powerpoint/2010/main" val="14569871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C0FC29-A810-43A5-92F7-335BF9891C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XGBoost</a:t>
            </a:r>
            <a:r>
              <a:rPr lang="en-US" dirty="0"/>
              <a:t>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4BA4C7-7776-433A-9BCF-47F03FE7C0F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sz="1800" dirty="0"/>
              <a:t>Some hyperparameters are similar to that of Random Forest. Need to be tuned using AWS jobs. Main parameters to optimize are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6DB7788C-8A99-4AFE-ACCC-643CAA5B11FF}"/>
              </a:ext>
            </a:extLst>
          </p:cNvPr>
          <p:cNvGraphicFramePr>
            <a:graphicFrameLocks noGrp="1"/>
          </p:cNvGraphicFramePr>
          <p:nvPr/>
        </p:nvGraphicFramePr>
        <p:xfrm>
          <a:off x="825103" y="1696720"/>
          <a:ext cx="10332244" cy="3037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8044">
                  <a:extLst>
                    <a:ext uri="{9D8B030D-6E8A-4147-A177-3AD203B41FA5}">
                      <a16:colId xmlns:a16="http://schemas.microsoft.com/office/drawing/2014/main" val="4177031458"/>
                    </a:ext>
                  </a:extLst>
                </a:gridCol>
                <a:gridCol w="5359400">
                  <a:extLst>
                    <a:ext uri="{9D8B030D-6E8A-4147-A177-3AD203B41FA5}">
                      <a16:colId xmlns:a16="http://schemas.microsoft.com/office/drawing/2014/main" val="499345898"/>
                    </a:ext>
                  </a:extLst>
                </a:gridCol>
                <a:gridCol w="2844800">
                  <a:extLst>
                    <a:ext uri="{9D8B030D-6E8A-4147-A177-3AD203B41FA5}">
                      <a16:colId xmlns:a16="http://schemas.microsoft.com/office/drawing/2014/main" val="133346462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Hyperparameter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Description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06973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alpha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Regularization term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Similar to </a:t>
                      </a:r>
                      <a:r>
                        <a:rPr lang="en-US" b="1" dirty="0"/>
                        <a:t>C</a:t>
                      </a:r>
                      <a:r>
                        <a:rPr lang="en-US" dirty="0"/>
                        <a:t> in other models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25487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eta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 latinLnBrk="0"/>
                      <a:r>
                        <a:rPr lang="en-US" b="0" u="none" strike="noStrike" dirty="0">
                          <a:effectLst/>
                          <a:latin typeface="inherit"/>
                        </a:rPr>
                        <a:t>Decide how fast the model is trained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83441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max_depth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Maximum depth of each tree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Similar to </a:t>
                      </a:r>
                      <a:r>
                        <a:rPr lang="en-US" dirty="0" err="1"/>
                        <a:t>max_depth</a:t>
                      </a:r>
                      <a:r>
                        <a:rPr lang="en-US" dirty="0"/>
                        <a:t> in decision tree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99005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num_round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Number of rounds to run training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0852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subsample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Subsample ratio of the training instance. Setting it to 0.5 means that </a:t>
                      </a:r>
                      <a:r>
                        <a:rPr lang="en-US" sz="1800" b="0" i="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XGBoost</a:t>
                      </a:r>
                      <a:r>
                        <a:rPr lang="en-US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randomly collects half of the data instances to grow trees. This prevents overfitting.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0785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16786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0655A1-BAC1-23C6-43FB-7063A2DBE9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SageMaker Linear Learner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52D248-31CC-F6CA-6A03-DA98E3D5C71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Is an </a:t>
            </a:r>
            <a:r>
              <a:rPr lang="en-US" b="1" dirty="0"/>
              <a:t>automated</a:t>
            </a:r>
            <a:r>
              <a:rPr lang="en-US" dirty="0"/>
              <a:t> and </a:t>
            </a:r>
            <a:r>
              <a:rPr lang="en-US" b="1" dirty="0"/>
              <a:t>generalized</a:t>
            </a:r>
            <a:r>
              <a:rPr lang="en-US" dirty="0"/>
              <a:t> linear model that is available in AWS SageMaker</a:t>
            </a:r>
          </a:p>
          <a:p>
            <a:r>
              <a:rPr lang="en-US" dirty="0"/>
              <a:t>Depending on the given task, will be </a:t>
            </a:r>
          </a:p>
          <a:p>
            <a:pPr lvl="1"/>
            <a:r>
              <a:rPr lang="en-US" dirty="0"/>
              <a:t>An advance linear regression model for regression</a:t>
            </a:r>
          </a:p>
          <a:p>
            <a:pPr lvl="1"/>
            <a:r>
              <a:rPr lang="en-US" dirty="0"/>
              <a:t>An advance Logistic regression model for binary classification</a:t>
            </a:r>
          </a:p>
          <a:p>
            <a:pPr lvl="1"/>
            <a:r>
              <a:rPr lang="en-US" dirty="0"/>
              <a:t>Other models for other tasks are also available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58298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A94753-0527-CCDC-66C3-3D7F4CDFD4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Hyperparameters of Linear Learners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23A4EA-DE7A-064D-DB8E-EB843D60912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“</a:t>
            </a:r>
            <a:r>
              <a:rPr lang="en-US" b="1" dirty="0"/>
              <a:t>l1</a:t>
            </a:r>
            <a:r>
              <a:rPr lang="en-US" dirty="0"/>
              <a:t>”: for type-1 regularization</a:t>
            </a:r>
          </a:p>
          <a:p>
            <a:r>
              <a:rPr lang="en-US" dirty="0"/>
              <a:t>“</a:t>
            </a:r>
            <a:r>
              <a:rPr lang="en-US" b="1" dirty="0"/>
              <a:t>wd</a:t>
            </a:r>
            <a:r>
              <a:rPr lang="en-US" dirty="0"/>
              <a:t>”: for type-2 regularization</a:t>
            </a:r>
          </a:p>
          <a:p>
            <a:r>
              <a:rPr lang="en-US" dirty="0"/>
              <a:t>“</a:t>
            </a:r>
            <a:r>
              <a:rPr lang="en-US" b="1" dirty="0" err="1"/>
              <a:t>mini_batch_size</a:t>
            </a:r>
            <a:r>
              <a:rPr lang="en-US" dirty="0"/>
              <a:t>”: size of mini-batch data to train the model</a:t>
            </a:r>
          </a:p>
          <a:p>
            <a:pPr lvl="1"/>
            <a:r>
              <a:rPr lang="en-US" dirty="0"/>
              <a:t>The training data is subset into multiple batches to input to the model</a:t>
            </a:r>
          </a:p>
          <a:p>
            <a:pPr lvl="1"/>
            <a:r>
              <a:rPr lang="en-US" dirty="0"/>
              <a:t>This hyperparameter decides how many instances to feed the model at a time</a:t>
            </a:r>
          </a:p>
          <a:p>
            <a:r>
              <a:rPr lang="en-US" dirty="0"/>
              <a:t>“</a:t>
            </a:r>
            <a:r>
              <a:rPr lang="en-US" b="1" dirty="0" err="1"/>
              <a:t>learning_rate</a:t>
            </a:r>
            <a:r>
              <a:rPr lang="en-US" dirty="0"/>
              <a:t>”: decide how fast model training is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04395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6247</TotalTime>
  <Words>575</Words>
  <Application>Microsoft Office PowerPoint</Application>
  <PresentationFormat>Widescreen</PresentationFormat>
  <Paragraphs>76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Avenir 55 Roman</vt:lpstr>
      <vt:lpstr>Avenir 65 Medium</vt:lpstr>
      <vt:lpstr>Avenir 95 Black</vt:lpstr>
      <vt:lpstr>Calibri</vt:lpstr>
      <vt:lpstr>inherit</vt:lpstr>
      <vt:lpstr>Wingdings</vt:lpstr>
      <vt:lpstr>Office Theme</vt:lpstr>
      <vt:lpstr>AWS Predictive Models</vt:lpstr>
      <vt:lpstr>Uploading to SageMaker Notebook</vt:lpstr>
      <vt:lpstr>Setting Kernel</vt:lpstr>
      <vt:lpstr>Open Uploaded Notebooks</vt:lpstr>
      <vt:lpstr>AWS SageMaker Models</vt:lpstr>
      <vt:lpstr>Extreme Gradient Boosting (XGBoost) Model</vt:lpstr>
      <vt:lpstr>XGBoost Model</vt:lpstr>
      <vt:lpstr>SageMaker Linear Learner</vt:lpstr>
      <vt:lpstr>Hyperparameters of Linear Learners </vt:lpstr>
      <vt:lpstr>Cleaning up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Lindy Taylor</dc:creator>
  <cp:lastModifiedBy>Linh Le</cp:lastModifiedBy>
  <cp:revision>177</cp:revision>
  <dcterms:created xsi:type="dcterms:W3CDTF">2019-08-07T15:31:06Z</dcterms:created>
  <dcterms:modified xsi:type="dcterms:W3CDTF">2024-01-04T01:51:51Z</dcterms:modified>
</cp:coreProperties>
</file>