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60" r:id="rId3"/>
    <p:sldId id="307" r:id="rId4"/>
    <p:sldId id="308" r:id="rId5"/>
    <p:sldId id="311" r:id="rId6"/>
    <p:sldId id="313" r:id="rId7"/>
    <p:sldId id="314" r:id="rId8"/>
    <p:sldId id="297" r:id="rId9"/>
    <p:sldId id="299" r:id="rId10"/>
    <p:sldId id="300" r:id="rId11"/>
    <p:sldId id="316" r:id="rId12"/>
    <p:sldId id="305" r:id="rId13"/>
    <p:sldId id="317" r:id="rId14"/>
    <p:sldId id="31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7AC7"/>
    <a:srgbClr val="65E537"/>
    <a:srgbClr val="B85C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30" autoAdjust="0"/>
    <p:restoredTop sz="89376" autoAdjust="0"/>
  </p:normalViewPr>
  <p:slideViewPr>
    <p:cSldViewPr snapToGrid="0" snapToObjects="1">
      <p:cViewPr varScale="1">
        <p:scale>
          <a:sx n="159" d="100"/>
          <a:sy n="159" d="100"/>
        </p:scale>
        <p:origin x="1068" y="13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7D78D4-8830-4043-9064-E6BE46C06313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2FDDA2-D307-7D41-8A9B-9D02DEE48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089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2FDDA2-D307-7D41-8A9B-9D02DEE488B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9352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2FDDA2-D307-7D41-8A9B-9D02DEE488B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227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C5C32C3-0E38-EF40-8753-699E473F021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000"/>
          <a:stretch/>
        </p:blipFill>
        <p:spPr>
          <a:xfrm>
            <a:off x="6096000" y="0"/>
            <a:ext cx="6096000" cy="6858000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B27BE0D8-E95C-3C4B-A373-FA77AFB95C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13549" y="2703443"/>
            <a:ext cx="4660900" cy="677395"/>
          </a:xfrm>
          <a:prstGeom prst="rect">
            <a:avLst/>
          </a:prstGeom>
        </p:spPr>
        <p:txBody>
          <a:bodyPr/>
          <a:lstStyle>
            <a:lvl1pPr algn="ctr">
              <a:defRPr sz="3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1DA1688-B217-4843-B0D0-29E1D20281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3549" y="3546735"/>
            <a:ext cx="4660900" cy="512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4356227-D7D4-F943-AFB2-F20F8B4240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8817" y="1983144"/>
            <a:ext cx="2853911" cy="2891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093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32D5093F-A64D-6A42-8920-D62D4FA40C4E}"/>
              </a:ext>
            </a:extLst>
          </p:cNvPr>
          <p:cNvGrpSpPr/>
          <p:nvPr userDrawn="1"/>
        </p:nvGrpSpPr>
        <p:grpSpPr>
          <a:xfrm>
            <a:off x="-1" y="0"/>
            <a:ext cx="12192002" cy="6858000"/>
            <a:chOff x="-1" y="0"/>
            <a:chExt cx="12192002" cy="68580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A42E0DC-41C4-5D4E-9365-D4101A18F8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0272"/>
            <a:stretch/>
          </p:blipFill>
          <p:spPr>
            <a:xfrm>
              <a:off x="1" y="0"/>
              <a:ext cx="12192000" cy="6858000"/>
            </a:xfrm>
            <a:prstGeom prst="rect">
              <a:avLst/>
            </a:prstGeom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FC13913-2F32-2343-B64C-251CB51EA2C7}"/>
                </a:ext>
              </a:extLst>
            </p:cNvPr>
            <p:cNvCxnSpPr>
              <a:cxnSpLocks/>
            </p:cNvCxnSpPr>
            <p:nvPr/>
          </p:nvCxnSpPr>
          <p:spPr>
            <a:xfrm>
              <a:off x="1826811" y="1497477"/>
              <a:ext cx="8538377" cy="0"/>
            </a:xfrm>
            <a:prstGeom prst="line">
              <a:avLst/>
            </a:prstGeom>
            <a:ln w="28575">
              <a:solidFill>
                <a:srgbClr val="FFC6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EDDACB2-B58B-F64A-B55E-70FEB45037B1}"/>
                </a:ext>
              </a:extLst>
            </p:cNvPr>
            <p:cNvSpPr/>
            <p:nvPr/>
          </p:nvSpPr>
          <p:spPr>
            <a:xfrm>
              <a:off x="5589104" y="990581"/>
              <a:ext cx="1013791" cy="1013791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C62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4A6396A-6CC8-EE41-8B23-9407CDA8FD3F}"/>
                </a:ext>
              </a:extLst>
            </p:cNvPr>
            <p:cNvCxnSpPr>
              <a:cxnSpLocks/>
            </p:cNvCxnSpPr>
            <p:nvPr/>
          </p:nvCxnSpPr>
          <p:spPr>
            <a:xfrm>
              <a:off x="1826811" y="5360525"/>
              <a:ext cx="8538377" cy="0"/>
            </a:xfrm>
            <a:prstGeom prst="line">
              <a:avLst/>
            </a:prstGeom>
            <a:ln w="28575">
              <a:solidFill>
                <a:srgbClr val="FFC6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24DCAAE-06D4-1C42-A8CE-0E38F73143D0}"/>
                </a:ext>
              </a:extLst>
            </p:cNvPr>
            <p:cNvSpPr/>
            <p:nvPr/>
          </p:nvSpPr>
          <p:spPr>
            <a:xfrm>
              <a:off x="5589104" y="4853629"/>
              <a:ext cx="1013791" cy="1013791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C62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2F89AB1-B31C-E448-B85A-7845F94BB1BB}"/>
                </a:ext>
              </a:extLst>
            </p:cNvPr>
            <p:cNvSpPr/>
            <p:nvPr/>
          </p:nvSpPr>
          <p:spPr>
            <a:xfrm>
              <a:off x="-1" y="2494755"/>
              <a:ext cx="12192001" cy="1866622"/>
            </a:xfrm>
            <a:prstGeom prst="rect">
              <a:avLst/>
            </a:prstGeom>
            <a:solidFill>
              <a:srgbClr val="FFC6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15F5AD75-B71E-D94B-A05C-66D485089C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70916" y="1320514"/>
              <a:ext cx="650162" cy="433441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7CDAB06-B996-2747-B5EA-CA07085E551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5770916" y="5143800"/>
              <a:ext cx="650162" cy="433441"/>
            </a:xfrm>
            <a:prstGeom prst="rect">
              <a:avLst/>
            </a:prstGeom>
          </p:spPr>
        </p:pic>
      </p:grp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4E663CB2-1E13-F842-839B-5A8CD0A85A6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88571" y="2937860"/>
            <a:ext cx="10414849" cy="98041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We don’t yet know what our best self can be…together, we all need to find it.</a:t>
            </a:r>
          </a:p>
        </p:txBody>
      </p:sp>
    </p:spTree>
    <p:extLst>
      <p:ext uri="{BB962C8B-B14F-4D97-AF65-F5344CB8AC3E}">
        <p14:creationId xmlns:p14="http://schemas.microsoft.com/office/powerpoint/2010/main" val="456981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33246C5-2D29-F946-B2F7-3B9C84905703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4CE2E98-8D1A-CD4B-B1A9-88632EBA64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FBB83C3-3C45-0841-A413-09852839C40C}"/>
                </a:ext>
              </a:extLst>
            </p:cNvPr>
            <p:cNvCxnSpPr>
              <a:cxnSpLocks/>
            </p:cNvCxnSpPr>
            <p:nvPr/>
          </p:nvCxnSpPr>
          <p:spPr>
            <a:xfrm>
              <a:off x="1826811" y="1497477"/>
              <a:ext cx="853837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57FDDB52-74F4-BD45-9465-8A1053479EC4}"/>
                </a:ext>
              </a:extLst>
            </p:cNvPr>
            <p:cNvSpPr/>
            <p:nvPr/>
          </p:nvSpPr>
          <p:spPr>
            <a:xfrm>
              <a:off x="5589104" y="990581"/>
              <a:ext cx="1013791" cy="101379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DFCEBF5-ADAA-7B46-9038-529B9CAD1C0A}"/>
                </a:ext>
              </a:extLst>
            </p:cNvPr>
            <p:cNvCxnSpPr>
              <a:cxnSpLocks/>
            </p:cNvCxnSpPr>
            <p:nvPr/>
          </p:nvCxnSpPr>
          <p:spPr>
            <a:xfrm>
              <a:off x="1826811" y="5360525"/>
              <a:ext cx="853837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C772748-8129-DF4A-8381-C7C56673891E}"/>
                </a:ext>
              </a:extLst>
            </p:cNvPr>
            <p:cNvSpPr/>
            <p:nvPr/>
          </p:nvSpPr>
          <p:spPr>
            <a:xfrm>
              <a:off x="5589104" y="4853629"/>
              <a:ext cx="1013791" cy="101379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87E82D3-A127-8949-B1E6-B259F329C874}"/>
                </a:ext>
              </a:extLst>
            </p:cNvPr>
            <p:cNvSpPr/>
            <p:nvPr/>
          </p:nvSpPr>
          <p:spPr>
            <a:xfrm>
              <a:off x="-1" y="2494755"/>
              <a:ext cx="12192001" cy="18666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6EB4B2D7-120C-C34A-B84F-EA07D8F4AE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50855" y="1305854"/>
              <a:ext cx="690281" cy="460187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7F279F7D-5F09-5A4A-BBE3-A178B7A307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5750855" y="5128560"/>
              <a:ext cx="690281" cy="460187"/>
            </a:xfrm>
            <a:prstGeom prst="rect">
              <a:avLst/>
            </a:prstGeom>
          </p:spPr>
        </p:pic>
      </p:grp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D4F3A9B5-49EA-D54B-89B9-093CE6BD84C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88571" y="2937860"/>
            <a:ext cx="10414849" cy="98041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We don’t yet know what our best self can be…together, we all need to find it.</a:t>
            </a:r>
          </a:p>
        </p:txBody>
      </p:sp>
    </p:spTree>
    <p:extLst>
      <p:ext uri="{BB962C8B-B14F-4D97-AF65-F5344CB8AC3E}">
        <p14:creationId xmlns:p14="http://schemas.microsoft.com/office/powerpoint/2010/main" val="21818728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F25A00D-820B-394B-BB34-47EBF2ABEC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071227B-224F-8845-985A-7D474CAE570C}"/>
              </a:ext>
            </a:extLst>
          </p:cNvPr>
          <p:cNvSpPr/>
          <p:nvPr/>
        </p:nvSpPr>
        <p:spPr>
          <a:xfrm>
            <a:off x="-1" y="2958419"/>
            <a:ext cx="12192001" cy="9411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33FC234-CE84-CE4A-AEC5-3D8F75B4E49C}"/>
              </a:ext>
            </a:extLst>
          </p:cNvPr>
          <p:cNvSpPr txBox="1"/>
          <p:nvPr/>
        </p:nvSpPr>
        <p:spPr>
          <a:xfrm>
            <a:off x="1822703" y="3210350"/>
            <a:ext cx="854659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934758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57E3552-DEBB-C944-A554-82AFCB8419BA}"/>
              </a:ext>
            </a:extLst>
          </p:cNvPr>
          <p:cNvSpPr/>
          <p:nvPr/>
        </p:nvSpPr>
        <p:spPr>
          <a:xfrm>
            <a:off x="0" y="4872178"/>
            <a:ext cx="12192000" cy="121807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9982E9-2715-D941-B379-71A97DB170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000" r="1168" b="21932"/>
          <a:stretch/>
        </p:blipFill>
        <p:spPr>
          <a:xfrm>
            <a:off x="-1" y="4933072"/>
            <a:ext cx="12192001" cy="19249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58D1FCC-C828-5245-A412-3708798581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2335" y="963303"/>
            <a:ext cx="2887330" cy="2925572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754ED87-0658-414E-9715-03B9642412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65550" y="5448601"/>
            <a:ext cx="4660900" cy="44609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Title2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DEA2028A-6C2D-9540-910F-711B608C5FD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65550" y="5961363"/>
            <a:ext cx="4660900" cy="35022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Date2</a:t>
            </a:r>
          </a:p>
        </p:txBody>
      </p:sp>
    </p:spTree>
    <p:extLst>
      <p:ext uri="{BB962C8B-B14F-4D97-AF65-F5344CB8AC3E}">
        <p14:creationId xmlns:p14="http://schemas.microsoft.com/office/powerpoint/2010/main" val="3031324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89982E9-2715-D941-B379-71A97DB170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9902" r="1168" b="21932"/>
          <a:stretch/>
        </p:blipFill>
        <p:spPr>
          <a:xfrm>
            <a:off x="-1" y="6311590"/>
            <a:ext cx="12192001" cy="565634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0C39C82-22A6-0A45-B0AE-051068866D21}"/>
              </a:ext>
            </a:extLst>
          </p:cNvPr>
          <p:cNvCxnSpPr>
            <a:cxnSpLocks/>
          </p:cNvCxnSpPr>
          <p:nvPr userDrawn="1"/>
        </p:nvCxnSpPr>
        <p:spPr>
          <a:xfrm>
            <a:off x="-1" y="6311590"/>
            <a:ext cx="1219200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1">
            <a:extLst>
              <a:ext uri="{FF2B5EF4-FFF2-40B4-BE49-F238E27FC236}">
                <a16:creationId xmlns:a16="http://schemas.microsoft.com/office/drawing/2014/main" id="{FA6151DA-0E50-3747-B88F-29F646B314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3425" y="212913"/>
            <a:ext cx="10515600" cy="666991"/>
          </a:xfrm>
          <a:prstGeom prst="rect">
            <a:avLst/>
          </a:prstGeom>
        </p:spPr>
        <p:txBody>
          <a:bodyPr/>
          <a:lstStyle>
            <a:lvl1pPr>
              <a:defRPr sz="32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Title3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48378D0F-E7EF-4A4B-83B1-DE987880935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5" y="908093"/>
            <a:ext cx="10355263" cy="5221539"/>
          </a:xfrm>
          <a:prstGeom prst="rect">
            <a:avLst/>
          </a:prstGeom>
        </p:spPr>
        <p:txBody>
          <a:bodyPr/>
          <a:lstStyle>
            <a:lvl1pPr>
              <a:buClr>
                <a:srgbClr val="F7BF32"/>
              </a:buClr>
              <a:defRPr b="0" i="0">
                <a:latin typeface="Avenir 65 Medium" panose="02000503020000020003" pitchFamily="2" charset="0"/>
              </a:defRPr>
            </a:lvl1pPr>
            <a:lvl2pPr>
              <a:buClr>
                <a:srgbClr val="F7BF32"/>
              </a:buClr>
              <a:defRPr b="0" i="0">
                <a:latin typeface="Avenir 55 Roman" panose="02000503020000020003" pitchFamily="2" charset="0"/>
              </a:defRPr>
            </a:lvl2pPr>
            <a:lvl3pPr>
              <a:buClr>
                <a:srgbClr val="F7BF32"/>
              </a:buClr>
              <a:defRPr b="0" i="0">
                <a:latin typeface="Avenir 55 Roman" panose="02000503020000020003" pitchFamily="2" charset="0"/>
              </a:defRPr>
            </a:lvl3pPr>
            <a:lvl4pPr>
              <a:buClr>
                <a:srgbClr val="F7BF32"/>
              </a:buClr>
              <a:defRPr b="0" i="0">
                <a:latin typeface="Avenir 55 Roman" panose="02000503020000020003" pitchFamily="2" charset="0"/>
              </a:defRPr>
            </a:lvl4pPr>
            <a:lvl5pPr>
              <a:buClr>
                <a:srgbClr val="F7BF32"/>
              </a:buClr>
              <a:defRPr b="0" i="0">
                <a:latin typeface="Avenir 55 Roman" panose="02000503020000020003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02006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89982E9-2715-D941-B379-71A97DB170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9902" r="1168" b="21932"/>
          <a:stretch/>
        </p:blipFill>
        <p:spPr>
          <a:xfrm>
            <a:off x="-1" y="6311590"/>
            <a:ext cx="12192001" cy="565634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0C39C82-22A6-0A45-B0AE-051068866D21}"/>
              </a:ext>
            </a:extLst>
          </p:cNvPr>
          <p:cNvCxnSpPr>
            <a:cxnSpLocks/>
          </p:cNvCxnSpPr>
          <p:nvPr userDrawn="1"/>
        </p:nvCxnSpPr>
        <p:spPr>
          <a:xfrm>
            <a:off x="-1" y="6311590"/>
            <a:ext cx="1219200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F39A8CB0-9A70-A144-93B6-FBAF6A78F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054452"/>
            <a:ext cx="10515600" cy="1139861"/>
          </a:xfrm>
          <a:prstGeom prst="rect">
            <a:avLst/>
          </a:prstGeom>
        </p:spPr>
        <p:txBody>
          <a:bodyPr/>
          <a:lstStyle>
            <a:lvl1pPr algn="ctr">
              <a:defRPr sz="3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21194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57E3552-DEBB-C944-A554-82AFCB8419BA}"/>
              </a:ext>
            </a:extLst>
          </p:cNvPr>
          <p:cNvSpPr/>
          <p:nvPr/>
        </p:nvSpPr>
        <p:spPr>
          <a:xfrm>
            <a:off x="0" y="4872178"/>
            <a:ext cx="12192000" cy="121807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9982E9-2715-D941-B379-71A97DB170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000" r="1168" b="21932"/>
          <a:stretch/>
        </p:blipFill>
        <p:spPr>
          <a:xfrm>
            <a:off x="-1" y="4933072"/>
            <a:ext cx="12192001" cy="192492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0159C787-850A-E94C-BE82-DEF54263A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054452"/>
            <a:ext cx="10515600" cy="1139861"/>
          </a:xfrm>
          <a:prstGeom prst="rect">
            <a:avLst/>
          </a:prstGeom>
        </p:spPr>
        <p:txBody>
          <a:bodyPr/>
          <a:lstStyle>
            <a:lvl1pPr algn="ctr">
              <a:defRPr sz="3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6059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view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FD4AF910-3B45-C642-BA40-7F26C292CBB7}"/>
              </a:ext>
            </a:extLst>
          </p:cNvPr>
          <p:cNvGrpSpPr/>
          <p:nvPr userDrawn="1"/>
        </p:nvGrpSpPr>
        <p:grpSpPr>
          <a:xfrm>
            <a:off x="0" y="0"/>
            <a:ext cx="6143872" cy="6858000"/>
            <a:chOff x="0" y="0"/>
            <a:chExt cx="6143872" cy="6858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C89D864-D3E3-854A-9727-A7FA3A3C3175}"/>
                </a:ext>
              </a:extLst>
            </p:cNvPr>
            <p:cNvSpPr/>
            <p:nvPr/>
          </p:nvSpPr>
          <p:spPr>
            <a:xfrm>
              <a:off x="5617345" y="0"/>
              <a:ext cx="526527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D8ED27C-6546-2A4D-8DF8-81E2F1D5CA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50000"/>
            <a:stretch/>
          </p:blipFill>
          <p:spPr>
            <a:xfrm>
              <a:off x="0" y="0"/>
              <a:ext cx="6096000" cy="6858000"/>
            </a:xfrm>
            <a:prstGeom prst="rect">
              <a:avLst/>
            </a:prstGeom>
          </p:spPr>
        </p:pic>
      </p:grp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1061A9F-A15E-C64A-9549-79374FACE17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833" y="3229691"/>
            <a:ext cx="4702175" cy="39861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What We’ll Cover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1FA52A49-6633-E54F-9E51-57323147E95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791833" y="1128199"/>
            <a:ext cx="4704334" cy="45646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200000"/>
              </a:lnSpc>
              <a:buClr>
                <a:srgbClr val="FFC629"/>
              </a:buClr>
              <a:buFont typeface="Arial" panose="020B0604020202020204" pitchFamily="34" charset="0"/>
              <a:buChar char="•"/>
              <a:defRPr sz="1800" b="0" i="0"/>
            </a:lvl2pPr>
          </a:lstStyle>
          <a:p>
            <a:pPr>
              <a:lnSpc>
                <a:spcPct val="200000"/>
              </a:lnSpc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  <a:p>
            <a:pPr>
              <a:lnSpc>
                <a:spcPct val="200000"/>
              </a:lnSpc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  <a:p>
            <a:pPr marL="742950" lvl="1" indent="-285750">
              <a:lnSpc>
                <a:spcPct val="200000"/>
              </a:lnSpc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  <a:p>
            <a:pPr marL="742950" lvl="1" indent="-285750">
              <a:lnSpc>
                <a:spcPct val="200000"/>
              </a:lnSpc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  <a:p>
            <a:pPr marL="742950" lvl="1" indent="-285750">
              <a:lnSpc>
                <a:spcPct val="200000"/>
              </a:lnSpc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  <a:p>
            <a:pPr>
              <a:lnSpc>
                <a:spcPct val="200000"/>
              </a:lnSpc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  <a:p>
            <a:pPr>
              <a:lnSpc>
                <a:spcPct val="200000"/>
              </a:lnSpc>
            </a:pPr>
            <a:r>
              <a:rPr lang="en-US" dirty="0">
                <a:latin typeface="Avenir 65 Medium" panose="02000503020000020003" pitchFamily="2" charset="0"/>
              </a:rPr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2862076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06B76FD-EBC2-924F-90F9-5FBB8B224E6C}"/>
              </a:ext>
            </a:extLst>
          </p:cNvPr>
          <p:cNvSpPr/>
          <p:nvPr/>
        </p:nvSpPr>
        <p:spPr>
          <a:xfrm>
            <a:off x="-1" y="6224584"/>
            <a:ext cx="12192001" cy="26077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0204431-1C59-AA44-82EC-D02845A982F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1324" r="1434" b="242"/>
          <a:stretch/>
        </p:blipFill>
        <p:spPr>
          <a:xfrm>
            <a:off x="0" y="6279639"/>
            <a:ext cx="12192000" cy="578361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E6176D2-EEF6-1043-9E18-99A5E6FB1DED}"/>
              </a:ext>
            </a:extLst>
          </p:cNvPr>
          <p:cNvCxnSpPr>
            <a:cxnSpLocks/>
          </p:cNvCxnSpPr>
          <p:nvPr/>
        </p:nvCxnSpPr>
        <p:spPr>
          <a:xfrm>
            <a:off x="-13856" y="1260574"/>
            <a:ext cx="6096001" cy="0"/>
          </a:xfrm>
          <a:prstGeom prst="line">
            <a:avLst/>
          </a:prstGeom>
          <a:ln w="28575">
            <a:solidFill>
              <a:srgbClr val="FFC6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B75B1AC-CF2D-704D-8913-3B88C08C39B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8083" y="600075"/>
            <a:ext cx="5680075" cy="660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Title7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D8360B5A-D265-7849-A437-ACE53640BB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8083" y="1752600"/>
            <a:ext cx="4257675" cy="3352800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FFC629"/>
              </a:buClr>
              <a:buFont typeface="Arial" panose="020B0604020202020204" pitchFamily="34" charset="0"/>
              <a:buNone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r>
              <a:rPr lang="en-US" sz="1500" b="1" dirty="0">
                <a:latin typeface="Avenir 95 Black" panose="02000503020000020003" pitchFamily="2" charset="0"/>
              </a:rPr>
              <a:t>Points:</a:t>
            </a:r>
          </a:p>
          <a:p>
            <a:endParaRPr lang="en-US" sz="1500" dirty="0">
              <a:latin typeface="Avenir 65 Medium" panose="02000503020000020003" pitchFamily="2" charset="0"/>
            </a:endParaRPr>
          </a:p>
          <a:p>
            <a:pPr marL="285750" indent="-285750"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sz="1500" dirty="0">
                <a:latin typeface="Avenir 65 Medium" panose="02000503020000020003" pitchFamily="2" charset="0"/>
              </a:rPr>
              <a:t>Point 1</a:t>
            </a:r>
          </a:p>
          <a:p>
            <a:pPr marL="285750" indent="-285750"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sz="1500" dirty="0">
                <a:latin typeface="Avenir 65 Medium" panose="02000503020000020003" pitchFamily="2" charset="0"/>
              </a:rPr>
              <a:t>Point 2</a:t>
            </a:r>
          </a:p>
          <a:p>
            <a:pPr marL="285750" indent="-285750"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sz="1500" dirty="0">
                <a:latin typeface="Avenir 65 Medium" panose="02000503020000020003" pitchFamily="2" charset="0"/>
              </a:rPr>
              <a:t>Point 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00" dirty="0">
              <a:latin typeface="Avenir 65 Medium" panose="02000503020000020003" pitchFamily="2" charset="0"/>
            </a:endParaRPr>
          </a:p>
          <a:p>
            <a:r>
              <a:rPr lang="en-US" sz="1500" dirty="0">
                <a:latin typeface="Avenir 65 Medium" panose="02000503020000020003" pitchFamily="2" charset="0"/>
              </a:rPr>
              <a:t>Reinforce main points/message here with copy to explain to the consumer.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DF874033-E928-1743-85FB-DC29CB426C5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799667" y="1593184"/>
            <a:ext cx="4794250" cy="3892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105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3475F388-1957-4E42-8C71-14A16B93040E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60DCAAC-46AE-3343-8F9A-CD4DDA203A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0272"/>
            <a:stretch/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7FE7ACE-CBBD-CE4F-9899-20F39A6A454D}"/>
                </a:ext>
              </a:extLst>
            </p:cNvPr>
            <p:cNvCxnSpPr/>
            <p:nvPr/>
          </p:nvCxnSpPr>
          <p:spPr>
            <a:xfrm>
              <a:off x="3169919" y="3857735"/>
              <a:ext cx="5852160" cy="0"/>
            </a:xfrm>
            <a:prstGeom prst="line">
              <a:avLst/>
            </a:prstGeom>
            <a:ln w="28575">
              <a:solidFill>
                <a:srgbClr val="FFC6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1210CA93-A5F0-FC40-A24C-216D908FFEE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08325" y="3247982"/>
            <a:ext cx="6575347" cy="55399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Divider Title1</a:t>
            </a:r>
          </a:p>
        </p:txBody>
      </p:sp>
    </p:spTree>
    <p:extLst>
      <p:ext uri="{BB962C8B-B14F-4D97-AF65-F5344CB8AC3E}">
        <p14:creationId xmlns:p14="http://schemas.microsoft.com/office/powerpoint/2010/main" val="2301743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72C8967C-5DE1-8542-B6F8-DE583745C775}"/>
              </a:ext>
            </a:extLst>
          </p:cNvPr>
          <p:cNvGrpSpPr/>
          <p:nvPr userDrawn="1"/>
        </p:nvGrpSpPr>
        <p:grpSpPr>
          <a:xfrm>
            <a:off x="0" y="-1"/>
            <a:ext cx="12192000" cy="6858001"/>
            <a:chOff x="0" y="-1"/>
            <a:chExt cx="12192000" cy="685800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3F91AB2-125E-C949-8DAC-F092265357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alphaModFix amt="50000"/>
            </a:blip>
            <a:srcRect t="19272"/>
            <a:stretch/>
          </p:blipFill>
          <p:spPr>
            <a:xfrm>
              <a:off x="0" y="-1"/>
              <a:ext cx="12192000" cy="6858001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F6F952A-A865-544A-B2DA-A32AF5762272}"/>
                </a:ext>
              </a:extLst>
            </p:cNvPr>
            <p:cNvCxnSpPr/>
            <p:nvPr/>
          </p:nvCxnSpPr>
          <p:spPr>
            <a:xfrm>
              <a:off x="3672840" y="3857735"/>
              <a:ext cx="4846320" cy="0"/>
            </a:xfrm>
            <a:prstGeom prst="line">
              <a:avLst/>
            </a:prstGeom>
            <a:ln w="28575">
              <a:solidFill>
                <a:srgbClr val="FFC6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BDF5D72F-CC3C-2B4E-B192-FF761F67C87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08325" y="3247982"/>
            <a:ext cx="6575347" cy="55399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Divider Title2</a:t>
            </a:r>
          </a:p>
        </p:txBody>
      </p:sp>
    </p:spTree>
    <p:extLst>
      <p:ext uri="{BB962C8B-B14F-4D97-AF65-F5344CB8AC3E}">
        <p14:creationId xmlns:p14="http://schemas.microsoft.com/office/powerpoint/2010/main" val="3089016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8656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67" r:id="rId3"/>
    <p:sldLayoutId id="2147483668" r:id="rId4"/>
    <p:sldLayoutId id="2147483669" r:id="rId5"/>
    <p:sldLayoutId id="2147483658" r:id="rId6"/>
    <p:sldLayoutId id="2147483665" r:id="rId7"/>
    <p:sldLayoutId id="2147483660" r:id="rId8"/>
    <p:sldLayoutId id="2147483661" r:id="rId9"/>
    <p:sldLayoutId id="2147483663" r:id="rId10"/>
    <p:sldLayoutId id="2147483664" r:id="rId11"/>
    <p:sldLayoutId id="2147483666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9.png"/><Relationship Id="rId4" Type="http://schemas.openxmlformats.org/officeDocument/2006/relationships/image" Target="../media/image68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8.png"/><Relationship Id="rId5" Type="http://schemas.openxmlformats.org/officeDocument/2006/relationships/image" Target="../media/image46.png"/><Relationship Id="rId4" Type="http://schemas.openxmlformats.org/officeDocument/2006/relationships/image" Target="../media/image4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sv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14.png"/><Relationship Id="rId14" Type="http://schemas.openxmlformats.org/officeDocument/2006/relationships/image" Target="../media/image19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svg"/><Relationship Id="rId18" Type="http://schemas.openxmlformats.org/officeDocument/2006/relationships/image" Target="../media/image24.svg"/><Relationship Id="rId3" Type="http://schemas.openxmlformats.org/officeDocument/2006/relationships/image" Target="../media/image13.svg"/><Relationship Id="rId21" Type="http://schemas.openxmlformats.org/officeDocument/2006/relationships/image" Target="../media/image27.png"/><Relationship Id="rId7" Type="http://schemas.openxmlformats.org/officeDocument/2006/relationships/image" Target="../media/image9.sv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" Type="http://schemas.openxmlformats.org/officeDocument/2006/relationships/image" Target="../media/image12.png"/><Relationship Id="rId16" Type="http://schemas.openxmlformats.org/officeDocument/2006/relationships/image" Target="../media/image22.svg"/><Relationship Id="rId20" Type="http://schemas.openxmlformats.org/officeDocument/2006/relationships/image" Target="../media/image26.sv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11" Type="http://schemas.openxmlformats.org/officeDocument/2006/relationships/image" Target="../media/image17.svg"/><Relationship Id="rId5" Type="http://schemas.openxmlformats.org/officeDocument/2006/relationships/image" Target="../media/image11.sv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19" Type="http://schemas.openxmlformats.org/officeDocument/2006/relationships/image" Target="../media/image25.png"/><Relationship Id="rId4" Type="http://schemas.openxmlformats.org/officeDocument/2006/relationships/image" Target="../media/image10.png"/><Relationship Id="rId9" Type="http://schemas.openxmlformats.org/officeDocument/2006/relationships/image" Target="../media/image15.svg"/><Relationship Id="rId14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8.png"/><Relationship Id="rId18" Type="http://schemas.openxmlformats.org/officeDocument/2006/relationships/image" Target="../media/image26.svg"/><Relationship Id="rId3" Type="http://schemas.openxmlformats.org/officeDocument/2006/relationships/image" Target="../media/image12.png"/><Relationship Id="rId21" Type="http://schemas.openxmlformats.org/officeDocument/2006/relationships/image" Target="../media/image29.png"/><Relationship Id="rId7" Type="http://schemas.openxmlformats.org/officeDocument/2006/relationships/image" Target="../media/image8.png"/><Relationship Id="rId12" Type="http://schemas.openxmlformats.org/officeDocument/2006/relationships/image" Target="../media/image17.svg"/><Relationship Id="rId17" Type="http://schemas.openxmlformats.org/officeDocument/2006/relationships/image" Target="../media/image25.png"/><Relationship Id="rId2" Type="http://schemas.openxmlformats.org/officeDocument/2006/relationships/image" Target="../media/image28.png"/><Relationship Id="rId16" Type="http://schemas.openxmlformats.org/officeDocument/2006/relationships/image" Target="../media/image22.svg"/><Relationship Id="rId20" Type="http://schemas.openxmlformats.org/officeDocument/2006/relationships/image" Target="../media/image24.sv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sv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1.png"/><Relationship Id="rId10" Type="http://schemas.openxmlformats.org/officeDocument/2006/relationships/image" Target="../media/image15.svg"/><Relationship Id="rId19" Type="http://schemas.openxmlformats.org/officeDocument/2006/relationships/image" Target="../media/image23.png"/><Relationship Id="rId4" Type="http://schemas.openxmlformats.org/officeDocument/2006/relationships/image" Target="../media/image13.svg"/><Relationship Id="rId9" Type="http://schemas.openxmlformats.org/officeDocument/2006/relationships/image" Target="../media/image14.png"/><Relationship Id="rId14" Type="http://schemas.openxmlformats.org/officeDocument/2006/relationships/image" Target="../media/image19.svg"/><Relationship Id="rId22" Type="http://schemas.openxmlformats.org/officeDocument/2006/relationships/image" Target="../media/image29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sv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0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svg"/><Relationship Id="rId5" Type="http://schemas.openxmlformats.org/officeDocument/2006/relationships/image" Target="../media/image36.png"/><Relationship Id="rId4" Type="http://schemas.openxmlformats.org/officeDocument/2006/relationships/image" Target="../media/image4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0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12" Type="http://schemas.openxmlformats.org/officeDocument/2006/relationships/image" Target="../media/image56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00.png"/><Relationship Id="rId11" Type="http://schemas.openxmlformats.org/officeDocument/2006/relationships/image" Target="../media/image55.png"/><Relationship Id="rId5" Type="http://schemas.openxmlformats.org/officeDocument/2006/relationships/image" Target="../media/image49.png"/><Relationship Id="rId10" Type="http://schemas.openxmlformats.org/officeDocument/2006/relationships/image" Target="../media/image540.png"/><Relationship Id="rId4" Type="http://schemas.openxmlformats.org/officeDocument/2006/relationships/image" Target="../media/image480.png"/><Relationship Id="rId9" Type="http://schemas.openxmlformats.org/officeDocument/2006/relationships/image" Target="../media/image5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80.png"/><Relationship Id="rId7" Type="http://schemas.openxmlformats.org/officeDocument/2006/relationships/image" Target="../media/image620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1.png"/><Relationship Id="rId5" Type="http://schemas.openxmlformats.org/officeDocument/2006/relationships/image" Target="../media/image600.png"/><Relationship Id="rId10" Type="http://schemas.openxmlformats.org/officeDocument/2006/relationships/image" Target="../media/image65.png"/><Relationship Id="rId4" Type="http://schemas.openxmlformats.org/officeDocument/2006/relationships/image" Target="../media/image59.png"/><Relationship Id="rId9" Type="http://schemas.openxmlformats.org/officeDocument/2006/relationships/image" Target="../media/image6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1D62DE74-A72F-FA43-9FDB-0477AE57C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3549" y="2703443"/>
            <a:ext cx="4660900" cy="1042444"/>
          </a:xfrm>
        </p:spPr>
        <p:txBody>
          <a:bodyPr/>
          <a:lstStyle/>
          <a:p>
            <a:r>
              <a:rPr lang="en-US" dirty="0"/>
              <a:t>Neural Networks</a:t>
            </a:r>
          </a:p>
        </p:txBody>
      </p:sp>
    </p:spTree>
    <p:extLst>
      <p:ext uri="{BB962C8B-B14F-4D97-AF65-F5344CB8AC3E}">
        <p14:creationId xmlns:p14="http://schemas.microsoft.com/office/powerpoint/2010/main" val="18717258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2F47B96-3D7A-460E-8EC7-1BF04D8F6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834" y="115156"/>
            <a:ext cx="10964333" cy="693683"/>
          </a:xfrm>
        </p:spPr>
        <p:txBody>
          <a:bodyPr/>
          <a:lstStyle/>
          <a:p>
            <a:r>
              <a:rPr lang="en-US" sz="2800" dirty="0"/>
              <a:t>Neural Network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97CAABF-384A-4F1D-BF83-71F192BB3BC5}"/>
              </a:ext>
            </a:extLst>
          </p:cNvPr>
          <p:cNvSpPr txBox="1">
            <a:spLocks/>
          </p:cNvSpPr>
          <p:nvPr/>
        </p:nvSpPr>
        <p:spPr>
          <a:xfrm>
            <a:off x="613833" y="808839"/>
            <a:ext cx="5311054" cy="45196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From the previous example, we can generalize a Neural Network as a multi-layer model</a:t>
            </a:r>
          </a:p>
          <a:p>
            <a:pPr lvl="1"/>
            <a:r>
              <a:rPr lang="en-US" dirty="0"/>
              <a:t>Each layer is computed as a non-linear transformation of the previous layer</a:t>
            </a:r>
          </a:p>
          <a:p>
            <a:pPr lvl="1"/>
            <a:r>
              <a:rPr lang="en-US" sz="2800" dirty="0"/>
              <a:t>A NN is also called a </a:t>
            </a:r>
            <a:r>
              <a:rPr lang="en-US" sz="2800" b="1" dirty="0"/>
              <a:t>Multi-Layer Perceptron (MLP)</a:t>
            </a:r>
          </a:p>
        </p:txBody>
      </p:sp>
      <p:pic>
        <p:nvPicPr>
          <p:cNvPr id="85" name="Picture 84">
            <a:extLst>
              <a:ext uri="{FF2B5EF4-FFF2-40B4-BE49-F238E27FC236}">
                <a16:creationId xmlns:a16="http://schemas.microsoft.com/office/drawing/2014/main" id="{61F26AFC-7FFE-0F4D-BBE2-64721A881D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7114" y="1529549"/>
            <a:ext cx="5924886" cy="3000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804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B8B2D7-5A59-887A-1C71-3C957AA28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Stacking Nonlinear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942649-C304-41B3-E458-E3CD4FD4153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5" y="908094"/>
            <a:ext cx="5284099" cy="2633388"/>
          </a:xfrm>
        </p:spPr>
        <p:txBody>
          <a:bodyPr/>
          <a:lstStyle/>
          <a:p>
            <a:r>
              <a:rPr lang="en-US" sz="2200" dirty="0"/>
              <a:t>In brief, the more nonlinear layers are stacked, the higher </a:t>
            </a:r>
            <a:r>
              <a:rPr lang="en-US" sz="2200" b="1" dirty="0"/>
              <a:t>representation power</a:t>
            </a:r>
            <a:r>
              <a:rPr lang="en-US" sz="2200" dirty="0"/>
              <a:t> a neural network has</a:t>
            </a:r>
          </a:p>
          <a:p>
            <a:pPr lvl="1"/>
            <a:r>
              <a:rPr lang="en-US" sz="2000" dirty="0"/>
              <a:t>Representation power means the complexity of a function in data that a neural network can learn</a:t>
            </a:r>
          </a:p>
          <a:p>
            <a:pPr lvl="1"/>
            <a:r>
              <a:rPr lang="en-US" sz="2000" dirty="0"/>
              <a:t>Neural networks with more layers can predict </a:t>
            </a:r>
            <a:r>
              <a:rPr lang="en-US" sz="2000" b="1" dirty="0"/>
              <a:t>very complicated patterns</a:t>
            </a:r>
            <a:r>
              <a:rPr lang="en-US" sz="2000" dirty="0"/>
              <a:t> in data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4832827C-E7FD-8AF3-69B3-0495F0B4198E}"/>
              </a:ext>
            </a:extLst>
          </p:cNvPr>
          <p:cNvCxnSpPr>
            <a:cxnSpLocks/>
          </p:cNvCxnSpPr>
          <p:nvPr/>
        </p:nvCxnSpPr>
        <p:spPr>
          <a:xfrm>
            <a:off x="877007" y="5941861"/>
            <a:ext cx="4964325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1D183D85-AE0E-8A6D-F32D-A1DFBD4C3F71}"/>
              </a:ext>
            </a:extLst>
          </p:cNvPr>
          <p:cNvCxnSpPr>
            <a:cxnSpLocks/>
          </p:cNvCxnSpPr>
          <p:nvPr/>
        </p:nvCxnSpPr>
        <p:spPr>
          <a:xfrm flipV="1">
            <a:off x="877007" y="4024136"/>
            <a:ext cx="0" cy="194629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>
            <a:extLst>
              <a:ext uri="{FF2B5EF4-FFF2-40B4-BE49-F238E27FC236}">
                <a16:creationId xmlns:a16="http://schemas.microsoft.com/office/drawing/2014/main" id="{EE793D02-3F65-E6D6-AC41-620414D13C95}"/>
              </a:ext>
            </a:extLst>
          </p:cNvPr>
          <p:cNvSpPr/>
          <p:nvPr/>
        </p:nvSpPr>
        <p:spPr>
          <a:xfrm>
            <a:off x="1098738" y="5110480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4D274C84-8983-F256-A4D5-9E0426007C12}"/>
              </a:ext>
            </a:extLst>
          </p:cNvPr>
          <p:cNvSpPr/>
          <p:nvPr/>
        </p:nvSpPr>
        <p:spPr>
          <a:xfrm>
            <a:off x="1561579" y="4736183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1C9D38C7-136F-1E41-5B80-0EFBB3EB38BB}"/>
              </a:ext>
            </a:extLst>
          </p:cNvPr>
          <p:cNvSpPr/>
          <p:nvPr/>
        </p:nvSpPr>
        <p:spPr>
          <a:xfrm>
            <a:off x="1934626" y="4220232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B9CC70BD-6B8D-50CC-A8CA-652AD2840010}"/>
              </a:ext>
            </a:extLst>
          </p:cNvPr>
          <p:cNvSpPr/>
          <p:nvPr/>
        </p:nvSpPr>
        <p:spPr>
          <a:xfrm>
            <a:off x="2328031" y="4403789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37B047EC-8016-D528-2186-B6EE5CE1A4EF}"/>
              </a:ext>
            </a:extLst>
          </p:cNvPr>
          <p:cNvSpPr/>
          <p:nvPr/>
        </p:nvSpPr>
        <p:spPr>
          <a:xfrm rot="18626924">
            <a:off x="1973016" y="4530686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0903AAA3-82E1-6662-B900-56F82F86A119}"/>
              </a:ext>
            </a:extLst>
          </p:cNvPr>
          <p:cNvSpPr/>
          <p:nvPr/>
        </p:nvSpPr>
        <p:spPr>
          <a:xfrm>
            <a:off x="1375584" y="5484817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5974B08-E783-AB63-BC48-3A46736BA8AD}"/>
              </a:ext>
            </a:extLst>
          </p:cNvPr>
          <p:cNvSpPr/>
          <p:nvPr/>
        </p:nvSpPr>
        <p:spPr>
          <a:xfrm>
            <a:off x="2719774" y="4567408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96AF88E0-D6E8-ECD4-631C-486249E1038D}"/>
              </a:ext>
            </a:extLst>
          </p:cNvPr>
          <p:cNvSpPr/>
          <p:nvPr/>
        </p:nvSpPr>
        <p:spPr>
          <a:xfrm>
            <a:off x="2935861" y="4938212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11A03D09-14A9-4813-F72F-15353D0EDDF1}"/>
              </a:ext>
            </a:extLst>
          </p:cNvPr>
          <p:cNvSpPr/>
          <p:nvPr/>
        </p:nvSpPr>
        <p:spPr>
          <a:xfrm>
            <a:off x="2457186" y="4860833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F7B96559-A6C6-A152-E632-0E2402D9C88F}"/>
              </a:ext>
            </a:extLst>
          </p:cNvPr>
          <p:cNvSpPr/>
          <p:nvPr/>
        </p:nvSpPr>
        <p:spPr>
          <a:xfrm>
            <a:off x="3159407" y="5187489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C8EF3F4E-3A18-681B-DBD5-D53B1362FCEE}"/>
              </a:ext>
            </a:extLst>
          </p:cNvPr>
          <p:cNvSpPr/>
          <p:nvPr/>
        </p:nvSpPr>
        <p:spPr>
          <a:xfrm>
            <a:off x="3179923" y="4755039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2015E3A-E26C-F584-D944-8167D021AC9E}"/>
              </a:ext>
            </a:extLst>
          </p:cNvPr>
          <p:cNvSpPr/>
          <p:nvPr/>
        </p:nvSpPr>
        <p:spPr>
          <a:xfrm>
            <a:off x="1401157" y="5113837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57074C69-DB1B-61CE-8EB2-4F34E927162E}"/>
              </a:ext>
            </a:extLst>
          </p:cNvPr>
          <p:cNvSpPr/>
          <p:nvPr/>
        </p:nvSpPr>
        <p:spPr>
          <a:xfrm>
            <a:off x="3505427" y="4862022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8C54CFF0-5E0A-372B-0D44-80CD900E1822}"/>
              </a:ext>
            </a:extLst>
          </p:cNvPr>
          <p:cNvSpPr/>
          <p:nvPr/>
        </p:nvSpPr>
        <p:spPr>
          <a:xfrm>
            <a:off x="4257542" y="4193424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88CBF073-E4D8-983C-E98E-B1B15855E992}"/>
              </a:ext>
            </a:extLst>
          </p:cNvPr>
          <p:cNvSpPr/>
          <p:nvPr/>
        </p:nvSpPr>
        <p:spPr>
          <a:xfrm>
            <a:off x="3857791" y="4482619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8A0094A6-9A2B-1E39-B82D-3315C5CA0472}"/>
              </a:ext>
            </a:extLst>
          </p:cNvPr>
          <p:cNvSpPr/>
          <p:nvPr/>
        </p:nvSpPr>
        <p:spPr>
          <a:xfrm>
            <a:off x="2624286" y="5172825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68B300E4-F364-FF05-D9F4-2D69497D5869}"/>
              </a:ext>
            </a:extLst>
          </p:cNvPr>
          <p:cNvSpPr/>
          <p:nvPr/>
        </p:nvSpPr>
        <p:spPr>
          <a:xfrm>
            <a:off x="4231752" y="4776351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2EED6F55-0F2B-F200-BE12-7B538CF83692}"/>
              </a:ext>
            </a:extLst>
          </p:cNvPr>
          <p:cNvSpPr/>
          <p:nvPr/>
        </p:nvSpPr>
        <p:spPr>
          <a:xfrm>
            <a:off x="3866845" y="4764650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3DCA998A-1D1D-19E6-4A87-8AD7511924A6}"/>
              </a:ext>
            </a:extLst>
          </p:cNvPr>
          <p:cNvSpPr/>
          <p:nvPr/>
        </p:nvSpPr>
        <p:spPr>
          <a:xfrm>
            <a:off x="4475069" y="4530685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4E393DBA-2A06-2168-295A-C4C544094971}"/>
              </a:ext>
            </a:extLst>
          </p:cNvPr>
          <p:cNvSpPr/>
          <p:nvPr/>
        </p:nvSpPr>
        <p:spPr>
          <a:xfrm>
            <a:off x="4995118" y="4893658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B9CA75F6-B2EA-5D6A-BF1C-92F6D0839901}"/>
              </a:ext>
            </a:extLst>
          </p:cNvPr>
          <p:cNvSpPr/>
          <p:nvPr/>
        </p:nvSpPr>
        <p:spPr>
          <a:xfrm>
            <a:off x="5259124" y="4813366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A623EF01-3D70-7260-CA71-18514D58D48C}"/>
              </a:ext>
            </a:extLst>
          </p:cNvPr>
          <p:cNvSpPr/>
          <p:nvPr/>
        </p:nvSpPr>
        <p:spPr>
          <a:xfrm>
            <a:off x="4655401" y="4770276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83E61B12-A69F-D543-3814-8F64ACC436D3}"/>
              </a:ext>
            </a:extLst>
          </p:cNvPr>
          <p:cNvSpPr/>
          <p:nvPr/>
        </p:nvSpPr>
        <p:spPr>
          <a:xfrm>
            <a:off x="4756900" y="5129970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36D06F78-CE0A-733A-5001-AF96293BAC85}"/>
              </a:ext>
            </a:extLst>
          </p:cNvPr>
          <p:cNvSpPr/>
          <p:nvPr/>
        </p:nvSpPr>
        <p:spPr>
          <a:xfrm>
            <a:off x="3719784" y="5081151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3A012ED5-9A0B-0C71-691F-D120CEE4D305}"/>
              </a:ext>
            </a:extLst>
          </p:cNvPr>
          <p:cNvSpPr/>
          <p:nvPr/>
        </p:nvSpPr>
        <p:spPr>
          <a:xfrm>
            <a:off x="5376430" y="4484321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6EE36B33-EE22-8048-9E28-EE75E06C2D86}"/>
              </a:ext>
            </a:extLst>
          </p:cNvPr>
          <p:cNvSpPr/>
          <p:nvPr/>
        </p:nvSpPr>
        <p:spPr>
          <a:xfrm>
            <a:off x="5654870" y="4736183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540464C-FFCD-9596-85AF-535CB8660CD8}"/>
              </a:ext>
            </a:extLst>
          </p:cNvPr>
          <p:cNvCxnSpPr>
            <a:cxnSpLocks/>
          </p:cNvCxnSpPr>
          <p:nvPr/>
        </p:nvCxnSpPr>
        <p:spPr>
          <a:xfrm>
            <a:off x="7096410" y="5934738"/>
            <a:ext cx="4964325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2DB8A4A-DD8E-17A9-5037-470C9265375F}"/>
              </a:ext>
            </a:extLst>
          </p:cNvPr>
          <p:cNvCxnSpPr>
            <a:cxnSpLocks/>
          </p:cNvCxnSpPr>
          <p:nvPr/>
        </p:nvCxnSpPr>
        <p:spPr>
          <a:xfrm flipV="1">
            <a:off x="7096410" y="4017013"/>
            <a:ext cx="0" cy="194629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Oval 51">
            <a:extLst>
              <a:ext uri="{FF2B5EF4-FFF2-40B4-BE49-F238E27FC236}">
                <a16:creationId xmlns:a16="http://schemas.microsoft.com/office/drawing/2014/main" id="{E990D241-622B-EDDB-F7CD-930C7116E4AF}"/>
              </a:ext>
            </a:extLst>
          </p:cNvPr>
          <p:cNvSpPr/>
          <p:nvPr/>
        </p:nvSpPr>
        <p:spPr>
          <a:xfrm>
            <a:off x="7318141" y="5103357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1ADD4461-5F8F-795D-22C7-F91DE14C2F40}"/>
              </a:ext>
            </a:extLst>
          </p:cNvPr>
          <p:cNvSpPr/>
          <p:nvPr/>
        </p:nvSpPr>
        <p:spPr>
          <a:xfrm>
            <a:off x="7780982" y="4729060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D2D4C8A1-68C1-3AB4-B564-6F0DA44EC124}"/>
              </a:ext>
            </a:extLst>
          </p:cNvPr>
          <p:cNvSpPr/>
          <p:nvPr/>
        </p:nvSpPr>
        <p:spPr>
          <a:xfrm>
            <a:off x="8154029" y="4213109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4DB3E661-AF98-6839-5545-4B02CB005ED9}"/>
              </a:ext>
            </a:extLst>
          </p:cNvPr>
          <p:cNvSpPr/>
          <p:nvPr/>
        </p:nvSpPr>
        <p:spPr>
          <a:xfrm>
            <a:off x="8547434" y="4396666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D631D19A-AA20-77F9-D449-0108E508168D}"/>
              </a:ext>
            </a:extLst>
          </p:cNvPr>
          <p:cNvSpPr/>
          <p:nvPr/>
        </p:nvSpPr>
        <p:spPr>
          <a:xfrm rot="18626924">
            <a:off x="8192419" y="4523563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482FF928-334A-4EAD-4B52-6913397ECA6D}"/>
              </a:ext>
            </a:extLst>
          </p:cNvPr>
          <p:cNvSpPr/>
          <p:nvPr/>
        </p:nvSpPr>
        <p:spPr>
          <a:xfrm>
            <a:off x="7594987" y="5477694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6D8A113B-A03E-98BB-E266-368C359AA62E}"/>
              </a:ext>
            </a:extLst>
          </p:cNvPr>
          <p:cNvSpPr/>
          <p:nvPr/>
        </p:nvSpPr>
        <p:spPr>
          <a:xfrm>
            <a:off x="8939177" y="4560285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A5F4F222-40B8-D0BC-98D4-C8839D1AC792}"/>
              </a:ext>
            </a:extLst>
          </p:cNvPr>
          <p:cNvSpPr/>
          <p:nvPr/>
        </p:nvSpPr>
        <p:spPr>
          <a:xfrm>
            <a:off x="9155264" y="4931089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BAEE530A-7DC4-DAB9-D0DC-562500689FF3}"/>
              </a:ext>
            </a:extLst>
          </p:cNvPr>
          <p:cNvSpPr/>
          <p:nvPr/>
        </p:nvSpPr>
        <p:spPr>
          <a:xfrm>
            <a:off x="8676589" y="4853710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FB0A6353-9D28-41CE-4349-C440414CB10F}"/>
              </a:ext>
            </a:extLst>
          </p:cNvPr>
          <p:cNvSpPr/>
          <p:nvPr/>
        </p:nvSpPr>
        <p:spPr>
          <a:xfrm>
            <a:off x="9378810" y="5180366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0662285B-4273-2E34-7914-C42E31EB47BD}"/>
              </a:ext>
            </a:extLst>
          </p:cNvPr>
          <p:cNvSpPr/>
          <p:nvPr/>
        </p:nvSpPr>
        <p:spPr>
          <a:xfrm>
            <a:off x="9399326" y="4747916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7649BB33-AC7B-CF0F-E449-8865A063B2FA}"/>
              </a:ext>
            </a:extLst>
          </p:cNvPr>
          <p:cNvSpPr/>
          <p:nvPr/>
        </p:nvSpPr>
        <p:spPr>
          <a:xfrm>
            <a:off x="7620560" y="5106714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3D848F78-1607-B364-AAD5-A499577E3A01}"/>
              </a:ext>
            </a:extLst>
          </p:cNvPr>
          <p:cNvSpPr/>
          <p:nvPr/>
        </p:nvSpPr>
        <p:spPr>
          <a:xfrm>
            <a:off x="9724830" y="4854899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E5547E94-F72E-DB64-BB7F-476AA6B5B214}"/>
              </a:ext>
            </a:extLst>
          </p:cNvPr>
          <p:cNvSpPr/>
          <p:nvPr/>
        </p:nvSpPr>
        <p:spPr>
          <a:xfrm>
            <a:off x="10476945" y="4186301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C4AA04B0-447F-DBBB-7D82-B7BF84E29824}"/>
              </a:ext>
            </a:extLst>
          </p:cNvPr>
          <p:cNvSpPr/>
          <p:nvPr/>
        </p:nvSpPr>
        <p:spPr>
          <a:xfrm>
            <a:off x="10077194" y="4475496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B63ED706-3DDD-CE2C-2C95-002F5370D13A}"/>
              </a:ext>
            </a:extLst>
          </p:cNvPr>
          <p:cNvSpPr/>
          <p:nvPr/>
        </p:nvSpPr>
        <p:spPr>
          <a:xfrm>
            <a:off x="8843689" y="5165702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894E09EE-92EA-BB98-FE44-5858797CC298}"/>
              </a:ext>
            </a:extLst>
          </p:cNvPr>
          <p:cNvSpPr/>
          <p:nvPr/>
        </p:nvSpPr>
        <p:spPr>
          <a:xfrm>
            <a:off x="10451155" y="4769228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06074CC7-4D9B-4E7C-F5D9-3250162032A0}"/>
              </a:ext>
            </a:extLst>
          </p:cNvPr>
          <p:cNvSpPr/>
          <p:nvPr/>
        </p:nvSpPr>
        <p:spPr>
          <a:xfrm>
            <a:off x="10086248" y="4757527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10570F9B-7D75-0A28-DD76-75D6F03783D0}"/>
              </a:ext>
            </a:extLst>
          </p:cNvPr>
          <p:cNvSpPr/>
          <p:nvPr/>
        </p:nvSpPr>
        <p:spPr>
          <a:xfrm>
            <a:off x="10694472" y="4523562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8066D76E-0523-C2D2-FDBB-7DD67215A55C}"/>
              </a:ext>
            </a:extLst>
          </p:cNvPr>
          <p:cNvSpPr/>
          <p:nvPr/>
        </p:nvSpPr>
        <p:spPr>
          <a:xfrm>
            <a:off x="11214521" y="4886535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CC0AD950-A906-D8F3-FAA0-294B18AA3632}"/>
              </a:ext>
            </a:extLst>
          </p:cNvPr>
          <p:cNvSpPr/>
          <p:nvPr/>
        </p:nvSpPr>
        <p:spPr>
          <a:xfrm>
            <a:off x="11478527" y="4806243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55577F75-DED6-17D8-F10B-F73A4D4B28D6}"/>
              </a:ext>
            </a:extLst>
          </p:cNvPr>
          <p:cNvSpPr/>
          <p:nvPr/>
        </p:nvSpPr>
        <p:spPr>
          <a:xfrm>
            <a:off x="10874804" y="4763153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E9F37C62-7CD9-0F1D-8537-06B8872F6C3D}"/>
              </a:ext>
            </a:extLst>
          </p:cNvPr>
          <p:cNvSpPr/>
          <p:nvPr/>
        </p:nvSpPr>
        <p:spPr>
          <a:xfrm>
            <a:off x="10976303" y="5122847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84E7CA8C-CB40-A522-B670-8C45685E66DD}"/>
              </a:ext>
            </a:extLst>
          </p:cNvPr>
          <p:cNvSpPr/>
          <p:nvPr/>
        </p:nvSpPr>
        <p:spPr>
          <a:xfrm>
            <a:off x="9939187" y="5074028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21CE3C4A-5483-B57C-EE46-4029C7CB59D1}"/>
              </a:ext>
            </a:extLst>
          </p:cNvPr>
          <p:cNvSpPr/>
          <p:nvPr/>
        </p:nvSpPr>
        <p:spPr>
          <a:xfrm>
            <a:off x="11595833" y="4477198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67009F80-4F48-D9EE-EED5-DEAC3AB4E27D}"/>
              </a:ext>
            </a:extLst>
          </p:cNvPr>
          <p:cNvSpPr/>
          <p:nvPr/>
        </p:nvSpPr>
        <p:spPr>
          <a:xfrm>
            <a:off x="11874273" y="4729060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F902CA21-FAB0-4757-6611-2E52890035DA}"/>
              </a:ext>
            </a:extLst>
          </p:cNvPr>
          <p:cNvCxnSpPr>
            <a:cxnSpLocks/>
          </p:cNvCxnSpPr>
          <p:nvPr/>
        </p:nvCxnSpPr>
        <p:spPr>
          <a:xfrm>
            <a:off x="7095886" y="2746971"/>
            <a:ext cx="4964325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27A342BD-3E0A-3BCD-16D8-F504105A9A2F}"/>
              </a:ext>
            </a:extLst>
          </p:cNvPr>
          <p:cNvCxnSpPr>
            <a:cxnSpLocks/>
          </p:cNvCxnSpPr>
          <p:nvPr/>
        </p:nvCxnSpPr>
        <p:spPr>
          <a:xfrm flipV="1">
            <a:off x="7095886" y="829246"/>
            <a:ext cx="0" cy="194629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Oval 99">
            <a:extLst>
              <a:ext uri="{FF2B5EF4-FFF2-40B4-BE49-F238E27FC236}">
                <a16:creationId xmlns:a16="http://schemas.microsoft.com/office/drawing/2014/main" id="{7BBCEDE5-A795-ED03-6684-64F48747C7DD}"/>
              </a:ext>
            </a:extLst>
          </p:cNvPr>
          <p:cNvSpPr/>
          <p:nvPr/>
        </p:nvSpPr>
        <p:spPr>
          <a:xfrm>
            <a:off x="7317617" y="1915590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F111450B-3AC8-14FB-3B57-57974BD9D44B}"/>
              </a:ext>
            </a:extLst>
          </p:cNvPr>
          <p:cNvSpPr/>
          <p:nvPr/>
        </p:nvSpPr>
        <p:spPr>
          <a:xfrm>
            <a:off x="7780458" y="1541293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F98D47CE-B21D-02FD-6792-7D30C8A6EB62}"/>
              </a:ext>
            </a:extLst>
          </p:cNvPr>
          <p:cNvSpPr/>
          <p:nvPr/>
        </p:nvSpPr>
        <p:spPr>
          <a:xfrm>
            <a:off x="8153505" y="1025342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954656B0-653F-589E-68AA-245A41236774}"/>
              </a:ext>
            </a:extLst>
          </p:cNvPr>
          <p:cNvSpPr/>
          <p:nvPr/>
        </p:nvSpPr>
        <p:spPr>
          <a:xfrm>
            <a:off x="8546910" y="1208899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79C3923F-4370-13FC-AD1D-55FDAA2E06F5}"/>
              </a:ext>
            </a:extLst>
          </p:cNvPr>
          <p:cNvSpPr/>
          <p:nvPr/>
        </p:nvSpPr>
        <p:spPr>
          <a:xfrm rot="18626924">
            <a:off x="8191895" y="1335796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BC008E5E-3765-69C3-04BD-18D3FE0534A6}"/>
              </a:ext>
            </a:extLst>
          </p:cNvPr>
          <p:cNvSpPr/>
          <p:nvPr/>
        </p:nvSpPr>
        <p:spPr>
          <a:xfrm>
            <a:off x="7594463" y="2289927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2DE6161C-D555-616D-A044-D87467532536}"/>
              </a:ext>
            </a:extLst>
          </p:cNvPr>
          <p:cNvSpPr/>
          <p:nvPr/>
        </p:nvSpPr>
        <p:spPr>
          <a:xfrm>
            <a:off x="8938653" y="1372518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EBF88D37-4A17-9DB1-A964-7A6DB5B0D009}"/>
              </a:ext>
            </a:extLst>
          </p:cNvPr>
          <p:cNvSpPr/>
          <p:nvPr/>
        </p:nvSpPr>
        <p:spPr>
          <a:xfrm>
            <a:off x="9154740" y="1743322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D947CD6C-9512-D23A-5594-57E63291F0E6}"/>
              </a:ext>
            </a:extLst>
          </p:cNvPr>
          <p:cNvSpPr/>
          <p:nvPr/>
        </p:nvSpPr>
        <p:spPr>
          <a:xfrm>
            <a:off x="8676065" y="1665943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96249096-E75D-4B05-BF0D-7E57266E8191}"/>
              </a:ext>
            </a:extLst>
          </p:cNvPr>
          <p:cNvSpPr/>
          <p:nvPr/>
        </p:nvSpPr>
        <p:spPr>
          <a:xfrm>
            <a:off x="9378286" y="1992599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A0FD083B-B345-5366-7E9A-47E974364DDD}"/>
              </a:ext>
            </a:extLst>
          </p:cNvPr>
          <p:cNvSpPr/>
          <p:nvPr/>
        </p:nvSpPr>
        <p:spPr>
          <a:xfrm>
            <a:off x="9398802" y="1560149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21AF7AEA-FCCC-21BB-1790-BC2B2F74B537}"/>
              </a:ext>
            </a:extLst>
          </p:cNvPr>
          <p:cNvSpPr/>
          <p:nvPr/>
        </p:nvSpPr>
        <p:spPr>
          <a:xfrm>
            <a:off x="7620036" y="1918947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99C50E93-B0E3-9AE0-EC2E-38FBD01D4939}"/>
              </a:ext>
            </a:extLst>
          </p:cNvPr>
          <p:cNvSpPr/>
          <p:nvPr/>
        </p:nvSpPr>
        <p:spPr>
          <a:xfrm>
            <a:off x="9724306" y="1667132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1826C6F5-0038-C25D-4F3F-5888DCD7A923}"/>
              </a:ext>
            </a:extLst>
          </p:cNvPr>
          <p:cNvSpPr/>
          <p:nvPr/>
        </p:nvSpPr>
        <p:spPr>
          <a:xfrm>
            <a:off x="10476421" y="998534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2E44012A-685E-5140-6B85-CE2DC5988C83}"/>
              </a:ext>
            </a:extLst>
          </p:cNvPr>
          <p:cNvSpPr/>
          <p:nvPr/>
        </p:nvSpPr>
        <p:spPr>
          <a:xfrm>
            <a:off x="10076670" y="1287729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E853A496-D511-8D73-1DB9-BE6BF5803D2B}"/>
              </a:ext>
            </a:extLst>
          </p:cNvPr>
          <p:cNvSpPr/>
          <p:nvPr/>
        </p:nvSpPr>
        <p:spPr>
          <a:xfrm>
            <a:off x="8843165" y="1977935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DC42D9A9-D663-9280-3DD8-DDB9E511355A}"/>
              </a:ext>
            </a:extLst>
          </p:cNvPr>
          <p:cNvSpPr/>
          <p:nvPr/>
        </p:nvSpPr>
        <p:spPr>
          <a:xfrm>
            <a:off x="10450631" y="1581461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B390D5A6-DBC8-D980-AB45-2019B48EB633}"/>
              </a:ext>
            </a:extLst>
          </p:cNvPr>
          <p:cNvSpPr/>
          <p:nvPr/>
        </p:nvSpPr>
        <p:spPr>
          <a:xfrm>
            <a:off x="10085724" y="1569760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BE3E06F1-6EDD-D8A9-52F5-2251B5AD7246}"/>
              </a:ext>
            </a:extLst>
          </p:cNvPr>
          <p:cNvSpPr/>
          <p:nvPr/>
        </p:nvSpPr>
        <p:spPr>
          <a:xfrm>
            <a:off x="10693948" y="1335795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EF87A6D0-51F0-A480-8A7F-E0E14F96914B}"/>
              </a:ext>
            </a:extLst>
          </p:cNvPr>
          <p:cNvSpPr/>
          <p:nvPr/>
        </p:nvSpPr>
        <p:spPr>
          <a:xfrm>
            <a:off x="11213997" y="1698768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EDA51E31-58BE-C725-425D-FA6E0BC83BDE}"/>
              </a:ext>
            </a:extLst>
          </p:cNvPr>
          <p:cNvSpPr/>
          <p:nvPr/>
        </p:nvSpPr>
        <p:spPr>
          <a:xfrm>
            <a:off x="11478003" y="1618476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63DECD03-EAB6-22D9-8DE0-051715439840}"/>
              </a:ext>
            </a:extLst>
          </p:cNvPr>
          <p:cNvSpPr/>
          <p:nvPr/>
        </p:nvSpPr>
        <p:spPr>
          <a:xfrm>
            <a:off x="10874280" y="1575386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58AE754E-4D75-6224-A808-3DD738F7987B}"/>
              </a:ext>
            </a:extLst>
          </p:cNvPr>
          <p:cNvSpPr/>
          <p:nvPr/>
        </p:nvSpPr>
        <p:spPr>
          <a:xfrm>
            <a:off x="10975779" y="1935080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EE55D50F-D081-3450-FFA3-D8C777241181}"/>
              </a:ext>
            </a:extLst>
          </p:cNvPr>
          <p:cNvSpPr/>
          <p:nvPr/>
        </p:nvSpPr>
        <p:spPr>
          <a:xfrm>
            <a:off x="9938663" y="1886261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CC4AF272-AE8C-636D-8A3A-1ED21F5AE9D1}"/>
              </a:ext>
            </a:extLst>
          </p:cNvPr>
          <p:cNvSpPr/>
          <p:nvPr/>
        </p:nvSpPr>
        <p:spPr>
          <a:xfrm>
            <a:off x="11595309" y="1289431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9F3551A9-3E35-46A5-BF0F-542CEBE439FC}"/>
              </a:ext>
            </a:extLst>
          </p:cNvPr>
          <p:cNvSpPr/>
          <p:nvPr/>
        </p:nvSpPr>
        <p:spPr>
          <a:xfrm>
            <a:off x="11873749" y="1541293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BB863237-4494-5EDE-F4D2-D5F6DA7F166C}"/>
              </a:ext>
            </a:extLst>
          </p:cNvPr>
          <p:cNvCxnSpPr>
            <a:cxnSpLocks/>
          </p:cNvCxnSpPr>
          <p:nvPr/>
        </p:nvCxnSpPr>
        <p:spPr>
          <a:xfrm flipV="1">
            <a:off x="7257020" y="1501069"/>
            <a:ext cx="4851342" cy="288544"/>
          </a:xfrm>
          <a:prstGeom prst="line">
            <a:avLst/>
          </a:prstGeom>
          <a:ln w="57150">
            <a:solidFill>
              <a:srgbClr val="B85C5C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F2F1581D-3B8D-904C-B84D-28509D9FE265}"/>
              </a:ext>
            </a:extLst>
          </p:cNvPr>
          <p:cNvSpPr/>
          <p:nvPr/>
        </p:nvSpPr>
        <p:spPr>
          <a:xfrm>
            <a:off x="7339263" y="4591421"/>
            <a:ext cx="4710363" cy="536433"/>
          </a:xfrm>
          <a:custGeom>
            <a:avLst/>
            <a:gdLst>
              <a:gd name="connsiteX0" fmla="*/ 0 w 4710363"/>
              <a:gd name="connsiteY0" fmla="*/ 108284 h 536433"/>
              <a:gd name="connsiteX1" fmla="*/ 2418348 w 4710363"/>
              <a:gd name="connsiteY1" fmla="*/ 535405 h 536433"/>
              <a:gd name="connsiteX2" fmla="*/ 4710363 w 4710363"/>
              <a:gd name="connsiteY2" fmla="*/ 0 h 536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10363" h="536433">
                <a:moveTo>
                  <a:pt x="0" y="108284"/>
                </a:moveTo>
                <a:cubicBezTo>
                  <a:pt x="816644" y="330868"/>
                  <a:pt x="1633288" y="553452"/>
                  <a:pt x="2418348" y="535405"/>
                </a:cubicBezTo>
                <a:cubicBezTo>
                  <a:pt x="3203408" y="517358"/>
                  <a:pt x="3956885" y="258679"/>
                  <a:pt x="4710363" y="0"/>
                </a:cubicBezTo>
              </a:path>
            </a:pathLst>
          </a:custGeom>
          <a:noFill/>
          <a:ln w="57150">
            <a:solidFill>
              <a:srgbClr val="B85C5C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6BB61242-A94B-0002-E271-AD7979838DBD}"/>
              </a:ext>
            </a:extLst>
          </p:cNvPr>
          <p:cNvSpPr/>
          <p:nvPr/>
        </p:nvSpPr>
        <p:spPr>
          <a:xfrm>
            <a:off x="1028700" y="4524438"/>
            <a:ext cx="4734426" cy="1083651"/>
          </a:xfrm>
          <a:custGeom>
            <a:avLst/>
            <a:gdLst>
              <a:gd name="connsiteX0" fmla="*/ 0 w 4734426"/>
              <a:gd name="connsiteY0" fmla="*/ 1083651 h 1083651"/>
              <a:gd name="connsiteX1" fmla="*/ 1034716 w 4734426"/>
              <a:gd name="connsiteY1" fmla="*/ 6825 h 1083651"/>
              <a:gd name="connsiteX2" fmla="*/ 2298032 w 4734426"/>
              <a:gd name="connsiteY2" fmla="*/ 602388 h 1083651"/>
              <a:gd name="connsiteX3" fmla="*/ 3158289 w 4734426"/>
              <a:gd name="connsiteY3" fmla="*/ 145188 h 1083651"/>
              <a:gd name="connsiteX4" fmla="*/ 3976437 w 4734426"/>
              <a:gd name="connsiteY4" fmla="*/ 536214 h 1083651"/>
              <a:gd name="connsiteX5" fmla="*/ 4734426 w 4734426"/>
              <a:gd name="connsiteY5" fmla="*/ 42919 h 1083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34426" h="1083651">
                <a:moveTo>
                  <a:pt x="0" y="1083651"/>
                </a:moveTo>
                <a:cubicBezTo>
                  <a:pt x="325855" y="585343"/>
                  <a:pt x="651711" y="87035"/>
                  <a:pt x="1034716" y="6825"/>
                </a:cubicBezTo>
                <a:cubicBezTo>
                  <a:pt x="1417721" y="-73385"/>
                  <a:pt x="1944103" y="579328"/>
                  <a:pt x="2298032" y="602388"/>
                </a:cubicBezTo>
                <a:cubicBezTo>
                  <a:pt x="2651961" y="625448"/>
                  <a:pt x="2878555" y="156217"/>
                  <a:pt x="3158289" y="145188"/>
                </a:cubicBezTo>
                <a:cubicBezTo>
                  <a:pt x="3438023" y="134159"/>
                  <a:pt x="3713748" y="553259"/>
                  <a:pt x="3976437" y="536214"/>
                </a:cubicBezTo>
                <a:cubicBezTo>
                  <a:pt x="4239126" y="519169"/>
                  <a:pt x="4486776" y="281044"/>
                  <a:pt x="4734426" y="42919"/>
                </a:cubicBezTo>
              </a:path>
            </a:pathLst>
          </a:custGeom>
          <a:noFill/>
          <a:ln w="57150">
            <a:solidFill>
              <a:srgbClr val="B85C5C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8766C2A2-0390-5D6A-7741-E4E40CF18035}"/>
              </a:ext>
            </a:extLst>
          </p:cNvPr>
          <p:cNvSpPr txBox="1"/>
          <p:nvPr/>
        </p:nvSpPr>
        <p:spPr>
          <a:xfrm>
            <a:off x="8822937" y="561813"/>
            <a:ext cx="1802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Linear prediction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4AD57624-EAD7-ACA3-7599-E2F75A454D01}"/>
              </a:ext>
            </a:extLst>
          </p:cNvPr>
          <p:cNvSpPr txBox="1"/>
          <p:nvPr/>
        </p:nvSpPr>
        <p:spPr>
          <a:xfrm>
            <a:off x="8602587" y="3745834"/>
            <a:ext cx="2160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Nonlinear prediction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F31F668A-C871-6274-F757-B2D6BE374906}"/>
              </a:ext>
            </a:extLst>
          </p:cNvPr>
          <p:cNvSpPr txBox="1"/>
          <p:nvPr/>
        </p:nvSpPr>
        <p:spPr>
          <a:xfrm>
            <a:off x="1948618" y="3742132"/>
            <a:ext cx="2615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Very nonlinear prediction</a:t>
            </a:r>
          </a:p>
        </p:txBody>
      </p:sp>
    </p:spTree>
    <p:extLst>
      <p:ext uri="{BB962C8B-B14F-4D97-AF65-F5344CB8AC3E}">
        <p14:creationId xmlns:p14="http://schemas.microsoft.com/office/powerpoint/2010/main" val="36162213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762EA-2666-06F7-A61B-5DDEF8EC8A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47" y="155853"/>
            <a:ext cx="10515600" cy="666991"/>
          </a:xfrm>
        </p:spPr>
        <p:txBody>
          <a:bodyPr/>
          <a:lstStyle/>
          <a:p>
            <a:r>
              <a:rPr lang="en-US" sz="2400" dirty="0"/>
              <a:t>How Neural Network Learns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446084B-D9C9-A4DB-D655-F3004A003C96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281077" y="623453"/>
                <a:ext cx="11535570" cy="5221539"/>
              </a:xfrm>
            </p:spPr>
            <p:txBody>
              <a:bodyPr/>
              <a:lstStyle/>
              <a:p>
                <a:pPr>
                  <a:spcBef>
                    <a:spcPts val="0"/>
                  </a:spcBef>
                </a:pPr>
                <a:r>
                  <a:rPr lang="en-US" sz="2000" dirty="0"/>
                  <a:t>While more complicated, a neural network learns following the same process of a linear regression model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US" sz="1800" dirty="0"/>
                  <a:t>Randomize all weights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1800" dirty="0"/>
                  <a:t> in the neural network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US" sz="1800" dirty="0"/>
                  <a:t>Calculate output with current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endParaRPr lang="en-US" sz="1800" dirty="0"/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US" sz="1800" dirty="0"/>
                  <a:t>Calculate the error of the current model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US" sz="1800" dirty="0"/>
                  <a:t>Use the error to adjust </a:t>
                </a:r>
                <a:r>
                  <a:rPr lang="en-US" sz="1800" b="1" dirty="0"/>
                  <a:t>all</a:t>
                </a:r>
                <a:r>
                  <a:rPr lang="en-US" sz="1800" dirty="0"/>
                  <a:t>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endParaRPr lang="en-US" sz="1800" dirty="0"/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US" sz="1800" dirty="0"/>
                  <a:t>Repeat 2 </a:t>
                </a:r>
                <a:r>
                  <a:rPr lang="en-US" sz="1800" dirty="0">
                    <a:sym typeface="Wingdings" panose="05000000000000000000" pitchFamily="2" charset="2"/>
                  </a:rPr>
                  <a:t> 4 until error stop improving</a:t>
                </a:r>
              </a:p>
              <a:p>
                <a:pPr lvl="1"/>
                <a:r>
                  <a:rPr lang="en-US" sz="1800" dirty="0">
                    <a:sym typeface="Wingdings" panose="05000000000000000000" pitchFamily="2" charset="2"/>
                  </a:rPr>
                  <a:t>Step 2 is called </a:t>
                </a:r>
                <a:r>
                  <a:rPr lang="en-US" sz="1800" b="1" dirty="0">
                    <a:sym typeface="Wingdings" panose="05000000000000000000" pitchFamily="2" charset="2"/>
                  </a:rPr>
                  <a:t>Feedforward</a:t>
                </a:r>
                <a:r>
                  <a:rPr lang="en-US" sz="1800" dirty="0">
                    <a:sym typeface="Wingdings" panose="05000000000000000000" pitchFamily="2" charset="2"/>
                  </a:rPr>
                  <a:t>, Step 4 is called </a:t>
                </a:r>
                <a:r>
                  <a:rPr lang="en-US" sz="1800" b="1" dirty="0">
                    <a:sym typeface="Wingdings" panose="05000000000000000000" pitchFamily="2" charset="2"/>
                  </a:rPr>
                  <a:t>backpropagation</a:t>
                </a:r>
                <a:r>
                  <a:rPr lang="en-US" sz="1800" dirty="0">
                    <a:sym typeface="Wingdings" panose="05000000000000000000" pitchFamily="2" charset="2"/>
                  </a:rPr>
                  <a:t>, and the whole algorithm is called </a:t>
                </a:r>
                <a:r>
                  <a:rPr lang="en-US" sz="1800" b="1" dirty="0">
                    <a:sym typeface="Wingdings" panose="05000000000000000000" pitchFamily="2" charset="2"/>
                  </a:rPr>
                  <a:t>Gradient Descent</a:t>
                </a:r>
                <a:endParaRPr lang="en-US" sz="1800" b="1" dirty="0"/>
              </a:p>
              <a:p>
                <a:pPr>
                  <a:spcBef>
                    <a:spcPts val="0"/>
                  </a:spcBef>
                </a:pPr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446084B-D9C9-A4DB-D655-F3004A003C9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281077" y="623453"/>
                <a:ext cx="11535570" cy="5221539"/>
              </a:xfrm>
              <a:blipFill>
                <a:blip r:embed="rId3"/>
                <a:stretch>
                  <a:fillRect l="-476" t="-1167" r="-3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al 3">
            <a:extLst>
              <a:ext uri="{FF2B5EF4-FFF2-40B4-BE49-F238E27FC236}">
                <a16:creationId xmlns:a16="http://schemas.microsoft.com/office/drawing/2014/main" id="{3DB6CA8C-F20F-24DE-09C0-E5F2FDCC10B7}"/>
              </a:ext>
            </a:extLst>
          </p:cNvPr>
          <p:cNvSpPr/>
          <p:nvPr/>
        </p:nvSpPr>
        <p:spPr>
          <a:xfrm>
            <a:off x="1196900" y="5830245"/>
            <a:ext cx="418744" cy="41874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328FA7E-F7A6-9E0B-D8B9-35784F61E47A}"/>
              </a:ext>
            </a:extLst>
          </p:cNvPr>
          <p:cNvSpPr/>
          <p:nvPr/>
        </p:nvSpPr>
        <p:spPr>
          <a:xfrm>
            <a:off x="3447292" y="5821699"/>
            <a:ext cx="418744" cy="41874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02D76C8-4364-61ED-CBA9-34F4EB986686}"/>
              </a:ext>
            </a:extLst>
          </p:cNvPr>
          <p:cNvSpPr/>
          <p:nvPr/>
        </p:nvSpPr>
        <p:spPr>
          <a:xfrm>
            <a:off x="2322096" y="5830245"/>
            <a:ext cx="418744" cy="41874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23D8486-5287-E058-EA90-157E845FAACD}"/>
              </a:ext>
            </a:extLst>
          </p:cNvPr>
          <p:cNvSpPr/>
          <p:nvPr/>
        </p:nvSpPr>
        <p:spPr>
          <a:xfrm>
            <a:off x="1200746" y="4995025"/>
            <a:ext cx="418744" cy="41874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AEB214B-6BCB-A82A-05F6-A5D52382A024}"/>
              </a:ext>
            </a:extLst>
          </p:cNvPr>
          <p:cNvSpPr/>
          <p:nvPr/>
        </p:nvSpPr>
        <p:spPr>
          <a:xfrm>
            <a:off x="2322096" y="4995025"/>
            <a:ext cx="418744" cy="41874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DE467A9-25C3-D64A-AEAE-C04175961E26}"/>
              </a:ext>
            </a:extLst>
          </p:cNvPr>
          <p:cNvSpPr/>
          <p:nvPr/>
        </p:nvSpPr>
        <p:spPr>
          <a:xfrm>
            <a:off x="3447292" y="4995025"/>
            <a:ext cx="418744" cy="41874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04F1652-1F20-CB8E-E30E-CE9DD53E2D84}"/>
              </a:ext>
            </a:extLst>
          </p:cNvPr>
          <p:cNvSpPr/>
          <p:nvPr/>
        </p:nvSpPr>
        <p:spPr>
          <a:xfrm>
            <a:off x="4572488" y="4995025"/>
            <a:ext cx="418744" cy="41874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6D2B8A7-9DE0-6529-9FD6-F6B97F669B4C}"/>
              </a:ext>
            </a:extLst>
          </p:cNvPr>
          <p:cNvSpPr/>
          <p:nvPr/>
        </p:nvSpPr>
        <p:spPr>
          <a:xfrm>
            <a:off x="71704" y="4995025"/>
            <a:ext cx="418744" cy="41874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53BB9DC-3869-D672-5DBA-D48F1A0332F7}"/>
              </a:ext>
            </a:extLst>
          </p:cNvPr>
          <p:cNvCxnSpPr>
            <a:cxnSpLocks/>
            <a:stCxn id="7" idx="4"/>
            <a:endCxn id="4" idx="0"/>
          </p:cNvCxnSpPr>
          <p:nvPr/>
        </p:nvCxnSpPr>
        <p:spPr>
          <a:xfrm flipH="1">
            <a:off x="1406272" y="5413769"/>
            <a:ext cx="3846" cy="41647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964E652-3AAA-E650-36E9-9E04CBB4D13E}"/>
              </a:ext>
            </a:extLst>
          </p:cNvPr>
          <p:cNvCxnSpPr>
            <a:cxnSpLocks/>
            <a:stCxn id="11" idx="4"/>
            <a:endCxn id="4" idx="0"/>
          </p:cNvCxnSpPr>
          <p:nvPr/>
        </p:nvCxnSpPr>
        <p:spPr>
          <a:xfrm>
            <a:off x="281076" y="5413769"/>
            <a:ext cx="1125196" cy="41647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0DCF873-EC45-3F5D-CA10-3E0F563EC3E5}"/>
              </a:ext>
            </a:extLst>
          </p:cNvPr>
          <p:cNvCxnSpPr>
            <a:cxnSpLocks/>
            <a:stCxn id="8" idx="4"/>
            <a:endCxn id="4" idx="0"/>
          </p:cNvCxnSpPr>
          <p:nvPr/>
        </p:nvCxnSpPr>
        <p:spPr>
          <a:xfrm flipH="1">
            <a:off x="1406272" y="5413769"/>
            <a:ext cx="1125196" cy="41647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4055F2E-B763-8084-2C34-589A47E62D1F}"/>
              </a:ext>
            </a:extLst>
          </p:cNvPr>
          <p:cNvCxnSpPr>
            <a:cxnSpLocks/>
            <a:stCxn id="9" idx="4"/>
            <a:endCxn id="4" idx="0"/>
          </p:cNvCxnSpPr>
          <p:nvPr/>
        </p:nvCxnSpPr>
        <p:spPr>
          <a:xfrm flipH="1">
            <a:off x="1406272" y="5413769"/>
            <a:ext cx="2250392" cy="41647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E5B44D5-35B9-8BAC-F499-EA8595839C76}"/>
              </a:ext>
            </a:extLst>
          </p:cNvPr>
          <p:cNvCxnSpPr>
            <a:cxnSpLocks/>
            <a:stCxn id="10" idx="4"/>
            <a:endCxn id="4" idx="0"/>
          </p:cNvCxnSpPr>
          <p:nvPr/>
        </p:nvCxnSpPr>
        <p:spPr>
          <a:xfrm flipH="1">
            <a:off x="1406272" y="5413769"/>
            <a:ext cx="3375588" cy="41647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2BFA34A-63C1-EB32-CADB-ACD5B5CFBAB7}"/>
              </a:ext>
            </a:extLst>
          </p:cNvPr>
          <p:cNvCxnSpPr>
            <a:cxnSpLocks/>
            <a:stCxn id="10" idx="4"/>
            <a:endCxn id="5" idx="0"/>
          </p:cNvCxnSpPr>
          <p:nvPr/>
        </p:nvCxnSpPr>
        <p:spPr>
          <a:xfrm flipH="1">
            <a:off x="3656664" y="5413769"/>
            <a:ext cx="1125196" cy="40793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2F1D5A2-A13C-D4A5-6AE6-3932EF15945C}"/>
              </a:ext>
            </a:extLst>
          </p:cNvPr>
          <p:cNvCxnSpPr>
            <a:cxnSpLocks/>
            <a:stCxn id="9" idx="4"/>
            <a:endCxn id="5" idx="0"/>
          </p:cNvCxnSpPr>
          <p:nvPr/>
        </p:nvCxnSpPr>
        <p:spPr>
          <a:xfrm>
            <a:off x="3656664" y="5413769"/>
            <a:ext cx="0" cy="40793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A59300E-635F-0148-D73E-6B0686D65C98}"/>
              </a:ext>
            </a:extLst>
          </p:cNvPr>
          <p:cNvCxnSpPr>
            <a:cxnSpLocks/>
            <a:stCxn id="8" idx="4"/>
            <a:endCxn id="5" idx="0"/>
          </p:cNvCxnSpPr>
          <p:nvPr/>
        </p:nvCxnSpPr>
        <p:spPr>
          <a:xfrm>
            <a:off x="2531468" y="5413769"/>
            <a:ext cx="1125196" cy="40793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A118097-2368-EF3C-B3A4-A56B409BDEFA}"/>
              </a:ext>
            </a:extLst>
          </p:cNvPr>
          <p:cNvCxnSpPr>
            <a:cxnSpLocks/>
            <a:stCxn id="7" idx="4"/>
            <a:endCxn id="5" idx="0"/>
          </p:cNvCxnSpPr>
          <p:nvPr/>
        </p:nvCxnSpPr>
        <p:spPr>
          <a:xfrm>
            <a:off x="1410118" y="5413769"/>
            <a:ext cx="2246546" cy="40793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803B62B-599A-9B93-E303-C2B914C97B8D}"/>
              </a:ext>
            </a:extLst>
          </p:cNvPr>
          <p:cNvCxnSpPr>
            <a:cxnSpLocks/>
            <a:stCxn id="11" idx="4"/>
            <a:endCxn id="5" idx="0"/>
          </p:cNvCxnSpPr>
          <p:nvPr/>
        </p:nvCxnSpPr>
        <p:spPr>
          <a:xfrm>
            <a:off x="281076" y="5413769"/>
            <a:ext cx="3375588" cy="40793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AAF39E5-ABFE-9AEB-6348-71A2A8018282}"/>
              </a:ext>
            </a:extLst>
          </p:cNvPr>
          <p:cNvCxnSpPr>
            <a:cxnSpLocks/>
            <a:stCxn id="8" idx="4"/>
            <a:endCxn id="6" idx="0"/>
          </p:cNvCxnSpPr>
          <p:nvPr/>
        </p:nvCxnSpPr>
        <p:spPr>
          <a:xfrm>
            <a:off x="2531468" y="5413769"/>
            <a:ext cx="0" cy="41647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2F412B6-505D-FC1F-0CFE-891E0BD6EC3D}"/>
              </a:ext>
            </a:extLst>
          </p:cNvPr>
          <p:cNvCxnSpPr>
            <a:cxnSpLocks/>
            <a:stCxn id="9" idx="4"/>
            <a:endCxn id="6" idx="0"/>
          </p:cNvCxnSpPr>
          <p:nvPr/>
        </p:nvCxnSpPr>
        <p:spPr>
          <a:xfrm flipH="1">
            <a:off x="2531468" y="5413769"/>
            <a:ext cx="1125196" cy="41647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7363D08-8607-0572-2A69-3C244C26A24C}"/>
              </a:ext>
            </a:extLst>
          </p:cNvPr>
          <p:cNvCxnSpPr>
            <a:cxnSpLocks/>
            <a:stCxn id="7" idx="4"/>
            <a:endCxn id="6" idx="0"/>
          </p:cNvCxnSpPr>
          <p:nvPr/>
        </p:nvCxnSpPr>
        <p:spPr>
          <a:xfrm>
            <a:off x="1410118" y="5413769"/>
            <a:ext cx="1121350" cy="41647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3777E0B-22F8-A779-758A-24F937CE152F}"/>
              </a:ext>
            </a:extLst>
          </p:cNvPr>
          <p:cNvCxnSpPr>
            <a:cxnSpLocks/>
            <a:stCxn id="11" idx="4"/>
            <a:endCxn id="6" idx="0"/>
          </p:cNvCxnSpPr>
          <p:nvPr/>
        </p:nvCxnSpPr>
        <p:spPr>
          <a:xfrm>
            <a:off x="281076" y="5413769"/>
            <a:ext cx="2250392" cy="41647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B59844D-6579-065E-090C-AF378F218AB5}"/>
              </a:ext>
            </a:extLst>
          </p:cNvPr>
          <p:cNvCxnSpPr>
            <a:cxnSpLocks/>
            <a:stCxn id="10" idx="4"/>
            <a:endCxn id="6" idx="0"/>
          </p:cNvCxnSpPr>
          <p:nvPr/>
        </p:nvCxnSpPr>
        <p:spPr>
          <a:xfrm flipH="1">
            <a:off x="2531468" y="5413769"/>
            <a:ext cx="2250392" cy="41647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FE98C2F4-FADF-4834-45FA-312016988275}"/>
              </a:ext>
            </a:extLst>
          </p:cNvPr>
          <p:cNvSpPr/>
          <p:nvPr/>
        </p:nvSpPr>
        <p:spPr>
          <a:xfrm>
            <a:off x="1200746" y="4166083"/>
            <a:ext cx="418744" cy="41874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F4AE55D2-7B8A-C9F9-887F-D63CCA085F8C}"/>
              </a:ext>
            </a:extLst>
          </p:cNvPr>
          <p:cNvSpPr/>
          <p:nvPr/>
        </p:nvSpPr>
        <p:spPr>
          <a:xfrm>
            <a:off x="3447291" y="4161810"/>
            <a:ext cx="418744" cy="41874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C91BA4FB-E48B-3AE5-31B1-842F6AF90557}"/>
              </a:ext>
            </a:extLst>
          </p:cNvPr>
          <p:cNvSpPr/>
          <p:nvPr/>
        </p:nvSpPr>
        <p:spPr>
          <a:xfrm>
            <a:off x="2325942" y="4166083"/>
            <a:ext cx="418744" cy="41874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61CEF415-502A-71A1-9CCB-D05FE0FE3372}"/>
              </a:ext>
            </a:extLst>
          </p:cNvPr>
          <p:cNvSpPr/>
          <p:nvPr/>
        </p:nvSpPr>
        <p:spPr>
          <a:xfrm>
            <a:off x="2325942" y="3459329"/>
            <a:ext cx="418744" cy="418744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62E398C-CB4F-462B-DFDE-E20D6D85724A}"/>
              </a:ext>
            </a:extLst>
          </p:cNvPr>
          <p:cNvCxnSpPr>
            <a:cxnSpLocks/>
            <a:stCxn id="30" idx="4"/>
            <a:endCxn id="27" idx="0"/>
          </p:cNvCxnSpPr>
          <p:nvPr/>
        </p:nvCxnSpPr>
        <p:spPr>
          <a:xfrm flipH="1">
            <a:off x="1410118" y="3878073"/>
            <a:ext cx="1125196" cy="28801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D00D66F-40FE-A731-6B1F-61A7A0D9007A}"/>
              </a:ext>
            </a:extLst>
          </p:cNvPr>
          <p:cNvCxnSpPr>
            <a:cxnSpLocks/>
            <a:stCxn id="30" idx="4"/>
            <a:endCxn id="28" idx="0"/>
          </p:cNvCxnSpPr>
          <p:nvPr/>
        </p:nvCxnSpPr>
        <p:spPr>
          <a:xfrm>
            <a:off x="2535314" y="3878073"/>
            <a:ext cx="1121349" cy="28373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A73232D-4D4C-CD50-8808-0041C1094C4E}"/>
              </a:ext>
            </a:extLst>
          </p:cNvPr>
          <p:cNvCxnSpPr>
            <a:cxnSpLocks/>
            <a:stCxn id="30" idx="4"/>
            <a:endCxn id="29" idx="0"/>
          </p:cNvCxnSpPr>
          <p:nvPr/>
        </p:nvCxnSpPr>
        <p:spPr>
          <a:xfrm>
            <a:off x="2535314" y="3878073"/>
            <a:ext cx="0" cy="28801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al 33">
            <a:extLst>
              <a:ext uri="{FF2B5EF4-FFF2-40B4-BE49-F238E27FC236}">
                <a16:creationId xmlns:a16="http://schemas.microsoft.com/office/drawing/2014/main" id="{8B5D156D-1BEC-25A7-BABE-8C4969122CB3}"/>
              </a:ext>
            </a:extLst>
          </p:cNvPr>
          <p:cNvSpPr/>
          <p:nvPr/>
        </p:nvSpPr>
        <p:spPr>
          <a:xfrm>
            <a:off x="71704" y="4157537"/>
            <a:ext cx="418744" cy="41874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E6C7023A-A1AF-1E6D-A003-FC31BDD40237}"/>
              </a:ext>
            </a:extLst>
          </p:cNvPr>
          <p:cNvSpPr/>
          <p:nvPr/>
        </p:nvSpPr>
        <p:spPr>
          <a:xfrm>
            <a:off x="4572488" y="4157537"/>
            <a:ext cx="418744" cy="41874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FA222A86-A2ED-9216-E1A1-D9BE090C09FE}"/>
              </a:ext>
            </a:extLst>
          </p:cNvPr>
          <p:cNvCxnSpPr>
            <a:cxnSpLocks/>
            <a:stCxn id="30" idx="4"/>
            <a:endCxn id="34" idx="0"/>
          </p:cNvCxnSpPr>
          <p:nvPr/>
        </p:nvCxnSpPr>
        <p:spPr>
          <a:xfrm flipH="1">
            <a:off x="281076" y="3878073"/>
            <a:ext cx="2254238" cy="27946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503CE1F-95E1-4745-E50E-19997365A54E}"/>
              </a:ext>
            </a:extLst>
          </p:cNvPr>
          <p:cNvCxnSpPr>
            <a:cxnSpLocks/>
            <a:stCxn id="30" idx="4"/>
            <a:endCxn id="35" idx="0"/>
          </p:cNvCxnSpPr>
          <p:nvPr/>
        </p:nvCxnSpPr>
        <p:spPr>
          <a:xfrm>
            <a:off x="2535314" y="3878073"/>
            <a:ext cx="2246546" cy="27946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A4F3F6AF-4708-58C5-04DA-79387050766D}"/>
              </a:ext>
            </a:extLst>
          </p:cNvPr>
          <p:cNvCxnSpPr>
            <a:cxnSpLocks/>
            <a:stCxn id="10" idx="0"/>
            <a:endCxn id="35" idx="4"/>
          </p:cNvCxnSpPr>
          <p:nvPr/>
        </p:nvCxnSpPr>
        <p:spPr>
          <a:xfrm flipV="1">
            <a:off x="4781860" y="4576281"/>
            <a:ext cx="0" cy="4187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DBE6356E-AD49-FB32-41A1-0390C6126D01}"/>
              </a:ext>
            </a:extLst>
          </p:cNvPr>
          <p:cNvCxnSpPr>
            <a:cxnSpLocks/>
            <a:stCxn id="10" idx="0"/>
            <a:endCxn id="28" idx="4"/>
          </p:cNvCxnSpPr>
          <p:nvPr/>
        </p:nvCxnSpPr>
        <p:spPr>
          <a:xfrm flipH="1" flipV="1">
            <a:off x="3656663" y="4580554"/>
            <a:ext cx="1125197" cy="41447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D4AC30DB-3AF1-5368-F041-27DC136747E3}"/>
              </a:ext>
            </a:extLst>
          </p:cNvPr>
          <p:cNvCxnSpPr>
            <a:cxnSpLocks/>
            <a:stCxn id="10" idx="0"/>
            <a:endCxn id="29" idx="4"/>
          </p:cNvCxnSpPr>
          <p:nvPr/>
        </p:nvCxnSpPr>
        <p:spPr>
          <a:xfrm flipH="1" flipV="1">
            <a:off x="2535314" y="4584827"/>
            <a:ext cx="2246546" cy="41019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778D9F0-41A0-74DD-573D-A66FA9A35D9D}"/>
              </a:ext>
            </a:extLst>
          </p:cNvPr>
          <p:cNvCxnSpPr>
            <a:cxnSpLocks/>
            <a:stCxn id="10" idx="0"/>
            <a:endCxn id="27" idx="4"/>
          </p:cNvCxnSpPr>
          <p:nvPr/>
        </p:nvCxnSpPr>
        <p:spPr>
          <a:xfrm flipH="1" flipV="1">
            <a:off x="1410118" y="4584827"/>
            <a:ext cx="3371742" cy="41019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029E812-8EBC-89A8-0A9A-DE2DCAF25EE0}"/>
              </a:ext>
            </a:extLst>
          </p:cNvPr>
          <p:cNvCxnSpPr>
            <a:cxnSpLocks/>
            <a:stCxn id="10" idx="0"/>
            <a:endCxn id="34" idx="4"/>
          </p:cNvCxnSpPr>
          <p:nvPr/>
        </p:nvCxnSpPr>
        <p:spPr>
          <a:xfrm flipH="1" flipV="1">
            <a:off x="281076" y="4576281"/>
            <a:ext cx="4500784" cy="4187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2A044C3-E7B0-3A09-6BAC-265257FE622D}"/>
              </a:ext>
            </a:extLst>
          </p:cNvPr>
          <p:cNvCxnSpPr>
            <a:cxnSpLocks/>
            <a:stCxn id="11" idx="0"/>
            <a:endCxn id="34" idx="4"/>
          </p:cNvCxnSpPr>
          <p:nvPr/>
        </p:nvCxnSpPr>
        <p:spPr>
          <a:xfrm flipV="1">
            <a:off x="281076" y="4576281"/>
            <a:ext cx="0" cy="4187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4E0D2406-713F-A738-51FB-CC3CA1053009}"/>
              </a:ext>
            </a:extLst>
          </p:cNvPr>
          <p:cNvCxnSpPr>
            <a:cxnSpLocks/>
            <a:stCxn id="9" idx="0"/>
            <a:endCxn id="27" idx="4"/>
          </p:cNvCxnSpPr>
          <p:nvPr/>
        </p:nvCxnSpPr>
        <p:spPr>
          <a:xfrm flipH="1" flipV="1">
            <a:off x="1410118" y="4584827"/>
            <a:ext cx="2246546" cy="41019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0CD9CD68-CE1F-9C0A-3826-9E35252C850B}"/>
              </a:ext>
            </a:extLst>
          </p:cNvPr>
          <p:cNvCxnSpPr>
            <a:cxnSpLocks/>
            <a:stCxn id="9" idx="0"/>
            <a:endCxn id="29" idx="4"/>
          </p:cNvCxnSpPr>
          <p:nvPr/>
        </p:nvCxnSpPr>
        <p:spPr>
          <a:xfrm flipH="1" flipV="1">
            <a:off x="2535314" y="4584827"/>
            <a:ext cx="1121350" cy="41019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21023E7A-5E5E-8CC1-C0A5-6E90E33ACDB1}"/>
              </a:ext>
            </a:extLst>
          </p:cNvPr>
          <p:cNvCxnSpPr>
            <a:cxnSpLocks/>
            <a:stCxn id="9" idx="0"/>
            <a:endCxn id="28" idx="4"/>
          </p:cNvCxnSpPr>
          <p:nvPr/>
        </p:nvCxnSpPr>
        <p:spPr>
          <a:xfrm flipH="1" flipV="1">
            <a:off x="3656663" y="4580554"/>
            <a:ext cx="1" cy="41447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8A8C96F5-F110-FD4D-8A3E-A2D813110D7B}"/>
              </a:ext>
            </a:extLst>
          </p:cNvPr>
          <p:cNvCxnSpPr>
            <a:cxnSpLocks/>
            <a:stCxn id="9" idx="0"/>
            <a:endCxn id="35" idx="4"/>
          </p:cNvCxnSpPr>
          <p:nvPr/>
        </p:nvCxnSpPr>
        <p:spPr>
          <a:xfrm flipV="1">
            <a:off x="3656664" y="4576281"/>
            <a:ext cx="1125196" cy="4187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9D046BC0-BAFC-663D-FB75-5ECC8A005C62}"/>
              </a:ext>
            </a:extLst>
          </p:cNvPr>
          <p:cNvCxnSpPr>
            <a:cxnSpLocks/>
            <a:stCxn id="8" idx="0"/>
            <a:endCxn id="29" idx="4"/>
          </p:cNvCxnSpPr>
          <p:nvPr/>
        </p:nvCxnSpPr>
        <p:spPr>
          <a:xfrm flipV="1">
            <a:off x="2531468" y="4584827"/>
            <a:ext cx="3846" cy="41019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79B22A5D-1443-45FF-35FF-15A3F792103A}"/>
              </a:ext>
            </a:extLst>
          </p:cNvPr>
          <p:cNvCxnSpPr>
            <a:cxnSpLocks/>
            <a:stCxn id="8" idx="0"/>
            <a:endCxn id="28" idx="4"/>
          </p:cNvCxnSpPr>
          <p:nvPr/>
        </p:nvCxnSpPr>
        <p:spPr>
          <a:xfrm flipV="1">
            <a:off x="2531468" y="4580554"/>
            <a:ext cx="1125195" cy="41447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B8B27CE2-6D28-A8B9-369A-5D7A595E912E}"/>
              </a:ext>
            </a:extLst>
          </p:cNvPr>
          <p:cNvCxnSpPr>
            <a:cxnSpLocks/>
            <a:stCxn id="8" idx="0"/>
            <a:endCxn id="35" idx="4"/>
          </p:cNvCxnSpPr>
          <p:nvPr/>
        </p:nvCxnSpPr>
        <p:spPr>
          <a:xfrm flipV="1">
            <a:off x="2531468" y="4576281"/>
            <a:ext cx="2250392" cy="4187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4F5C1D25-F89A-CAFA-E7F0-BE03815D29D1}"/>
              </a:ext>
            </a:extLst>
          </p:cNvPr>
          <p:cNvCxnSpPr>
            <a:cxnSpLocks/>
            <a:stCxn id="8" idx="0"/>
            <a:endCxn id="27" idx="4"/>
          </p:cNvCxnSpPr>
          <p:nvPr/>
        </p:nvCxnSpPr>
        <p:spPr>
          <a:xfrm flipH="1" flipV="1">
            <a:off x="1410118" y="4584827"/>
            <a:ext cx="1121350" cy="41019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086BD39F-9372-8C34-8DE4-168A7306ED31}"/>
              </a:ext>
            </a:extLst>
          </p:cNvPr>
          <p:cNvCxnSpPr>
            <a:cxnSpLocks/>
            <a:stCxn id="8" idx="0"/>
            <a:endCxn id="34" idx="4"/>
          </p:cNvCxnSpPr>
          <p:nvPr/>
        </p:nvCxnSpPr>
        <p:spPr>
          <a:xfrm flipH="1" flipV="1">
            <a:off x="281076" y="4576281"/>
            <a:ext cx="2250392" cy="4187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1E005DCA-F6B6-5556-2FC8-06811BE2E05E}"/>
              </a:ext>
            </a:extLst>
          </p:cNvPr>
          <p:cNvCxnSpPr>
            <a:cxnSpLocks/>
            <a:stCxn id="7" idx="0"/>
            <a:endCxn id="35" idx="4"/>
          </p:cNvCxnSpPr>
          <p:nvPr/>
        </p:nvCxnSpPr>
        <p:spPr>
          <a:xfrm flipV="1">
            <a:off x="1410118" y="4576281"/>
            <a:ext cx="3371742" cy="4187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7D0FAD63-1A59-9E18-B47D-6AC5A03A0AB5}"/>
              </a:ext>
            </a:extLst>
          </p:cNvPr>
          <p:cNvCxnSpPr>
            <a:cxnSpLocks/>
            <a:stCxn id="7" idx="0"/>
            <a:endCxn id="28" idx="4"/>
          </p:cNvCxnSpPr>
          <p:nvPr/>
        </p:nvCxnSpPr>
        <p:spPr>
          <a:xfrm flipV="1">
            <a:off x="1410118" y="4580554"/>
            <a:ext cx="2246545" cy="41447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F95996A2-D026-1474-7646-A62A2B87BB72}"/>
              </a:ext>
            </a:extLst>
          </p:cNvPr>
          <p:cNvCxnSpPr>
            <a:cxnSpLocks/>
            <a:stCxn id="7" idx="0"/>
            <a:endCxn id="29" idx="4"/>
          </p:cNvCxnSpPr>
          <p:nvPr/>
        </p:nvCxnSpPr>
        <p:spPr>
          <a:xfrm flipV="1">
            <a:off x="1410118" y="4584827"/>
            <a:ext cx="1125196" cy="41019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5D20E8F0-A625-B580-FC19-8880129C578E}"/>
              </a:ext>
            </a:extLst>
          </p:cNvPr>
          <p:cNvCxnSpPr>
            <a:cxnSpLocks/>
            <a:stCxn id="7" idx="0"/>
            <a:endCxn id="27" idx="4"/>
          </p:cNvCxnSpPr>
          <p:nvPr/>
        </p:nvCxnSpPr>
        <p:spPr>
          <a:xfrm flipV="1">
            <a:off x="1410118" y="4584827"/>
            <a:ext cx="0" cy="41019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3D2CE01A-7A5C-17BB-C376-886326F94B5A}"/>
              </a:ext>
            </a:extLst>
          </p:cNvPr>
          <p:cNvCxnSpPr>
            <a:cxnSpLocks/>
            <a:stCxn id="11" idx="0"/>
            <a:endCxn id="35" idx="4"/>
          </p:cNvCxnSpPr>
          <p:nvPr/>
        </p:nvCxnSpPr>
        <p:spPr>
          <a:xfrm flipV="1">
            <a:off x="281076" y="4576281"/>
            <a:ext cx="4500784" cy="4187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1232E6FA-F2FD-4127-43A1-4A3C94258602}"/>
              </a:ext>
            </a:extLst>
          </p:cNvPr>
          <p:cNvCxnSpPr>
            <a:cxnSpLocks/>
            <a:stCxn id="11" idx="0"/>
            <a:endCxn id="28" idx="4"/>
          </p:cNvCxnSpPr>
          <p:nvPr/>
        </p:nvCxnSpPr>
        <p:spPr>
          <a:xfrm flipV="1">
            <a:off x="281076" y="4580554"/>
            <a:ext cx="3375587" cy="41447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EC8FFB0-CAAC-F7E3-FE3A-615570F95793}"/>
              </a:ext>
            </a:extLst>
          </p:cNvPr>
          <p:cNvCxnSpPr>
            <a:cxnSpLocks/>
            <a:stCxn id="11" idx="0"/>
            <a:endCxn id="29" idx="4"/>
          </p:cNvCxnSpPr>
          <p:nvPr/>
        </p:nvCxnSpPr>
        <p:spPr>
          <a:xfrm flipV="1">
            <a:off x="281076" y="4584827"/>
            <a:ext cx="2254238" cy="41019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46139EF7-288E-A889-BF19-38D8C267D8C6}"/>
              </a:ext>
            </a:extLst>
          </p:cNvPr>
          <p:cNvCxnSpPr>
            <a:cxnSpLocks/>
            <a:stCxn id="11" idx="0"/>
            <a:endCxn id="27" idx="4"/>
          </p:cNvCxnSpPr>
          <p:nvPr/>
        </p:nvCxnSpPr>
        <p:spPr>
          <a:xfrm flipV="1">
            <a:off x="281076" y="4584827"/>
            <a:ext cx="1129042" cy="41019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4224517F-C24A-A3FE-A366-CF6D13EB57E3}"/>
                  </a:ext>
                </a:extLst>
              </p:cNvPr>
              <p:cNvSpPr txBox="1"/>
              <p:nvPr/>
            </p:nvSpPr>
            <p:spPr>
              <a:xfrm>
                <a:off x="2004472" y="3053350"/>
                <a:ext cx="114659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𝑃𝑟𝑒𝑑𝑖𝑐𝑡𝑒𝑑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4224517F-C24A-A3FE-A366-CF6D13EB57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4472" y="3053350"/>
                <a:ext cx="1146596" cy="33855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Arrow: Down 64">
            <a:extLst>
              <a:ext uri="{FF2B5EF4-FFF2-40B4-BE49-F238E27FC236}">
                <a16:creationId xmlns:a16="http://schemas.microsoft.com/office/drawing/2014/main" id="{193CA3B8-2C2B-0120-68E1-CA06B6BBE5DD}"/>
              </a:ext>
            </a:extLst>
          </p:cNvPr>
          <p:cNvSpPr/>
          <p:nvPr/>
        </p:nvSpPr>
        <p:spPr>
          <a:xfrm flipV="1">
            <a:off x="5209015" y="3494023"/>
            <a:ext cx="418744" cy="2537048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8FDEEE2-B8B4-D390-80C2-693147E622E7}"/>
              </a:ext>
            </a:extLst>
          </p:cNvPr>
          <p:cNvSpPr txBox="1"/>
          <p:nvPr/>
        </p:nvSpPr>
        <p:spPr>
          <a:xfrm rot="16200000">
            <a:off x="4609450" y="4281533"/>
            <a:ext cx="2079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Feedforward</a:t>
            </a: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2CE3CF13-7926-F6EB-1815-7CD08D61BC6B}"/>
              </a:ext>
            </a:extLst>
          </p:cNvPr>
          <p:cNvSpPr/>
          <p:nvPr/>
        </p:nvSpPr>
        <p:spPr>
          <a:xfrm>
            <a:off x="7567777" y="5830245"/>
            <a:ext cx="418744" cy="41874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006054BE-DEA4-75AC-7114-80634D90C10D}"/>
              </a:ext>
            </a:extLst>
          </p:cNvPr>
          <p:cNvSpPr/>
          <p:nvPr/>
        </p:nvSpPr>
        <p:spPr>
          <a:xfrm>
            <a:off x="9818169" y="5821699"/>
            <a:ext cx="418744" cy="41874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1EBD53B0-1D21-B33D-0494-1BBF2EBDF1E7}"/>
              </a:ext>
            </a:extLst>
          </p:cNvPr>
          <p:cNvSpPr/>
          <p:nvPr/>
        </p:nvSpPr>
        <p:spPr>
          <a:xfrm>
            <a:off x="8692973" y="5830245"/>
            <a:ext cx="418744" cy="41874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514223B4-7964-C326-DCC6-421F7DF088F4}"/>
              </a:ext>
            </a:extLst>
          </p:cNvPr>
          <p:cNvSpPr/>
          <p:nvPr/>
        </p:nvSpPr>
        <p:spPr>
          <a:xfrm>
            <a:off x="7571623" y="4995025"/>
            <a:ext cx="418744" cy="41874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BBE450C8-242E-86EB-4C52-DD678386EBEF}"/>
              </a:ext>
            </a:extLst>
          </p:cNvPr>
          <p:cNvSpPr/>
          <p:nvPr/>
        </p:nvSpPr>
        <p:spPr>
          <a:xfrm>
            <a:off x="8692973" y="4995025"/>
            <a:ext cx="418744" cy="41874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9E6DD887-4D5B-A940-7DFF-3467CFFF5880}"/>
              </a:ext>
            </a:extLst>
          </p:cNvPr>
          <p:cNvSpPr/>
          <p:nvPr/>
        </p:nvSpPr>
        <p:spPr>
          <a:xfrm>
            <a:off x="9818169" y="4995025"/>
            <a:ext cx="418744" cy="41874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156C28D1-0E50-3D8F-4F7B-DEDDE0E8D35D}"/>
              </a:ext>
            </a:extLst>
          </p:cNvPr>
          <p:cNvSpPr/>
          <p:nvPr/>
        </p:nvSpPr>
        <p:spPr>
          <a:xfrm>
            <a:off x="10943365" y="4995025"/>
            <a:ext cx="418744" cy="41874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2947B0FA-6941-E570-6632-9E7F4A024D58}"/>
              </a:ext>
            </a:extLst>
          </p:cNvPr>
          <p:cNvSpPr/>
          <p:nvPr/>
        </p:nvSpPr>
        <p:spPr>
          <a:xfrm>
            <a:off x="6442581" y="4995025"/>
            <a:ext cx="418744" cy="41874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814B08DC-8735-4D5A-1D5C-C8B7E7CCAA01}"/>
              </a:ext>
            </a:extLst>
          </p:cNvPr>
          <p:cNvCxnSpPr>
            <a:cxnSpLocks/>
            <a:stCxn id="71" idx="4"/>
            <a:endCxn id="68" idx="0"/>
          </p:cNvCxnSpPr>
          <p:nvPr/>
        </p:nvCxnSpPr>
        <p:spPr>
          <a:xfrm flipH="1">
            <a:off x="7777149" y="5413769"/>
            <a:ext cx="3846" cy="41647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0F6EDFB6-7B78-5FD1-2798-DC8583711818}"/>
              </a:ext>
            </a:extLst>
          </p:cNvPr>
          <p:cNvCxnSpPr>
            <a:cxnSpLocks/>
            <a:stCxn id="75" idx="4"/>
            <a:endCxn id="68" idx="0"/>
          </p:cNvCxnSpPr>
          <p:nvPr/>
        </p:nvCxnSpPr>
        <p:spPr>
          <a:xfrm>
            <a:off x="6651953" y="5413769"/>
            <a:ext cx="1125196" cy="41647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25897E99-BADC-CCAD-70A2-9A1B532164FF}"/>
              </a:ext>
            </a:extLst>
          </p:cNvPr>
          <p:cNvCxnSpPr>
            <a:cxnSpLocks/>
            <a:stCxn id="72" idx="4"/>
            <a:endCxn id="68" idx="0"/>
          </p:cNvCxnSpPr>
          <p:nvPr/>
        </p:nvCxnSpPr>
        <p:spPr>
          <a:xfrm flipH="1">
            <a:off x="7777149" y="5413769"/>
            <a:ext cx="1125196" cy="41647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FC1B3D20-B31C-7AC5-F73B-7EB242331D5D}"/>
              </a:ext>
            </a:extLst>
          </p:cNvPr>
          <p:cNvCxnSpPr>
            <a:cxnSpLocks/>
            <a:stCxn id="73" idx="4"/>
            <a:endCxn id="68" idx="0"/>
          </p:cNvCxnSpPr>
          <p:nvPr/>
        </p:nvCxnSpPr>
        <p:spPr>
          <a:xfrm flipH="1">
            <a:off x="7777149" y="5413769"/>
            <a:ext cx="2250392" cy="41647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F9B8A86C-4DE9-0B9F-646A-8071453ED857}"/>
              </a:ext>
            </a:extLst>
          </p:cNvPr>
          <p:cNvCxnSpPr>
            <a:cxnSpLocks/>
            <a:stCxn id="74" idx="4"/>
            <a:endCxn id="68" idx="0"/>
          </p:cNvCxnSpPr>
          <p:nvPr/>
        </p:nvCxnSpPr>
        <p:spPr>
          <a:xfrm flipH="1">
            <a:off x="7777149" y="5413769"/>
            <a:ext cx="3375588" cy="41647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1480E339-1675-49F8-E87A-603C7D5AB469}"/>
              </a:ext>
            </a:extLst>
          </p:cNvPr>
          <p:cNvCxnSpPr>
            <a:cxnSpLocks/>
            <a:stCxn id="74" idx="4"/>
            <a:endCxn id="69" idx="0"/>
          </p:cNvCxnSpPr>
          <p:nvPr/>
        </p:nvCxnSpPr>
        <p:spPr>
          <a:xfrm flipH="1">
            <a:off x="10027541" y="5413769"/>
            <a:ext cx="1125196" cy="40793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6D992832-7A03-6365-9698-1E0E248532C8}"/>
              </a:ext>
            </a:extLst>
          </p:cNvPr>
          <p:cNvCxnSpPr>
            <a:cxnSpLocks/>
            <a:stCxn id="73" idx="4"/>
            <a:endCxn id="69" idx="0"/>
          </p:cNvCxnSpPr>
          <p:nvPr/>
        </p:nvCxnSpPr>
        <p:spPr>
          <a:xfrm>
            <a:off x="10027541" y="5413769"/>
            <a:ext cx="0" cy="40793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467242B8-0EB5-570D-B551-39F735BFE0BD}"/>
              </a:ext>
            </a:extLst>
          </p:cNvPr>
          <p:cNvCxnSpPr>
            <a:cxnSpLocks/>
            <a:stCxn id="72" idx="4"/>
            <a:endCxn id="69" idx="0"/>
          </p:cNvCxnSpPr>
          <p:nvPr/>
        </p:nvCxnSpPr>
        <p:spPr>
          <a:xfrm>
            <a:off x="8902345" y="5413769"/>
            <a:ext cx="1125196" cy="40793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F0873264-864D-ED47-B082-353DE146C9EF}"/>
              </a:ext>
            </a:extLst>
          </p:cNvPr>
          <p:cNvCxnSpPr>
            <a:cxnSpLocks/>
            <a:stCxn id="71" idx="4"/>
            <a:endCxn id="69" idx="0"/>
          </p:cNvCxnSpPr>
          <p:nvPr/>
        </p:nvCxnSpPr>
        <p:spPr>
          <a:xfrm>
            <a:off x="7780995" y="5413769"/>
            <a:ext cx="2246546" cy="40793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FCCAA793-5CEF-F7B8-FC3C-4DE7334468D2}"/>
              </a:ext>
            </a:extLst>
          </p:cNvPr>
          <p:cNvCxnSpPr>
            <a:cxnSpLocks/>
            <a:stCxn id="75" idx="4"/>
            <a:endCxn id="69" idx="0"/>
          </p:cNvCxnSpPr>
          <p:nvPr/>
        </p:nvCxnSpPr>
        <p:spPr>
          <a:xfrm>
            <a:off x="6651953" y="5413769"/>
            <a:ext cx="3375588" cy="40793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7D6853BE-83C7-2BAD-23ED-8079A1A7EB2F}"/>
              </a:ext>
            </a:extLst>
          </p:cNvPr>
          <p:cNvCxnSpPr>
            <a:cxnSpLocks/>
            <a:stCxn id="72" idx="4"/>
            <a:endCxn id="70" idx="0"/>
          </p:cNvCxnSpPr>
          <p:nvPr/>
        </p:nvCxnSpPr>
        <p:spPr>
          <a:xfrm>
            <a:off x="8902345" y="5413769"/>
            <a:ext cx="0" cy="41647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684DD7FD-185D-8E24-8C36-F333B601443B}"/>
              </a:ext>
            </a:extLst>
          </p:cNvPr>
          <p:cNvCxnSpPr>
            <a:cxnSpLocks/>
            <a:stCxn id="73" idx="4"/>
            <a:endCxn id="70" idx="0"/>
          </p:cNvCxnSpPr>
          <p:nvPr/>
        </p:nvCxnSpPr>
        <p:spPr>
          <a:xfrm flipH="1">
            <a:off x="8902345" y="5413769"/>
            <a:ext cx="1125196" cy="41647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EDDF5750-97B8-6850-4F7E-0C32FA5711A4}"/>
              </a:ext>
            </a:extLst>
          </p:cNvPr>
          <p:cNvCxnSpPr>
            <a:cxnSpLocks/>
            <a:stCxn id="71" idx="4"/>
            <a:endCxn id="70" idx="0"/>
          </p:cNvCxnSpPr>
          <p:nvPr/>
        </p:nvCxnSpPr>
        <p:spPr>
          <a:xfrm>
            <a:off x="7780995" y="5413769"/>
            <a:ext cx="1121350" cy="41647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FAD0B771-15D8-BEED-A26C-EA5EB163B29E}"/>
              </a:ext>
            </a:extLst>
          </p:cNvPr>
          <p:cNvCxnSpPr>
            <a:cxnSpLocks/>
            <a:stCxn id="75" idx="4"/>
            <a:endCxn id="70" idx="0"/>
          </p:cNvCxnSpPr>
          <p:nvPr/>
        </p:nvCxnSpPr>
        <p:spPr>
          <a:xfrm>
            <a:off x="6651953" y="5413769"/>
            <a:ext cx="2250392" cy="41647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0695E2B3-6B8A-7028-DE98-39E59F6BD4E0}"/>
              </a:ext>
            </a:extLst>
          </p:cNvPr>
          <p:cNvCxnSpPr>
            <a:cxnSpLocks/>
            <a:stCxn id="74" idx="4"/>
            <a:endCxn id="70" idx="0"/>
          </p:cNvCxnSpPr>
          <p:nvPr/>
        </p:nvCxnSpPr>
        <p:spPr>
          <a:xfrm flipH="1">
            <a:off x="8902345" y="5413769"/>
            <a:ext cx="2250392" cy="41647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Oval 90">
            <a:extLst>
              <a:ext uri="{FF2B5EF4-FFF2-40B4-BE49-F238E27FC236}">
                <a16:creationId xmlns:a16="http://schemas.microsoft.com/office/drawing/2014/main" id="{D05A77DA-CEB9-AAFF-08C1-6C68F3F3B490}"/>
              </a:ext>
            </a:extLst>
          </p:cNvPr>
          <p:cNvSpPr/>
          <p:nvPr/>
        </p:nvSpPr>
        <p:spPr>
          <a:xfrm>
            <a:off x="7571623" y="4166083"/>
            <a:ext cx="418744" cy="41874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EF0F3F17-6F28-F55D-001B-0BD7214AA7AD}"/>
              </a:ext>
            </a:extLst>
          </p:cNvPr>
          <p:cNvSpPr/>
          <p:nvPr/>
        </p:nvSpPr>
        <p:spPr>
          <a:xfrm>
            <a:off x="9818168" y="4161810"/>
            <a:ext cx="418744" cy="41874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30EE6FA6-6C7B-E724-538C-BD3C21C2865A}"/>
              </a:ext>
            </a:extLst>
          </p:cNvPr>
          <p:cNvSpPr/>
          <p:nvPr/>
        </p:nvSpPr>
        <p:spPr>
          <a:xfrm>
            <a:off x="8696819" y="4166083"/>
            <a:ext cx="418744" cy="41874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054A0DBA-F395-80E4-641F-8B14A73258D0}"/>
              </a:ext>
            </a:extLst>
          </p:cNvPr>
          <p:cNvSpPr/>
          <p:nvPr/>
        </p:nvSpPr>
        <p:spPr>
          <a:xfrm>
            <a:off x="8696819" y="3459329"/>
            <a:ext cx="418744" cy="418744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321BD253-4643-6A8A-6323-22AC902A7319}"/>
              </a:ext>
            </a:extLst>
          </p:cNvPr>
          <p:cNvCxnSpPr>
            <a:cxnSpLocks/>
            <a:stCxn id="94" idx="4"/>
            <a:endCxn id="91" idx="0"/>
          </p:cNvCxnSpPr>
          <p:nvPr/>
        </p:nvCxnSpPr>
        <p:spPr>
          <a:xfrm flipH="1">
            <a:off x="7780995" y="3878073"/>
            <a:ext cx="1125196" cy="28801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3C7803BC-2BDF-CF7C-210E-34B5F38546A5}"/>
              </a:ext>
            </a:extLst>
          </p:cNvPr>
          <p:cNvCxnSpPr>
            <a:cxnSpLocks/>
            <a:stCxn id="94" idx="4"/>
            <a:endCxn id="92" idx="0"/>
          </p:cNvCxnSpPr>
          <p:nvPr/>
        </p:nvCxnSpPr>
        <p:spPr>
          <a:xfrm>
            <a:off x="8906191" y="3878073"/>
            <a:ext cx="1121349" cy="28373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C6AE7056-868D-A6F5-5FE1-F7D4CF7AD1E3}"/>
              </a:ext>
            </a:extLst>
          </p:cNvPr>
          <p:cNvCxnSpPr>
            <a:cxnSpLocks/>
            <a:stCxn id="94" idx="4"/>
            <a:endCxn id="93" idx="0"/>
          </p:cNvCxnSpPr>
          <p:nvPr/>
        </p:nvCxnSpPr>
        <p:spPr>
          <a:xfrm>
            <a:off x="8906191" y="3878073"/>
            <a:ext cx="0" cy="28801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Oval 97">
            <a:extLst>
              <a:ext uri="{FF2B5EF4-FFF2-40B4-BE49-F238E27FC236}">
                <a16:creationId xmlns:a16="http://schemas.microsoft.com/office/drawing/2014/main" id="{57DFF62E-7574-7850-B85C-96952AFB4D29}"/>
              </a:ext>
            </a:extLst>
          </p:cNvPr>
          <p:cNvSpPr/>
          <p:nvPr/>
        </p:nvSpPr>
        <p:spPr>
          <a:xfrm>
            <a:off x="6442581" y="4157537"/>
            <a:ext cx="418744" cy="41874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CCD697D7-B458-A5EA-2344-28D64835E266}"/>
              </a:ext>
            </a:extLst>
          </p:cNvPr>
          <p:cNvSpPr/>
          <p:nvPr/>
        </p:nvSpPr>
        <p:spPr>
          <a:xfrm>
            <a:off x="10943365" y="4157537"/>
            <a:ext cx="418744" cy="41874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D3E0B3AC-1ADC-DBD6-708C-28C9D32BC191}"/>
              </a:ext>
            </a:extLst>
          </p:cNvPr>
          <p:cNvCxnSpPr>
            <a:cxnSpLocks/>
            <a:stCxn id="94" idx="4"/>
            <a:endCxn id="98" idx="0"/>
          </p:cNvCxnSpPr>
          <p:nvPr/>
        </p:nvCxnSpPr>
        <p:spPr>
          <a:xfrm flipH="1">
            <a:off x="6651953" y="3878073"/>
            <a:ext cx="2254238" cy="27946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444B6A52-FB11-2029-6DB4-B87C890BC3A4}"/>
              </a:ext>
            </a:extLst>
          </p:cNvPr>
          <p:cNvCxnSpPr>
            <a:cxnSpLocks/>
            <a:stCxn id="94" idx="4"/>
            <a:endCxn id="99" idx="0"/>
          </p:cNvCxnSpPr>
          <p:nvPr/>
        </p:nvCxnSpPr>
        <p:spPr>
          <a:xfrm>
            <a:off x="8906191" y="3878073"/>
            <a:ext cx="2246546" cy="27946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18973CB2-F46C-06EB-DCB9-BA5BCD76E99D}"/>
              </a:ext>
            </a:extLst>
          </p:cNvPr>
          <p:cNvCxnSpPr>
            <a:cxnSpLocks/>
            <a:stCxn id="74" idx="0"/>
            <a:endCxn id="99" idx="4"/>
          </p:cNvCxnSpPr>
          <p:nvPr/>
        </p:nvCxnSpPr>
        <p:spPr>
          <a:xfrm flipV="1">
            <a:off x="11152737" y="4576281"/>
            <a:ext cx="0" cy="4187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23CD59D2-4769-CC04-4EDE-BF06AD54D02F}"/>
              </a:ext>
            </a:extLst>
          </p:cNvPr>
          <p:cNvCxnSpPr>
            <a:cxnSpLocks/>
            <a:stCxn id="74" idx="0"/>
            <a:endCxn id="92" idx="4"/>
          </p:cNvCxnSpPr>
          <p:nvPr/>
        </p:nvCxnSpPr>
        <p:spPr>
          <a:xfrm flipH="1" flipV="1">
            <a:off x="10027540" y="4580554"/>
            <a:ext cx="1125197" cy="41447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21929EB9-8E2B-6CDB-4F01-0A065A988D37}"/>
              </a:ext>
            </a:extLst>
          </p:cNvPr>
          <p:cNvCxnSpPr>
            <a:cxnSpLocks/>
            <a:stCxn id="74" idx="0"/>
            <a:endCxn id="93" idx="4"/>
          </p:cNvCxnSpPr>
          <p:nvPr/>
        </p:nvCxnSpPr>
        <p:spPr>
          <a:xfrm flipH="1" flipV="1">
            <a:off x="8906191" y="4584827"/>
            <a:ext cx="2246546" cy="41019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19B6F4B8-B384-5A19-19F7-F368A9174B5B}"/>
              </a:ext>
            </a:extLst>
          </p:cNvPr>
          <p:cNvCxnSpPr>
            <a:cxnSpLocks/>
            <a:stCxn id="74" idx="0"/>
            <a:endCxn id="91" idx="4"/>
          </p:cNvCxnSpPr>
          <p:nvPr/>
        </p:nvCxnSpPr>
        <p:spPr>
          <a:xfrm flipH="1" flipV="1">
            <a:off x="7780995" y="4584827"/>
            <a:ext cx="3371742" cy="41019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F5525D1F-77C5-D9D4-A416-EFF75AD8156B}"/>
              </a:ext>
            </a:extLst>
          </p:cNvPr>
          <p:cNvCxnSpPr>
            <a:cxnSpLocks/>
            <a:stCxn id="74" idx="0"/>
            <a:endCxn id="98" idx="4"/>
          </p:cNvCxnSpPr>
          <p:nvPr/>
        </p:nvCxnSpPr>
        <p:spPr>
          <a:xfrm flipH="1" flipV="1">
            <a:off x="6651953" y="4576281"/>
            <a:ext cx="4500784" cy="4187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938A97BB-B44D-555A-2DB0-49C5F70F9E15}"/>
              </a:ext>
            </a:extLst>
          </p:cNvPr>
          <p:cNvCxnSpPr>
            <a:cxnSpLocks/>
            <a:stCxn id="75" idx="0"/>
            <a:endCxn id="98" idx="4"/>
          </p:cNvCxnSpPr>
          <p:nvPr/>
        </p:nvCxnSpPr>
        <p:spPr>
          <a:xfrm flipV="1">
            <a:off x="6651953" y="4576281"/>
            <a:ext cx="0" cy="4187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0E7F31CC-D43A-A3A2-FCA0-89A350F01FE5}"/>
              </a:ext>
            </a:extLst>
          </p:cNvPr>
          <p:cNvCxnSpPr>
            <a:cxnSpLocks/>
            <a:stCxn id="73" idx="0"/>
            <a:endCxn id="91" idx="4"/>
          </p:cNvCxnSpPr>
          <p:nvPr/>
        </p:nvCxnSpPr>
        <p:spPr>
          <a:xfrm flipH="1" flipV="1">
            <a:off x="7780995" y="4584827"/>
            <a:ext cx="2246546" cy="41019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73FC67E8-F537-6ACC-7F62-BEDDA54029D8}"/>
              </a:ext>
            </a:extLst>
          </p:cNvPr>
          <p:cNvCxnSpPr>
            <a:cxnSpLocks/>
            <a:stCxn id="73" idx="0"/>
            <a:endCxn id="93" idx="4"/>
          </p:cNvCxnSpPr>
          <p:nvPr/>
        </p:nvCxnSpPr>
        <p:spPr>
          <a:xfrm flipH="1" flipV="1">
            <a:off x="8906191" y="4584827"/>
            <a:ext cx="1121350" cy="41019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A116567F-C2AB-8CBD-8659-A8FA4589CAF3}"/>
              </a:ext>
            </a:extLst>
          </p:cNvPr>
          <p:cNvCxnSpPr>
            <a:cxnSpLocks/>
            <a:stCxn id="73" idx="0"/>
            <a:endCxn id="92" idx="4"/>
          </p:cNvCxnSpPr>
          <p:nvPr/>
        </p:nvCxnSpPr>
        <p:spPr>
          <a:xfrm flipH="1" flipV="1">
            <a:off x="10027540" y="4580554"/>
            <a:ext cx="1" cy="41447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C0830DFF-06A7-1A4C-A0AC-5B35484DAE30}"/>
              </a:ext>
            </a:extLst>
          </p:cNvPr>
          <p:cNvCxnSpPr>
            <a:cxnSpLocks/>
            <a:stCxn id="73" idx="0"/>
            <a:endCxn id="99" idx="4"/>
          </p:cNvCxnSpPr>
          <p:nvPr/>
        </p:nvCxnSpPr>
        <p:spPr>
          <a:xfrm flipV="1">
            <a:off x="10027541" y="4576281"/>
            <a:ext cx="1125196" cy="4187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D7DE50F5-5C5A-CAC0-0524-785C03BCC3EE}"/>
              </a:ext>
            </a:extLst>
          </p:cNvPr>
          <p:cNvCxnSpPr>
            <a:cxnSpLocks/>
            <a:stCxn id="72" idx="0"/>
            <a:endCxn id="93" idx="4"/>
          </p:cNvCxnSpPr>
          <p:nvPr/>
        </p:nvCxnSpPr>
        <p:spPr>
          <a:xfrm flipV="1">
            <a:off x="8902345" y="4584827"/>
            <a:ext cx="3846" cy="41019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38270312-8F76-C8D1-3A5F-61E09E84C857}"/>
              </a:ext>
            </a:extLst>
          </p:cNvPr>
          <p:cNvCxnSpPr>
            <a:cxnSpLocks/>
            <a:stCxn id="72" idx="0"/>
            <a:endCxn id="92" idx="4"/>
          </p:cNvCxnSpPr>
          <p:nvPr/>
        </p:nvCxnSpPr>
        <p:spPr>
          <a:xfrm flipV="1">
            <a:off x="8902345" y="4580554"/>
            <a:ext cx="1125195" cy="41447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BE04C0F6-4549-3019-BBBD-17F047F383D6}"/>
              </a:ext>
            </a:extLst>
          </p:cNvPr>
          <p:cNvCxnSpPr>
            <a:cxnSpLocks/>
            <a:stCxn id="72" idx="0"/>
            <a:endCxn id="99" idx="4"/>
          </p:cNvCxnSpPr>
          <p:nvPr/>
        </p:nvCxnSpPr>
        <p:spPr>
          <a:xfrm flipV="1">
            <a:off x="8902345" y="4576281"/>
            <a:ext cx="2250392" cy="4187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4075DD17-FA12-A489-BC50-4D0CFB528BEF}"/>
              </a:ext>
            </a:extLst>
          </p:cNvPr>
          <p:cNvCxnSpPr>
            <a:cxnSpLocks/>
            <a:stCxn id="72" idx="0"/>
            <a:endCxn id="91" idx="4"/>
          </p:cNvCxnSpPr>
          <p:nvPr/>
        </p:nvCxnSpPr>
        <p:spPr>
          <a:xfrm flipH="1" flipV="1">
            <a:off x="7780995" y="4584827"/>
            <a:ext cx="1121350" cy="41019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C426D206-C2C9-5279-924D-5809EBD76C04}"/>
              </a:ext>
            </a:extLst>
          </p:cNvPr>
          <p:cNvCxnSpPr>
            <a:cxnSpLocks/>
            <a:stCxn id="72" idx="0"/>
            <a:endCxn id="98" idx="4"/>
          </p:cNvCxnSpPr>
          <p:nvPr/>
        </p:nvCxnSpPr>
        <p:spPr>
          <a:xfrm flipH="1" flipV="1">
            <a:off x="6651953" y="4576281"/>
            <a:ext cx="2250392" cy="4187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BC9E1942-E5B2-60C4-6CF7-64D12BDD68E7}"/>
              </a:ext>
            </a:extLst>
          </p:cNvPr>
          <p:cNvCxnSpPr>
            <a:cxnSpLocks/>
            <a:stCxn id="71" idx="0"/>
            <a:endCxn id="99" idx="4"/>
          </p:cNvCxnSpPr>
          <p:nvPr/>
        </p:nvCxnSpPr>
        <p:spPr>
          <a:xfrm flipV="1">
            <a:off x="7780995" y="4576281"/>
            <a:ext cx="3371742" cy="4187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B6939358-BFD9-D861-B422-B6C3D9BFCF5E}"/>
              </a:ext>
            </a:extLst>
          </p:cNvPr>
          <p:cNvCxnSpPr>
            <a:cxnSpLocks/>
            <a:stCxn id="71" idx="0"/>
            <a:endCxn id="92" idx="4"/>
          </p:cNvCxnSpPr>
          <p:nvPr/>
        </p:nvCxnSpPr>
        <p:spPr>
          <a:xfrm flipV="1">
            <a:off x="7780995" y="4580554"/>
            <a:ext cx="2246545" cy="41447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E65218E6-2916-B0E8-B505-D016069A5AF4}"/>
              </a:ext>
            </a:extLst>
          </p:cNvPr>
          <p:cNvCxnSpPr>
            <a:cxnSpLocks/>
            <a:stCxn id="71" idx="0"/>
            <a:endCxn id="93" idx="4"/>
          </p:cNvCxnSpPr>
          <p:nvPr/>
        </p:nvCxnSpPr>
        <p:spPr>
          <a:xfrm flipV="1">
            <a:off x="7780995" y="4584827"/>
            <a:ext cx="1125196" cy="41019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C00516EA-0681-2952-F208-9F07F877F1BA}"/>
              </a:ext>
            </a:extLst>
          </p:cNvPr>
          <p:cNvCxnSpPr>
            <a:cxnSpLocks/>
            <a:stCxn id="71" idx="0"/>
            <a:endCxn id="91" idx="4"/>
          </p:cNvCxnSpPr>
          <p:nvPr/>
        </p:nvCxnSpPr>
        <p:spPr>
          <a:xfrm flipV="1">
            <a:off x="7780995" y="4584827"/>
            <a:ext cx="0" cy="41019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A6EF5DF4-4E0F-6C27-770A-BE107F31CF88}"/>
              </a:ext>
            </a:extLst>
          </p:cNvPr>
          <p:cNvCxnSpPr>
            <a:cxnSpLocks/>
            <a:stCxn id="75" idx="0"/>
            <a:endCxn id="99" idx="4"/>
          </p:cNvCxnSpPr>
          <p:nvPr/>
        </p:nvCxnSpPr>
        <p:spPr>
          <a:xfrm flipV="1">
            <a:off x="6651953" y="4576281"/>
            <a:ext cx="4500784" cy="4187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BC167631-C1B7-031D-A984-64711E9668D1}"/>
              </a:ext>
            </a:extLst>
          </p:cNvPr>
          <p:cNvCxnSpPr>
            <a:cxnSpLocks/>
            <a:stCxn id="75" idx="0"/>
            <a:endCxn id="92" idx="4"/>
          </p:cNvCxnSpPr>
          <p:nvPr/>
        </p:nvCxnSpPr>
        <p:spPr>
          <a:xfrm flipV="1">
            <a:off x="6651953" y="4580554"/>
            <a:ext cx="3375587" cy="41447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DFDEDB9F-C42C-6640-E8CA-B84BD57284CD}"/>
              </a:ext>
            </a:extLst>
          </p:cNvPr>
          <p:cNvCxnSpPr>
            <a:cxnSpLocks/>
            <a:stCxn id="75" idx="0"/>
            <a:endCxn id="93" idx="4"/>
          </p:cNvCxnSpPr>
          <p:nvPr/>
        </p:nvCxnSpPr>
        <p:spPr>
          <a:xfrm flipV="1">
            <a:off x="6651953" y="4584827"/>
            <a:ext cx="2254238" cy="41019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3D6847C3-0270-3FE6-B9DA-3F42E2F77F55}"/>
              </a:ext>
            </a:extLst>
          </p:cNvPr>
          <p:cNvCxnSpPr>
            <a:cxnSpLocks/>
            <a:stCxn id="75" idx="0"/>
            <a:endCxn id="91" idx="4"/>
          </p:cNvCxnSpPr>
          <p:nvPr/>
        </p:nvCxnSpPr>
        <p:spPr>
          <a:xfrm flipV="1">
            <a:off x="6651953" y="4584827"/>
            <a:ext cx="1129042" cy="41019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07F9849A-28B6-02D0-6B86-2B6FF742B4C3}"/>
                  </a:ext>
                </a:extLst>
              </p:cNvPr>
              <p:cNvSpPr txBox="1"/>
              <p:nvPr/>
            </p:nvSpPr>
            <p:spPr>
              <a:xfrm>
                <a:off x="7586256" y="3032764"/>
                <a:ext cx="268355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𝑇𝑟𝑢𝑒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𝑃𝑟𝑒𝑑𝑖𝑐𝑡𝑒𝑑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𝒆𝒓𝒓𝒐𝒓</m:t>
                      </m:r>
                    </m:oMath>
                  </m:oMathPara>
                </a14:m>
                <a:endParaRPr lang="en-US" sz="1600" b="1" dirty="0"/>
              </a:p>
            </p:txBody>
          </p:sp>
        </mc:Choice>
        <mc:Fallback xmlns=""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07F9849A-28B6-02D0-6B86-2B6FF742B4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6256" y="3032764"/>
                <a:ext cx="2683555" cy="33855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9" name="Arrow: Down 128">
            <a:extLst>
              <a:ext uri="{FF2B5EF4-FFF2-40B4-BE49-F238E27FC236}">
                <a16:creationId xmlns:a16="http://schemas.microsoft.com/office/drawing/2014/main" id="{FC1A025A-B865-400E-7E5D-7BBD6EEE7501}"/>
              </a:ext>
            </a:extLst>
          </p:cNvPr>
          <p:cNvSpPr/>
          <p:nvPr/>
        </p:nvSpPr>
        <p:spPr>
          <a:xfrm>
            <a:off x="11579892" y="3494023"/>
            <a:ext cx="418744" cy="2537048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AAF2900B-BFE7-5DEF-C55A-E771BABF7180}"/>
              </a:ext>
            </a:extLst>
          </p:cNvPr>
          <p:cNvSpPr txBox="1"/>
          <p:nvPr/>
        </p:nvSpPr>
        <p:spPr>
          <a:xfrm rot="16200000">
            <a:off x="10980327" y="4375352"/>
            <a:ext cx="2079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Backpropagation</a:t>
            </a:r>
          </a:p>
        </p:txBody>
      </p:sp>
      <p:cxnSp>
        <p:nvCxnSpPr>
          <p:cNvPr id="133" name="Connector: Curved 132">
            <a:extLst>
              <a:ext uri="{FF2B5EF4-FFF2-40B4-BE49-F238E27FC236}">
                <a16:creationId xmlns:a16="http://schemas.microsoft.com/office/drawing/2014/main" id="{F6468C8C-824A-58F3-9EC1-9B9ED5C30D54}"/>
              </a:ext>
            </a:extLst>
          </p:cNvPr>
          <p:cNvCxnSpPr>
            <a:cxnSpLocks/>
            <a:stCxn id="144" idx="2"/>
          </p:cNvCxnSpPr>
          <p:nvPr/>
        </p:nvCxnSpPr>
        <p:spPr>
          <a:xfrm rot="5400000">
            <a:off x="9027519" y="3757091"/>
            <a:ext cx="1238106" cy="466560"/>
          </a:xfrm>
          <a:prstGeom prst="curvedConnector3">
            <a:avLst/>
          </a:prstGeom>
          <a:ln w="28575">
            <a:solidFill>
              <a:schemeClr val="accent1">
                <a:lumMod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Connector: Curved 134">
            <a:extLst>
              <a:ext uri="{FF2B5EF4-FFF2-40B4-BE49-F238E27FC236}">
                <a16:creationId xmlns:a16="http://schemas.microsoft.com/office/drawing/2014/main" id="{DEC6D8AA-25F0-E866-2ECA-3D7A8D5A376E}"/>
              </a:ext>
            </a:extLst>
          </p:cNvPr>
          <p:cNvCxnSpPr>
            <a:cxnSpLocks/>
            <a:stCxn id="144" idx="2"/>
          </p:cNvCxnSpPr>
          <p:nvPr/>
        </p:nvCxnSpPr>
        <p:spPr>
          <a:xfrm rot="16200000" flipH="1">
            <a:off x="9311565" y="3939605"/>
            <a:ext cx="2042451" cy="905876"/>
          </a:xfrm>
          <a:prstGeom prst="curvedConnector3">
            <a:avLst>
              <a:gd name="adj1" fmla="val 40869"/>
            </a:avLst>
          </a:prstGeom>
          <a:ln w="28575">
            <a:solidFill>
              <a:schemeClr val="accent1">
                <a:lumMod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Connector: Curved 137">
            <a:extLst>
              <a:ext uri="{FF2B5EF4-FFF2-40B4-BE49-F238E27FC236}">
                <a16:creationId xmlns:a16="http://schemas.microsoft.com/office/drawing/2014/main" id="{526DAC2D-46B8-9EA1-3FDE-552222989BBF}"/>
              </a:ext>
            </a:extLst>
          </p:cNvPr>
          <p:cNvCxnSpPr>
            <a:cxnSpLocks/>
            <a:stCxn id="144" idx="2"/>
          </p:cNvCxnSpPr>
          <p:nvPr/>
        </p:nvCxnSpPr>
        <p:spPr>
          <a:xfrm rot="16200000" flipH="1">
            <a:off x="9870964" y="3380206"/>
            <a:ext cx="654135" cy="636358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1">
                <a:lumMod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Rectangle 143">
            <a:extLst>
              <a:ext uri="{FF2B5EF4-FFF2-40B4-BE49-F238E27FC236}">
                <a16:creationId xmlns:a16="http://schemas.microsoft.com/office/drawing/2014/main" id="{18A6F0D9-5C08-A7B6-3EEB-E50A966247B8}"/>
              </a:ext>
            </a:extLst>
          </p:cNvPr>
          <p:cNvSpPr/>
          <p:nvPr/>
        </p:nvSpPr>
        <p:spPr>
          <a:xfrm>
            <a:off x="9569946" y="3053350"/>
            <a:ext cx="619812" cy="317968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F0CFC7E4-D026-D104-E390-B458B22A83E3}"/>
              </a:ext>
            </a:extLst>
          </p:cNvPr>
          <p:cNvSpPr txBox="1"/>
          <p:nvPr/>
        </p:nvSpPr>
        <p:spPr>
          <a:xfrm>
            <a:off x="10378731" y="3570295"/>
            <a:ext cx="7344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/>
              <a:t>Update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928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91" grpId="0" animBg="1"/>
      <p:bldP spid="92" grpId="0" animBg="1"/>
      <p:bldP spid="93" grpId="0" animBg="1"/>
      <p:bldP spid="94" grpId="0" animBg="1"/>
      <p:bldP spid="98" grpId="0" animBg="1"/>
      <p:bldP spid="99" grpId="0" animBg="1"/>
      <p:bldP spid="128" grpId="0"/>
      <p:bldP spid="129" grpId="0" animBg="1"/>
      <p:bldP spid="130" grpId="0"/>
      <p:bldP spid="144" grpId="0" animBg="1"/>
      <p:bldP spid="15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2CF99-8BF4-4A80-DA9C-CC6FF2AAF0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Example of Number of Layers and Prediction Patterns</a:t>
            </a:r>
          </a:p>
        </p:txBody>
      </p:sp>
      <p:pic>
        <p:nvPicPr>
          <p:cNvPr id="1036" name="Picture 12">
            <a:extLst>
              <a:ext uri="{FF2B5EF4-FFF2-40B4-BE49-F238E27FC236}">
                <a16:creationId xmlns:a16="http://schemas.microsoft.com/office/drawing/2014/main" id="{B9948F40-DEB7-AF0E-C835-69E3222F70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3662" y="547609"/>
            <a:ext cx="2715126" cy="2596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8A010FE9-5374-25FC-51D2-00A97DB188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165" y="547610"/>
            <a:ext cx="2715126" cy="2596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>
            <a:extLst>
              <a:ext uri="{FF2B5EF4-FFF2-40B4-BE49-F238E27FC236}">
                <a16:creationId xmlns:a16="http://schemas.microsoft.com/office/drawing/2014/main" id="{E93B1438-7AB3-8F79-BEE5-3B59BA0EDB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159" y="3505507"/>
            <a:ext cx="2715126" cy="2596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>
            <a:extLst>
              <a:ext uri="{FF2B5EF4-FFF2-40B4-BE49-F238E27FC236}">
                <a16:creationId xmlns:a16="http://schemas.microsoft.com/office/drawing/2014/main" id="{F00046B1-FB65-DCB3-7CCE-8696B89AFF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3662" y="3505508"/>
            <a:ext cx="2715126" cy="2596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>
            <a:extLst>
              <a:ext uri="{FF2B5EF4-FFF2-40B4-BE49-F238E27FC236}">
                <a16:creationId xmlns:a16="http://schemas.microsoft.com/office/drawing/2014/main" id="{8BCEEA24-1630-F671-B29A-78FD211CC3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165" y="3505508"/>
            <a:ext cx="2715126" cy="2596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58FB417-BF76-2A4B-E3A8-95F4C06E268A}"/>
              </a:ext>
            </a:extLst>
          </p:cNvPr>
          <p:cNvSpPr txBox="1"/>
          <p:nvPr/>
        </p:nvSpPr>
        <p:spPr>
          <a:xfrm>
            <a:off x="5016151" y="3049034"/>
            <a:ext cx="19501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0 hidden layers – linear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0DC259-8E05-E0A3-1844-9FEA76C38965}"/>
              </a:ext>
            </a:extLst>
          </p:cNvPr>
          <p:cNvSpPr txBox="1"/>
          <p:nvPr/>
        </p:nvSpPr>
        <p:spPr>
          <a:xfrm>
            <a:off x="9181628" y="3047337"/>
            <a:ext cx="12422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1 hidden layer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84F20CA-48B0-629A-C7E2-5C47BCF2B0D6}"/>
              </a:ext>
            </a:extLst>
          </p:cNvPr>
          <p:cNvSpPr txBox="1"/>
          <p:nvPr/>
        </p:nvSpPr>
        <p:spPr>
          <a:xfrm>
            <a:off x="1523645" y="6024978"/>
            <a:ext cx="13121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2 hidden layers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F42B2F-FB2B-8C42-46DF-5514D07E87E9}"/>
              </a:ext>
            </a:extLst>
          </p:cNvPr>
          <p:cNvSpPr txBox="1"/>
          <p:nvPr/>
        </p:nvSpPr>
        <p:spPr>
          <a:xfrm>
            <a:off x="5439922" y="6024978"/>
            <a:ext cx="13121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3 hidden layers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0C0B3C1-EBD1-CE55-2BE6-386467CC7AB3}"/>
              </a:ext>
            </a:extLst>
          </p:cNvPr>
          <p:cNvSpPr txBox="1"/>
          <p:nvPr/>
        </p:nvSpPr>
        <p:spPr>
          <a:xfrm>
            <a:off x="9302425" y="6024978"/>
            <a:ext cx="13121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4 hidden layers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94F65D2-05DA-49E5-7A82-961F6E9438E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93647" y="605685"/>
            <a:ext cx="3974315" cy="2633388"/>
          </a:xfrm>
        </p:spPr>
        <p:txBody>
          <a:bodyPr/>
          <a:lstStyle/>
          <a:p>
            <a:r>
              <a:rPr lang="en-US" sz="1800" dirty="0"/>
              <a:t>This is an example of training several neural networks on the same data</a:t>
            </a:r>
          </a:p>
          <a:p>
            <a:r>
              <a:rPr lang="en-US" sz="1800" dirty="0"/>
              <a:t>You can see, the more layers, the better prediction patterns</a:t>
            </a:r>
          </a:p>
          <a:p>
            <a:r>
              <a:rPr lang="en-US" sz="1800" dirty="0"/>
              <a:t>At four layers and above, the model is called a </a:t>
            </a:r>
            <a:r>
              <a:rPr lang="en-US" sz="1800" b="1" dirty="0"/>
              <a:t>Deep Neural Network (DNN)</a:t>
            </a:r>
          </a:p>
          <a:p>
            <a:r>
              <a:rPr lang="en-US" sz="1800" b="1" dirty="0"/>
              <a:t>Deep Learning</a:t>
            </a:r>
            <a:r>
              <a:rPr lang="en-US" sz="1800" dirty="0"/>
              <a:t> is a branch of Machine Learning focusing on DNN</a:t>
            </a:r>
          </a:p>
        </p:txBody>
      </p:sp>
    </p:spTree>
    <p:extLst>
      <p:ext uri="{BB962C8B-B14F-4D97-AF65-F5344CB8AC3E}">
        <p14:creationId xmlns:p14="http://schemas.microsoft.com/office/powerpoint/2010/main" val="38173094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4A9DF-8504-7680-E8F4-627CF0313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Hyperparameters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67E3D3F-F3BF-BB2E-7DF0-6717D5C9461A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:r>
                  <a:rPr lang="en-US" dirty="0"/>
                  <a:t>Most important hyperparameters for Neural Networks:</a:t>
                </a:r>
              </a:p>
              <a:p>
                <a:pPr lvl="1"/>
                <a:r>
                  <a:rPr lang="en-US" dirty="0"/>
                  <a:t>Number of hidden layers</a:t>
                </a:r>
              </a:p>
              <a:p>
                <a:pPr lvl="1"/>
                <a:r>
                  <a:rPr lang="en-US" dirty="0"/>
                  <a:t>Number of neuron in each hidden layers</a:t>
                </a:r>
              </a:p>
              <a:p>
                <a:pPr lvl="1"/>
                <a:endParaRPr lang="en-US" dirty="0"/>
              </a:p>
              <a:p>
                <a:r>
                  <a:rPr lang="en-US" dirty="0"/>
                  <a:t>In </a:t>
                </a:r>
                <a:r>
                  <a:rPr lang="en-US" dirty="0" err="1"/>
                  <a:t>SKLearn</a:t>
                </a:r>
                <a:r>
                  <a:rPr lang="en-US" dirty="0"/>
                  <a:t>, both are defined in a list in a parameter called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h𝑖𝑑𝑑𝑒𝑛𝑠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The number of items in the list represent the number of layers</a:t>
                </a:r>
              </a:p>
              <a:p>
                <a:pPr lvl="1"/>
                <a:r>
                  <a:rPr lang="en-US" dirty="0"/>
                  <a:t>Each item is the number of neurons for the corresponding layer</a:t>
                </a:r>
              </a:p>
              <a:p>
                <a:pPr lvl="1"/>
                <a:r>
                  <a:rPr lang="en-US" dirty="0"/>
                  <a:t>Example: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[10, 20, 30]</m:t>
                    </m:r>
                  </m:oMath>
                </a14:m>
                <a:endParaRPr lang="en-US" dirty="0"/>
              </a:p>
              <a:p>
                <a:pPr lvl="2"/>
                <a:r>
                  <a:rPr lang="en-US" dirty="0"/>
                  <a:t>The network has three hidden layers</a:t>
                </a:r>
              </a:p>
              <a:p>
                <a:pPr lvl="2"/>
                <a:r>
                  <a:rPr lang="en-US" dirty="0"/>
                  <a:t>The first hidden layer has 10 neurons, second, 20, and the last, 30</a:t>
                </a:r>
              </a:p>
              <a:p>
                <a:pPr lvl="2"/>
                <a:r>
                  <a:rPr lang="en-US" dirty="0"/>
                  <a:t>The data flow from left to right </a:t>
                </a:r>
              </a:p>
              <a:p>
                <a:pPr lvl="3"/>
                <a:r>
                  <a:rPr lang="en-US" dirty="0"/>
                  <a:t>Input </a:t>
                </a:r>
                <a:r>
                  <a:rPr lang="en-US" dirty="0">
                    <a:sym typeface="Wingdings" panose="05000000000000000000" pitchFamily="2" charset="2"/>
                  </a:rPr>
                  <a:t> first hidden layer (10)  second (20)  last (30)  output</a:t>
                </a:r>
              </a:p>
              <a:p>
                <a:r>
                  <a:rPr lang="en-US" dirty="0">
                    <a:sym typeface="Wingdings" panose="05000000000000000000" pitchFamily="2" charset="2"/>
                  </a:rPr>
                  <a:t>So, the grid values for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h𝑖𝑑𝑑𝑒𝑛𝑠</m:t>
                    </m:r>
                  </m:oMath>
                </a14:m>
                <a:r>
                  <a:rPr lang="en-US" dirty="0"/>
                  <a:t> is a list of smaller lists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67E3D3F-F3BF-BB2E-7DF0-6717D5C9461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 l="-1059" t="-1984" b="-24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872056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5B4566-909F-59C3-4FDD-644364B2A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Old Toy Example: Predicting Test Score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9045EE-0429-83E7-F834-C6393391305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44205" y="908093"/>
            <a:ext cx="6337834" cy="5221539"/>
          </a:xfrm>
        </p:spPr>
        <p:txBody>
          <a:bodyPr/>
          <a:lstStyle/>
          <a:p>
            <a:r>
              <a:rPr lang="en-US" sz="2400" dirty="0"/>
              <a:t>Let’s start with the old example, we have collected data from some students </a:t>
            </a:r>
            <a:r>
              <a:rPr lang="en-US" sz="2400" b="1" dirty="0"/>
              <a:t>in the past</a:t>
            </a:r>
          </a:p>
          <a:p>
            <a:pPr lvl="1"/>
            <a:r>
              <a:rPr lang="en-US" sz="2000" dirty="0"/>
              <a:t>The </a:t>
            </a:r>
            <a:r>
              <a:rPr lang="en-US" sz="2000" b="1" dirty="0"/>
              <a:t>time</a:t>
            </a:r>
            <a:r>
              <a:rPr lang="en-US" sz="2000" dirty="0"/>
              <a:t> (hours) that the students studied for a test</a:t>
            </a:r>
          </a:p>
          <a:p>
            <a:pPr lvl="1"/>
            <a:r>
              <a:rPr lang="en-US" sz="2000" dirty="0"/>
              <a:t>The students’ </a:t>
            </a:r>
            <a:r>
              <a:rPr lang="en-US" sz="2000" b="1" dirty="0"/>
              <a:t>score</a:t>
            </a:r>
            <a:r>
              <a:rPr lang="en-US" sz="2000" dirty="0"/>
              <a:t> for the test</a:t>
            </a:r>
          </a:p>
          <a:p>
            <a:r>
              <a:rPr lang="en-US" sz="2400" dirty="0"/>
              <a:t>The data looks as below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Which can be visualized on a </a:t>
            </a:r>
            <a:r>
              <a:rPr lang="en-US" sz="2400" b="1" dirty="0"/>
              <a:t>scatter plot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7" name="Table 4">
                <a:extLst>
                  <a:ext uri="{FF2B5EF4-FFF2-40B4-BE49-F238E27FC236}">
                    <a16:creationId xmlns:a16="http://schemas.microsoft.com/office/drawing/2014/main" id="{424D6117-9E18-3A1B-3373-E346805E573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59182562"/>
                  </p:ext>
                </p:extLst>
              </p:nvPr>
            </p:nvGraphicFramePr>
            <p:xfrm>
              <a:off x="908874" y="2821435"/>
              <a:ext cx="2711767" cy="25958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39606">
                      <a:extLst>
                        <a:ext uri="{9D8B030D-6E8A-4147-A177-3AD203B41FA5}">
                          <a16:colId xmlns:a16="http://schemas.microsoft.com/office/drawing/2014/main" val="2200718193"/>
                        </a:ext>
                      </a:extLst>
                    </a:gridCol>
                    <a:gridCol w="839606">
                      <a:extLst>
                        <a:ext uri="{9D8B030D-6E8A-4147-A177-3AD203B41FA5}">
                          <a16:colId xmlns:a16="http://schemas.microsoft.com/office/drawing/2014/main" val="521258183"/>
                        </a:ext>
                      </a:extLst>
                    </a:gridCol>
                    <a:gridCol w="1032555">
                      <a:extLst>
                        <a:ext uri="{9D8B030D-6E8A-4147-A177-3AD203B41FA5}">
                          <a16:colId xmlns:a16="http://schemas.microsoft.com/office/drawing/2014/main" val="410152226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Consolas" panose="020B0609020204030204" pitchFamily="49" charset="0"/>
                            </a:rPr>
                            <a:t>Student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𝒕</m:t>
                                    </m:r>
                                  </m:e>
                                  <m:sub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𝒔𝒕𝒖𝒅𝒚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20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Consolas" panose="020B0609020204030204" pitchFamily="49" charset="0"/>
                            </a:rPr>
                            <a:t>Score</a:t>
                          </a:r>
                        </a:p>
                      </a:txBody>
                      <a:tcPr anchor="ctr">
                        <a:solidFill>
                          <a:schemeClr val="accent4">
                            <a:lumMod val="5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5482720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sz="1100">
                            <a:latin typeface="Consolas" panose="020B0609020204030204" pitchFamily="49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onsolas" panose="020B0609020204030204" pitchFamily="49" charset="0"/>
                            </a:rPr>
                            <a:t>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latin typeface="Consolas" panose="020B0609020204030204" pitchFamily="49" charset="0"/>
                            </a:rPr>
                            <a:t>5</a:t>
                          </a:r>
                        </a:p>
                      </a:txBody>
                      <a:tcPr anchor="ctr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6338671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sz="1100">
                            <a:latin typeface="Consolas" panose="020B0609020204030204" pitchFamily="49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onsolas" panose="020B0609020204030204" pitchFamily="49" charset="0"/>
                            </a:rPr>
                            <a:t>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latin typeface="Consolas" panose="020B0609020204030204" pitchFamily="49" charset="0"/>
                            </a:rPr>
                            <a:t>6</a:t>
                          </a:r>
                        </a:p>
                      </a:txBody>
                      <a:tcPr anchor="ctr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59425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sz="1100">
                            <a:latin typeface="Consolas" panose="020B0609020204030204" pitchFamily="49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onsolas" panose="020B0609020204030204" pitchFamily="49" charset="0"/>
                            </a:rPr>
                            <a:t>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latin typeface="Consolas" panose="020B0609020204030204" pitchFamily="49" charset="0"/>
                            </a:rPr>
                            <a:t>6</a:t>
                          </a:r>
                        </a:p>
                      </a:txBody>
                      <a:tcPr anchor="ctr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9035631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sz="1100">
                            <a:latin typeface="Consolas" panose="020B0609020204030204" pitchFamily="49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onsolas" panose="020B0609020204030204" pitchFamily="49" charset="0"/>
                            </a:rPr>
                            <a:t>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latin typeface="Consolas" panose="020B0609020204030204" pitchFamily="49" charset="0"/>
                            </a:rPr>
                            <a:t>9</a:t>
                          </a:r>
                        </a:p>
                      </a:txBody>
                      <a:tcPr anchor="ctr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2704562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onsolas" panose="020B0609020204030204" pitchFamily="49" charset="0"/>
                            </a:rPr>
                            <a:t>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latin typeface="Consolas" panose="020B0609020204030204" pitchFamily="49" charset="0"/>
                            </a:rPr>
                            <a:t>7</a:t>
                          </a:r>
                        </a:p>
                      </a:txBody>
                      <a:tcPr anchor="ctr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155073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onsolas" panose="020B0609020204030204" pitchFamily="49" charset="0"/>
                            </a:rPr>
                            <a:t>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latin typeface="Consolas" panose="020B0609020204030204" pitchFamily="49" charset="0"/>
                            </a:rPr>
                            <a:t>10</a:t>
                          </a:r>
                        </a:p>
                      </a:txBody>
                      <a:tcPr anchor="ctr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463352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7" name="Table 4">
                <a:extLst>
                  <a:ext uri="{FF2B5EF4-FFF2-40B4-BE49-F238E27FC236}">
                    <a16:creationId xmlns:a16="http://schemas.microsoft.com/office/drawing/2014/main" id="{424D6117-9E18-3A1B-3373-E346805E573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59182562"/>
                  </p:ext>
                </p:extLst>
              </p:nvPr>
            </p:nvGraphicFramePr>
            <p:xfrm>
              <a:off x="908874" y="2821435"/>
              <a:ext cx="2711767" cy="25958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39606">
                      <a:extLst>
                        <a:ext uri="{9D8B030D-6E8A-4147-A177-3AD203B41FA5}">
                          <a16:colId xmlns:a16="http://schemas.microsoft.com/office/drawing/2014/main" val="2200718193"/>
                        </a:ext>
                      </a:extLst>
                    </a:gridCol>
                    <a:gridCol w="839606">
                      <a:extLst>
                        <a:ext uri="{9D8B030D-6E8A-4147-A177-3AD203B41FA5}">
                          <a16:colId xmlns:a16="http://schemas.microsoft.com/office/drawing/2014/main" val="521258183"/>
                        </a:ext>
                      </a:extLst>
                    </a:gridCol>
                    <a:gridCol w="1032555">
                      <a:extLst>
                        <a:ext uri="{9D8B030D-6E8A-4147-A177-3AD203B41FA5}">
                          <a16:colId xmlns:a16="http://schemas.microsoft.com/office/drawing/2014/main" val="410152226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Consolas" panose="020B0609020204030204" pitchFamily="49" charset="0"/>
                            </a:rPr>
                            <a:t>Student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100725" t="-1639" r="-126087" b="-6081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Consolas" panose="020B0609020204030204" pitchFamily="49" charset="0"/>
                            </a:rPr>
                            <a:t>Score</a:t>
                          </a:r>
                        </a:p>
                      </a:txBody>
                      <a:tcPr anchor="ctr">
                        <a:solidFill>
                          <a:schemeClr val="accent4">
                            <a:lumMod val="5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5482720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sz="1100">
                            <a:latin typeface="Consolas" panose="020B0609020204030204" pitchFamily="49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onsolas" panose="020B0609020204030204" pitchFamily="49" charset="0"/>
                            </a:rPr>
                            <a:t>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latin typeface="Consolas" panose="020B0609020204030204" pitchFamily="49" charset="0"/>
                            </a:rPr>
                            <a:t>5</a:t>
                          </a:r>
                        </a:p>
                      </a:txBody>
                      <a:tcPr anchor="ctr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6338671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sz="1100">
                            <a:latin typeface="Consolas" panose="020B0609020204030204" pitchFamily="49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onsolas" panose="020B0609020204030204" pitchFamily="49" charset="0"/>
                            </a:rPr>
                            <a:t>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latin typeface="Consolas" panose="020B0609020204030204" pitchFamily="49" charset="0"/>
                            </a:rPr>
                            <a:t>6</a:t>
                          </a:r>
                        </a:p>
                      </a:txBody>
                      <a:tcPr anchor="ctr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59425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sz="1100">
                            <a:latin typeface="Consolas" panose="020B0609020204030204" pitchFamily="49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onsolas" panose="020B0609020204030204" pitchFamily="49" charset="0"/>
                            </a:rPr>
                            <a:t>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latin typeface="Consolas" panose="020B0609020204030204" pitchFamily="49" charset="0"/>
                            </a:rPr>
                            <a:t>6</a:t>
                          </a:r>
                        </a:p>
                      </a:txBody>
                      <a:tcPr anchor="ctr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9035631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sz="1100">
                            <a:latin typeface="Consolas" panose="020B0609020204030204" pitchFamily="49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onsolas" panose="020B0609020204030204" pitchFamily="49" charset="0"/>
                            </a:rPr>
                            <a:t>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latin typeface="Consolas" panose="020B0609020204030204" pitchFamily="49" charset="0"/>
                            </a:rPr>
                            <a:t>9</a:t>
                          </a:r>
                        </a:p>
                      </a:txBody>
                      <a:tcPr anchor="ctr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2704562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onsolas" panose="020B0609020204030204" pitchFamily="49" charset="0"/>
                            </a:rPr>
                            <a:t>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latin typeface="Consolas" panose="020B0609020204030204" pitchFamily="49" charset="0"/>
                            </a:rPr>
                            <a:t>7</a:t>
                          </a:r>
                        </a:p>
                      </a:txBody>
                      <a:tcPr anchor="ctr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155073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onsolas" panose="020B0609020204030204" pitchFamily="49" charset="0"/>
                            </a:rPr>
                            <a:t>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latin typeface="Consolas" panose="020B0609020204030204" pitchFamily="49" charset="0"/>
                            </a:rPr>
                            <a:t>10</a:t>
                          </a:r>
                        </a:p>
                      </a:txBody>
                      <a:tcPr anchor="ctr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4633525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8" name="Graphic 17" descr="Male profile with solid fill">
            <a:extLst>
              <a:ext uri="{FF2B5EF4-FFF2-40B4-BE49-F238E27FC236}">
                <a16:creationId xmlns:a16="http://schemas.microsoft.com/office/drawing/2014/main" id="{EE9DE71A-4CC6-D4FA-56D0-3A4B0891DB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32191" y="3936594"/>
            <a:ext cx="374853" cy="374853"/>
          </a:xfrm>
          <a:prstGeom prst="rect">
            <a:avLst/>
          </a:prstGeom>
        </p:spPr>
      </p:pic>
      <p:pic>
        <p:nvPicPr>
          <p:cNvPr id="19" name="Graphic 18" descr="Female Profile with solid fill">
            <a:extLst>
              <a:ext uri="{FF2B5EF4-FFF2-40B4-BE49-F238E27FC236}">
                <a16:creationId xmlns:a16="http://schemas.microsoft.com/office/drawing/2014/main" id="{0FB5F201-56C9-6105-9E55-C7870B38A89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32191" y="3569033"/>
            <a:ext cx="374853" cy="374853"/>
          </a:xfrm>
          <a:prstGeom prst="rect">
            <a:avLst/>
          </a:prstGeom>
        </p:spPr>
      </p:pic>
      <p:pic>
        <p:nvPicPr>
          <p:cNvPr id="20" name="Graphic 19" descr="School boy with solid fill">
            <a:extLst>
              <a:ext uri="{FF2B5EF4-FFF2-40B4-BE49-F238E27FC236}">
                <a16:creationId xmlns:a16="http://schemas.microsoft.com/office/drawing/2014/main" id="{BDE4866B-F387-1516-936B-3E7AB94B08C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35367" y="3197355"/>
            <a:ext cx="374853" cy="374853"/>
          </a:xfrm>
          <a:prstGeom prst="rect">
            <a:avLst/>
          </a:prstGeom>
        </p:spPr>
      </p:pic>
      <p:pic>
        <p:nvPicPr>
          <p:cNvPr id="21" name="Graphic 20" descr="School girl with solid fill">
            <a:extLst>
              <a:ext uri="{FF2B5EF4-FFF2-40B4-BE49-F238E27FC236}">
                <a16:creationId xmlns:a16="http://schemas.microsoft.com/office/drawing/2014/main" id="{6061957C-9A98-B4BA-1E92-528BC5F4099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35367" y="4311036"/>
            <a:ext cx="374853" cy="374853"/>
          </a:xfrm>
          <a:prstGeom prst="rect">
            <a:avLst/>
          </a:prstGeom>
        </p:spPr>
      </p:pic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id="{564543EF-1E4F-97B7-6857-C74FB8C24C11}"/>
              </a:ext>
            </a:extLst>
          </p:cNvPr>
          <p:cNvGraphicFramePr>
            <a:graphicFrameLocks noGrp="1"/>
          </p:cNvGraphicFramePr>
          <p:nvPr/>
        </p:nvGraphicFramePr>
        <p:xfrm>
          <a:off x="7888693" y="1292930"/>
          <a:ext cx="3845928" cy="38384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0988">
                  <a:extLst>
                    <a:ext uri="{9D8B030D-6E8A-4147-A177-3AD203B41FA5}">
                      <a16:colId xmlns:a16="http://schemas.microsoft.com/office/drawing/2014/main" val="680395419"/>
                    </a:ext>
                  </a:extLst>
                </a:gridCol>
                <a:gridCol w="640988">
                  <a:extLst>
                    <a:ext uri="{9D8B030D-6E8A-4147-A177-3AD203B41FA5}">
                      <a16:colId xmlns:a16="http://schemas.microsoft.com/office/drawing/2014/main" val="2545446044"/>
                    </a:ext>
                  </a:extLst>
                </a:gridCol>
                <a:gridCol w="640988">
                  <a:extLst>
                    <a:ext uri="{9D8B030D-6E8A-4147-A177-3AD203B41FA5}">
                      <a16:colId xmlns:a16="http://schemas.microsoft.com/office/drawing/2014/main" val="1874716213"/>
                    </a:ext>
                  </a:extLst>
                </a:gridCol>
                <a:gridCol w="640988">
                  <a:extLst>
                    <a:ext uri="{9D8B030D-6E8A-4147-A177-3AD203B41FA5}">
                      <a16:colId xmlns:a16="http://schemas.microsoft.com/office/drawing/2014/main" val="1391929522"/>
                    </a:ext>
                  </a:extLst>
                </a:gridCol>
                <a:gridCol w="640988">
                  <a:extLst>
                    <a:ext uri="{9D8B030D-6E8A-4147-A177-3AD203B41FA5}">
                      <a16:colId xmlns:a16="http://schemas.microsoft.com/office/drawing/2014/main" val="1696331015"/>
                    </a:ext>
                  </a:extLst>
                </a:gridCol>
                <a:gridCol w="640988">
                  <a:extLst>
                    <a:ext uri="{9D8B030D-6E8A-4147-A177-3AD203B41FA5}">
                      <a16:colId xmlns:a16="http://schemas.microsoft.com/office/drawing/2014/main" val="1140905010"/>
                    </a:ext>
                  </a:extLst>
                </a:gridCol>
              </a:tblGrid>
              <a:tr h="63973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5695802"/>
                  </a:ext>
                </a:extLst>
              </a:tr>
              <a:tr h="63973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4322276"/>
                  </a:ext>
                </a:extLst>
              </a:tr>
              <a:tr h="63973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987579"/>
                  </a:ext>
                </a:extLst>
              </a:tr>
              <a:tr h="63973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1513775"/>
                  </a:ext>
                </a:extLst>
              </a:tr>
              <a:tr h="63973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8673692"/>
                  </a:ext>
                </a:extLst>
              </a:tr>
              <a:tr h="63973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6979561"/>
                  </a:ext>
                </a:extLst>
              </a:tr>
            </a:tbl>
          </a:graphicData>
        </a:graphic>
      </p:graphicFrame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0D359A1-FC39-05AE-879F-7569F12ABAFF}"/>
              </a:ext>
            </a:extLst>
          </p:cNvPr>
          <p:cNvCxnSpPr>
            <a:cxnSpLocks/>
          </p:cNvCxnSpPr>
          <p:nvPr/>
        </p:nvCxnSpPr>
        <p:spPr>
          <a:xfrm flipV="1">
            <a:off x="7888693" y="980574"/>
            <a:ext cx="0" cy="4150766"/>
          </a:xfrm>
          <a:prstGeom prst="straightConnector1">
            <a:avLst/>
          </a:prstGeom>
          <a:ln w="571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D7447C7-BE0B-D440-43AA-9E2D9B010DE6}"/>
              </a:ext>
            </a:extLst>
          </p:cNvPr>
          <p:cNvCxnSpPr>
            <a:cxnSpLocks/>
          </p:cNvCxnSpPr>
          <p:nvPr/>
        </p:nvCxnSpPr>
        <p:spPr>
          <a:xfrm>
            <a:off x="7858613" y="5131340"/>
            <a:ext cx="4209039" cy="0"/>
          </a:xfrm>
          <a:prstGeom prst="straightConnector1">
            <a:avLst/>
          </a:prstGeom>
          <a:ln w="571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78EFAA9F-8A22-1F98-5E9C-5949305E6942}"/>
              </a:ext>
            </a:extLst>
          </p:cNvPr>
          <p:cNvSpPr txBox="1"/>
          <p:nvPr/>
        </p:nvSpPr>
        <p:spPr>
          <a:xfrm>
            <a:off x="9191010" y="5417315"/>
            <a:ext cx="16161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Study Time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0101902-EFA2-F328-0175-FA67D19EDCE7}"/>
              </a:ext>
            </a:extLst>
          </p:cNvPr>
          <p:cNvSpPr txBox="1"/>
          <p:nvPr/>
        </p:nvSpPr>
        <p:spPr>
          <a:xfrm rot="16200000">
            <a:off x="6782701" y="2975554"/>
            <a:ext cx="8834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Score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E660565-CDD1-048D-7C5C-F814DBC1EA5A}"/>
              </a:ext>
            </a:extLst>
          </p:cNvPr>
          <p:cNvSpPr txBox="1"/>
          <p:nvPr/>
        </p:nvSpPr>
        <p:spPr>
          <a:xfrm>
            <a:off x="8379526" y="5148908"/>
            <a:ext cx="3531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1          2          3          4          5          6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6B67C5E-A6E4-EAD9-3111-119CF73F652E}"/>
              </a:ext>
            </a:extLst>
          </p:cNvPr>
          <p:cNvSpPr txBox="1"/>
          <p:nvPr/>
        </p:nvSpPr>
        <p:spPr>
          <a:xfrm>
            <a:off x="7419228" y="1108264"/>
            <a:ext cx="43937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10</a:t>
            </a:r>
          </a:p>
          <a:p>
            <a:endParaRPr lang="en-US" sz="600" b="1" dirty="0"/>
          </a:p>
          <a:p>
            <a:endParaRPr lang="en-US" b="1" dirty="0"/>
          </a:p>
          <a:p>
            <a:r>
              <a:rPr lang="en-US" b="1" dirty="0"/>
              <a:t>9</a:t>
            </a:r>
          </a:p>
          <a:p>
            <a:endParaRPr lang="en-US" sz="600" b="1" dirty="0"/>
          </a:p>
          <a:p>
            <a:endParaRPr lang="en-US" b="1" dirty="0"/>
          </a:p>
          <a:p>
            <a:r>
              <a:rPr lang="en-US" b="1" dirty="0"/>
              <a:t>8</a:t>
            </a:r>
          </a:p>
          <a:p>
            <a:endParaRPr lang="en-US" sz="600" b="1" dirty="0"/>
          </a:p>
          <a:p>
            <a:endParaRPr lang="en-US" b="1" dirty="0"/>
          </a:p>
          <a:p>
            <a:r>
              <a:rPr lang="en-US" b="1" dirty="0"/>
              <a:t>7</a:t>
            </a:r>
          </a:p>
          <a:p>
            <a:endParaRPr lang="en-US" sz="600" b="1" dirty="0"/>
          </a:p>
          <a:p>
            <a:endParaRPr lang="en-US" b="1" dirty="0"/>
          </a:p>
          <a:p>
            <a:r>
              <a:rPr lang="en-US" b="1" dirty="0"/>
              <a:t>6</a:t>
            </a:r>
          </a:p>
          <a:p>
            <a:endParaRPr lang="en-US" sz="600" b="1" dirty="0"/>
          </a:p>
          <a:p>
            <a:endParaRPr lang="en-US" b="1" dirty="0"/>
          </a:p>
          <a:p>
            <a:r>
              <a:rPr lang="en-US" b="1" dirty="0"/>
              <a:t>5</a:t>
            </a:r>
          </a:p>
          <a:p>
            <a:endParaRPr lang="en-US" b="1" dirty="0"/>
          </a:p>
          <a:p>
            <a:r>
              <a:rPr lang="en-US" b="1" dirty="0"/>
              <a:t>…</a:t>
            </a:r>
          </a:p>
        </p:txBody>
      </p:sp>
      <p:pic>
        <p:nvPicPr>
          <p:cNvPr id="31" name="Graphic 30" descr="School boy with solid fill">
            <a:extLst>
              <a:ext uri="{FF2B5EF4-FFF2-40B4-BE49-F238E27FC236}">
                <a16:creationId xmlns:a16="http://schemas.microsoft.com/office/drawing/2014/main" id="{67439EE7-C9BC-B60F-ED9F-59F0105DE37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351966" y="4286723"/>
            <a:ext cx="374853" cy="374853"/>
          </a:xfrm>
          <a:prstGeom prst="rect">
            <a:avLst/>
          </a:prstGeom>
        </p:spPr>
      </p:pic>
      <p:pic>
        <p:nvPicPr>
          <p:cNvPr id="32" name="Graphic 31" descr="Female Profile with solid fill">
            <a:extLst>
              <a:ext uri="{FF2B5EF4-FFF2-40B4-BE49-F238E27FC236}">
                <a16:creationId xmlns:a16="http://schemas.microsoft.com/office/drawing/2014/main" id="{F0EBC3D1-776A-D1BB-2143-D19BCAB564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976438" y="3663493"/>
            <a:ext cx="374853" cy="374853"/>
          </a:xfrm>
          <a:prstGeom prst="rect">
            <a:avLst/>
          </a:prstGeom>
        </p:spPr>
      </p:pic>
      <p:pic>
        <p:nvPicPr>
          <p:cNvPr id="33" name="Graphic 32" descr="Male profile with solid fill">
            <a:extLst>
              <a:ext uri="{FF2B5EF4-FFF2-40B4-BE49-F238E27FC236}">
                <a16:creationId xmlns:a16="http://schemas.microsoft.com/office/drawing/2014/main" id="{967AF4BA-3E62-862A-FA96-6E29DF354A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53599" y="3669509"/>
            <a:ext cx="374853" cy="374853"/>
          </a:xfrm>
          <a:prstGeom prst="rect">
            <a:avLst/>
          </a:prstGeom>
        </p:spPr>
      </p:pic>
      <p:pic>
        <p:nvPicPr>
          <p:cNvPr id="34" name="Graphic 33" descr="School girl with solid fill">
            <a:extLst>
              <a:ext uri="{FF2B5EF4-FFF2-40B4-BE49-F238E27FC236}">
                <a16:creationId xmlns:a16="http://schemas.microsoft.com/office/drawing/2014/main" id="{FAC36C95-09F1-535E-7204-3EE6157B6E9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624231" y="1735301"/>
            <a:ext cx="374853" cy="374853"/>
          </a:xfrm>
          <a:prstGeom prst="rect">
            <a:avLst/>
          </a:prstGeom>
        </p:spPr>
      </p:pic>
      <p:pic>
        <p:nvPicPr>
          <p:cNvPr id="36" name="Graphic 35" descr="User Crown Female with solid fill">
            <a:extLst>
              <a:ext uri="{FF2B5EF4-FFF2-40B4-BE49-F238E27FC236}">
                <a16:creationId xmlns:a16="http://schemas.microsoft.com/office/drawing/2014/main" id="{8AF63CF9-334D-F4AE-CEFC-FDB8D353CF8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135367" y="4703387"/>
            <a:ext cx="340152" cy="340152"/>
          </a:xfrm>
          <a:prstGeom prst="rect">
            <a:avLst/>
          </a:prstGeom>
        </p:spPr>
      </p:pic>
      <p:pic>
        <p:nvPicPr>
          <p:cNvPr id="38" name="Graphic 37" descr="User Crown Male with solid fill">
            <a:extLst>
              <a:ext uri="{FF2B5EF4-FFF2-40B4-BE49-F238E27FC236}">
                <a16:creationId xmlns:a16="http://schemas.microsoft.com/office/drawing/2014/main" id="{1D39A144-80E9-CF96-0CE0-6B6F0B5F0345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128376" y="5084565"/>
            <a:ext cx="340152" cy="340152"/>
          </a:xfrm>
          <a:prstGeom prst="rect">
            <a:avLst/>
          </a:prstGeom>
        </p:spPr>
      </p:pic>
      <p:pic>
        <p:nvPicPr>
          <p:cNvPr id="39" name="Graphic 38" descr="User Crown Female with solid fill">
            <a:extLst>
              <a:ext uri="{FF2B5EF4-FFF2-40B4-BE49-F238E27FC236}">
                <a16:creationId xmlns:a16="http://schemas.microsoft.com/office/drawing/2014/main" id="{0F628055-C99F-BB57-0251-A4373BFA0AF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993395" y="3036311"/>
            <a:ext cx="340152" cy="340152"/>
          </a:xfrm>
          <a:prstGeom prst="rect">
            <a:avLst/>
          </a:prstGeom>
        </p:spPr>
      </p:pic>
      <p:pic>
        <p:nvPicPr>
          <p:cNvPr id="40" name="Graphic 39" descr="User Crown Male with solid fill">
            <a:extLst>
              <a:ext uri="{FF2B5EF4-FFF2-40B4-BE49-F238E27FC236}">
                <a16:creationId xmlns:a16="http://schemas.microsoft.com/office/drawing/2014/main" id="{06BF4B5C-AE28-8637-A55C-F9738EF2BE9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0280398" y="1121594"/>
            <a:ext cx="340152" cy="340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905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0DD2F4-DA9A-62EA-8DFD-DB058BEB7C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Make Prediction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044087-F0E0-76B7-CA8A-F92B04211FC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6" y="675809"/>
            <a:ext cx="5067384" cy="5221539"/>
          </a:xfrm>
        </p:spPr>
        <p:txBody>
          <a:bodyPr/>
          <a:lstStyle/>
          <a:p>
            <a:pPr>
              <a:spcBef>
                <a:spcPts val="200"/>
              </a:spcBef>
            </a:pPr>
            <a:r>
              <a:rPr lang="en-US" sz="2000" dirty="0"/>
              <a:t>Now we have a few </a:t>
            </a:r>
            <a:r>
              <a:rPr lang="en-US" sz="2000" b="1" dirty="0"/>
              <a:t>new students </a:t>
            </a:r>
            <a:r>
              <a:rPr lang="en-US" sz="2000" dirty="0"/>
              <a:t>coming in</a:t>
            </a:r>
          </a:p>
          <a:p>
            <a:pPr lvl="1">
              <a:spcBef>
                <a:spcPts val="200"/>
              </a:spcBef>
            </a:pPr>
            <a:r>
              <a:rPr lang="en-US" sz="1800" dirty="0"/>
              <a:t>We surveyed the students’ study time</a:t>
            </a:r>
          </a:p>
          <a:p>
            <a:pPr lvl="1">
              <a:spcBef>
                <a:spcPts val="200"/>
              </a:spcBef>
            </a:pPr>
            <a:r>
              <a:rPr lang="en-US" sz="1800" dirty="0"/>
              <a:t>Can we estimate their scores?</a:t>
            </a:r>
          </a:p>
          <a:p>
            <a:pPr>
              <a:spcBef>
                <a:spcPts val="200"/>
              </a:spcBef>
            </a:pPr>
            <a:endParaRPr lang="en-US" sz="2000" dirty="0"/>
          </a:p>
          <a:p>
            <a:pPr>
              <a:spcBef>
                <a:spcPts val="200"/>
              </a:spcBef>
            </a:pPr>
            <a:endParaRPr lang="en-US" sz="2000" dirty="0"/>
          </a:p>
          <a:p>
            <a:pPr>
              <a:spcBef>
                <a:spcPts val="200"/>
              </a:spcBef>
            </a:pPr>
            <a:endParaRPr lang="en-US" sz="2000" dirty="0"/>
          </a:p>
          <a:p>
            <a:pPr>
              <a:spcBef>
                <a:spcPts val="200"/>
              </a:spcBef>
            </a:pPr>
            <a:endParaRPr lang="en-US" sz="2000" dirty="0"/>
          </a:p>
          <a:p>
            <a:pPr>
              <a:spcBef>
                <a:spcPts val="200"/>
              </a:spcBef>
            </a:pPr>
            <a:endParaRPr lang="en-US" sz="2000" dirty="0"/>
          </a:p>
          <a:p>
            <a:pPr>
              <a:spcBef>
                <a:spcPts val="200"/>
              </a:spcBef>
            </a:pPr>
            <a:endParaRPr lang="en-US" sz="1400" dirty="0"/>
          </a:p>
          <a:p>
            <a:pPr>
              <a:spcBef>
                <a:spcPts val="200"/>
              </a:spcBef>
            </a:pPr>
            <a:r>
              <a:rPr lang="en-US" sz="2000" dirty="0"/>
              <a:t>The easiest way is to use the scatter plot</a:t>
            </a:r>
          </a:p>
          <a:p>
            <a:pPr lvl="1">
              <a:spcBef>
                <a:spcPts val="200"/>
              </a:spcBef>
            </a:pPr>
            <a:r>
              <a:rPr lang="en-US" sz="1800" dirty="0"/>
              <a:t>Draw a line going through the old students, as centered as possible</a:t>
            </a:r>
          </a:p>
          <a:p>
            <a:pPr lvl="1">
              <a:spcBef>
                <a:spcPts val="200"/>
              </a:spcBef>
            </a:pPr>
            <a:r>
              <a:rPr lang="en-US" sz="1800" dirty="0"/>
              <a:t>Then place the new students on the line based on their time</a:t>
            </a:r>
          </a:p>
        </p:txBody>
      </p:sp>
      <p:graphicFrame>
        <p:nvGraphicFramePr>
          <p:cNvPr id="4" name="Table 6">
            <a:extLst>
              <a:ext uri="{FF2B5EF4-FFF2-40B4-BE49-F238E27FC236}">
                <a16:creationId xmlns:a16="http://schemas.microsoft.com/office/drawing/2014/main" id="{9D807046-3067-A44E-BE63-6802AC5E764A}"/>
              </a:ext>
            </a:extLst>
          </p:cNvPr>
          <p:cNvGraphicFramePr>
            <a:graphicFrameLocks noGrp="1"/>
          </p:cNvGraphicFramePr>
          <p:nvPr/>
        </p:nvGraphicFramePr>
        <p:xfrm>
          <a:off x="7436006" y="1419262"/>
          <a:ext cx="3845928" cy="38384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0988">
                  <a:extLst>
                    <a:ext uri="{9D8B030D-6E8A-4147-A177-3AD203B41FA5}">
                      <a16:colId xmlns:a16="http://schemas.microsoft.com/office/drawing/2014/main" val="680395419"/>
                    </a:ext>
                  </a:extLst>
                </a:gridCol>
                <a:gridCol w="640988">
                  <a:extLst>
                    <a:ext uri="{9D8B030D-6E8A-4147-A177-3AD203B41FA5}">
                      <a16:colId xmlns:a16="http://schemas.microsoft.com/office/drawing/2014/main" val="2545446044"/>
                    </a:ext>
                  </a:extLst>
                </a:gridCol>
                <a:gridCol w="640988">
                  <a:extLst>
                    <a:ext uri="{9D8B030D-6E8A-4147-A177-3AD203B41FA5}">
                      <a16:colId xmlns:a16="http://schemas.microsoft.com/office/drawing/2014/main" val="1874716213"/>
                    </a:ext>
                  </a:extLst>
                </a:gridCol>
                <a:gridCol w="640988">
                  <a:extLst>
                    <a:ext uri="{9D8B030D-6E8A-4147-A177-3AD203B41FA5}">
                      <a16:colId xmlns:a16="http://schemas.microsoft.com/office/drawing/2014/main" val="1391929522"/>
                    </a:ext>
                  </a:extLst>
                </a:gridCol>
                <a:gridCol w="640988">
                  <a:extLst>
                    <a:ext uri="{9D8B030D-6E8A-4147-A177-3AD203B41FA5}">
                      <a16:colId xmlns:a16="http://schemas.microsoft.com/office/drawing/2014/main" val="1696331015"/>
                    </a:ext>
                  </a:extLst>
                </a:gridCol>
                <a:gridCol w="640988">
                  <a:extLst>
                    <a:ext uri="{9D8B030D-6E8A-4147-A177-3AD203B41FA5}">
                      <a16:colId xmlns:a16="http://schemas.microsoft.com/office/drawing/2014/main" val="1140905010"/>
                    </a:ext>
                  </a:extLst>
                </a:gridCol>
              </a:tblGrid>
              <a:tr h="63973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5695802"/>
                  </a:ext>
                </a:extLst>
              </a:tr>
              <a:tr h="63973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4322276"/>
                  </a:ext>
                </a:extLst>
              </a:tr>
              <a:tr h="63973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987579"/>
                  </a:ext>
                </a:extLst>
              </a:tr>
              <a:tr h="63973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1513775"/>
                  </a:ext>
                </a:extLst>
              </a:tr>
              <a:tr h="63973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8673692"/>
                  </a:ext>
                </a:extLst>
              </a:tr>
              <a:tr h="63973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6979561"/>
                  </a:ext>
                </a:extLst>
              </a:tr>
            </a:tbl>
          </a:graphicData>
        </a:graphic>
      </p:graphicFrame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65EDC37-9F00-CDCB-96D0-F9F5AAD8775D}"/>
              </a:ext>
            </a:extLst>
          </p:cNvPr>
          <p:cNvCxnSpPr>
            <a:cxnSpLocks/>
          </p:cNvCxnSpPr>
          <p:nvPr/>
        </p:nvCxnSpPr>
        <p:spPr>
          <a:xfrm flipV="1">
            <a:off x="7436006" y="1106906"/>
            <a:ext cx="0" cy="4150766"/>
          </a:xfrm>
          <a:prstGeom prst="straightConnector1">
            <a:avLst/>
          </a:prstGeom>
          <a:ln w="571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922DC04-E224-9769-5C11-9241D0157A3F}"/>
              </a:ext>
            </a:extLst>
          </p:cNvPr>
          <p:cNvCxnSpPr>
            <a:cxnSpLocks/>
          </p:cNvCxnSpPr>
          <p:nvPr/>
        </p:nvCxnSpPr>
        <p:spPr>
          <a:xfrm>
            <a:off x="7405926" y="5257672"/>
            <a:ext cx="4209039" cy="0"/>
          </a:xfrm>
          <a:prstGeom prst="straightConnector1">
            <a:avLst/>
          </a:prstGeom>
          <a:ln w="571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Graphic 10" descr="School boy with solid fill">
            <a:extLst>
              <a:ext uri="{FF2B5EF4-FFF2-40B4-BE49-F238E27FC236}">
                <a16:creationId xmlns:a16="http://schemas.microsoft.com/office/drawing/2014/main" id="{FEDA611B-648F-FBA5-04B5-8A97C72650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87247" y="4431103"/>
            <a:ext cx="374853" cy="374853"/>
          </a:xfrm>
          <a:prstGeom prst="rect">
            <a:avLst/>
          </a:prstGeom>
        </p:spPr>
      </p:pic>
      <p:pic>
        <p:nvPicPr>
          <p:cNvPr id="12" name="Graphic 11" descr="Female Profile with solid fill">
            <a:extLst>
              <a:ext uri="{FF2B5EF4-FFF2-40B4-BE49-F238E27FC236}">
                <a16:creationId xmlns:a16="http://schemas.microsoft.com/office/drawing/2014/main" id="{28FDAB4C-ED96-1A54-FB1C-77DA28683A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529767" y="3789825"/>
            <a:ext cx="374853" cy="374853"/>
          </a:xfrm>
          <a:prstGeom prst="rect">
            <a:avLst/>
          </a:prstGeom>
        </p:spPr>
      </p:pic>
      <p:pic>
        <p:nvPicPr>
          <p:cNvPr id="13" name="Graphic 12" descr="Male profile with solid fill">
            <a:extLst>
              <a:ext uri="{FF2B5EF4-FFF2-40B4-BE49-F238E27FC236}">
                <a16:creationId xmlns:a16="http://schemas.microsoft.com/office/drawing/2014/main" id="{4CE512F5-AA78-AEC9-1B30-3CF8BC5C4BA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888880" y="3795841"/>
            <a:ext cx="374853" cy="374853"/>
          </a:xfrm>
          <a:prstGeom prst="rect">
            <a:avLst/>
          </a:prstGeom>
        </p:spPr>
      </p:pic>
      <p:pic>
        <p:nvPicPr>
          <p:cNvPr id="14" name="Graphic 13" descr="School girl with solid fill">
            <a:extLst>
              <a:ext uri="{FF2B5EF4-FFF2-40B4-BE49-F238E27FC236}">
                <a16:creationId xmlns:a16="http://schemas.microsoft.com/office/drawing/2014/main" id="{122C25BB-8AA9-3519-49B0-7D9BBE0A7DE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171544" y="1849601"/>
            <a:ext cx="374853" cy="374853"/>
          </a:xfrm>
          <a:prstGeom prst="rect">
            <a:avLst/>
          </a:prstGeom>
        </p:spPr>
      </p:pic>
      <p:pic>
        <p:nvPicPr>
          <p:cNvPr id="15" name="Graphic 14" descr="User Crown Female with solid fill">
            <a:extLst>
              <a:ext uri="{FF2B5EF4-FFF2-40B4-BE49-F238E27FC236}">
                <a16:creationId xmlns:a16="http://schemas.microsoft.com/office/drawing/2014/main" id="{D9121C58-BD4A-FFE6-B953-818E6F5F0B3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546724" y="3162643"/>
            <a:ext cx="340152" cy="340152"/>
          </a:xfrm>
          <a:prstGeom prst="rect">
            <a:avLst/>
          </a:prstGeom>
        </p:spPr>
      </p:pic>
      <p:pic>
        <p:nvPicPr>
          <p:cNvPr id="16" name="Graphic 15" descr="User Crown Male with solid fill">
            <a:extLst>
              <a:ext uri="{FF2B5EF4-FFF2-40B4-BE49-F238E27FC236}">
                <a16:creationId xmlns:a16="http://schemas.microsoft.com/office/drawing/2014/main" id="{980FA575-2C5E-B875-902E-04A57640D11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827711" y="1247926"/>
            <a:ext cx="340152" cy="340152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80BB084-6F5E-2C36-14A4-7793735BBF66}"/>
              </a:ext>
            </a:extLst>
          </p:cNvPr>
          <p:cNvCxnSpPr>
            <a:cxnSpLocks/>
          </p:cNvCxnSpPr>
          <p:nvPr/>
        </p:nvCxnSpPr>
        <p:spPr>
          <a:xfrm flipV="1">
            <a:off x="7574998" y="1197121"/>
            <a:ext cx="2592865" cy="3915460"/>
          </a:xfrm>
          <a:prstGeom prst="line">
            <a:avLst/>
          </a:prstGeom>
          <a:ln w="57150">
            <a:solidFill>
              <a:srgbClr val="FF000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3" name="Table 22">
                <a:extLst>
                  <a:ext uri="{FF2B5EF4-FFF2-40B4-BE49-F238E27FC236}">
                    <a16:creationId xmlns:a16="http://schemas.microsoft.com/office/drawing/2014/main" id="{EF72FADC-01DF-8446-FB8B-F2A873EF71E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50261481"/>
                  </p:ext>
                </p:extLst>
              </p:nvPr>
            </p:nvGraphicFramePr>
            <p:xfrm>
              <a:off x="873192" y="1652860"/>
              <a:ext cx="3358424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39606">
                      <a:extLst>
                        <a:ext uri="{9D8B030D-6E8A-4147-A177-3AD203B41FA5}">
                          <a16:colId xmlns:a16="http://schemas.microsoft.com/office/drawing/2014/main" val="805072950"/>
                        </a:ext>
                      </a:extLst>
                    </a:gridCol>
                    <a:gridCol w="839606">
                      <a:extLst>
                        <a:ext uri="{9D8B030D-6E8A-4147-A177-3AD203B41FA5}">
                          <a16:colId xmlns:a16="http://schemas.microsoft.com/office/drawing/2014/main" val="3319630503"/>
                        </a:ext>
                      </a:extLst>
                    </a:gridCol>
                    <a:gridCol w="646657">
                      <a:extLst>
                        <a:ext uri="{9D8B030D-6E8A-4147-A177-3AD203B41FA5}">
                          <a16:colId xmlns:a16="http://schemas.microsoft.com/office/drawing/2014/main" val="622345047"/>
                        </a:ext>
                      </a:extLst>
                    </a:gridCol>
                    <a:gridCol w="1032555">
                      <a:extLst>
                        <a:ext uri="{9D8B030D-6E8A-4147-A177-3AD203B41FA5}">
                          <a16:colId xmlns:a16="http://schemas.microsoft.com/office/drawing/2014/main" val="179132711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Consolas" panose="020B0609020204030204" pitchFamily="49" charset="0"/>
                            </a:rPr>
                            <a:t>Student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𝒕</m:t>
                                    </m:r>
                                  </m:e>
                                  <m:sub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𝒔𝒕𝒖𝒅𝒚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20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20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Consolas" panose="020B0609020204030204" pitchFamily="49" charset="0"/>
                            </a:rPr>
                            <a:t>Score</a:t>
                          </a:r>
                        </a:p>
                      </a:txBody>
                      <a:tcPr anchor="ctr">
                        <a:solidFill>
                          <a:schemeClr val="accent4">
                            <a:lumMod val="5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2220218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sz="1100">
                            <a:latin typeface="Consolas" panose="020B0609020204030204" pitchFamily="49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onsolas" panose="020B0609020204030204" pitchFamily="49" charset="0"/>
                            </a:rPr>
                            <a:t>3.5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onsolas" panose="020B0609020204030204" pitchFamily="49" charset="0"/>
                              <a:sym typeface="Wingdings" panose="05000000000000000000" pitchFamily="2" charset="2"/>
                            </a:rPr>
                            <a:t></a:t>
                          </a:r>
                          <a:endParaRPr lang="en-US" sz="180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onsolas" panose="020B0609020204030204" pitchFamily="49" charset="0"/>
                            </a:rPr>
                            <a:t>?</a:t>
                          </a:r>
                        </a:p>
                      </a:txBody>
                      <a:tcPr anchor="ctr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155646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sz="1100">
                            <a:latin typeface="Consolas" panose="020B0609020204030204" pitchFamily="49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onsolas" panose="020B0609020204030204" pitchFamily="49" charset="0"/>
                            </a:rPr>
                            <a:t>2.5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onsolas" panose="020B0609020204030204" pitchFamily="49" charset="0"/>
                              <a:ea typeface="+mn-ea"/>
                              <a:cs typeface="+mn-cs"/>
                              <a:sym typeface="Wingdings" panose="05000000000000000000" pitchFamily="2" charset="2"/>
                            </a:rPr>
                            <a:t></a:t>
                          </a:r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onsolas" panose="020B0609020204030204" pitchFamily="49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onsolas" panose="020B0609020204030204" pitchFamily="49" charset="0"/>
                            </a:rPr>
                            <a:t>?</a:t>
                          </a:r>
                        </a:p>
                      </a:txBody>
                      <a:tcPr anchor="ctr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9074243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sz="1100">
                            <a:latin typeface="Consolas" panose="020B0609020204030204" pitchFamily="49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onsolas" panose="020B0609020204030204" pitchFamily="49" charset="0"/>
                            </a:rPr>
                            <a:t>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onsolas" panose="020B0609020204030204" pitchFamily="49" charset="0"/>
                              <a:ea typeface="+mn-ea"/>
                              <a:cs typeface="+mn-cs"/>
                              <a:sym typeface="Wingdings" panose="05000000000000000000" pitchFamily="2" charset="2"/>
                            </a:rPr>
                            <a:t></a:t>
                          </a:r>
                          <a:endParaRPr lang="en-US" sz="110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onsolas" panose="020B0609020204030204" pitchFamily="49" charset="0"/>
                            </a:rPr>
                            <a:t>?</a:t>
                          </a:r>
                        </a:p>
                      </a:txBody>
                      <a:tcPr anchor="ctr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0054420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3" name="Table 22">
                <a:extLst>
                  <a:ext uri="{FF2B5EF4-FFF2-40B4-BE49-F238E27FC236}">
                    <a16:creationId xmlns:a16="http://schemas.microsoft.com/office/drawing/2014/main" id="{EF72FADC-01DF-8446-FB8B-F2A873EF71E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50261481"/>
                  </p:ext>
                </p:extLst>
              </p:nvPr>
            </p:nvGraphicFramePr>
            <p:xfrm>
              <a:off x="873192" y="1652860"/>
              <a:ext cx="3358424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39606">
                      <a:extLst>
                        <a:ext uri="{9D8B030D-6E8A-4147-A177-3AD203B41FA5}">
                          <a16:colId xmlns:a16="http://schemas.microsoft.com/office/drawing/2014/main" val="805072950"/>
                        </a:ext>
                      </a:extLst>
                    </a:gridCol>
                    <a:gridCol w="839606">
                      <a:extLst>
                        <a:ext uri="{9D8B030D-6E8A-4147-A177-3AD203B41FA5}">
                          <a16:colId xmlns:a16="http://schemas.microsoft.com/office/drawing/2014/main" val="3319630503"/>
                        </a:ext>
                      </a:extLst>
                    </a:gridCol>
                    <a:gridCol w="646657">
                      <a:extLst>
                        <a:ext uri="{9D8B030D-6E8A-4147-A177-3AD203B41FA5}">
                          <a16:colId xmlns:a16="http://schemas.microsoft.com/office/drawing/2014/main" val="622345047"/>
                        </a:ext>
                      </a:extLst>
                    </a:gridCol>
                    <a:gridCol w="1032555">
                      <a:extLst>
                        <a:ext uri="{9D8B030D-6E8A-4147-A177-3AD203B41FA5}">
                          <a16:colId xmlns:a16="http://schemas.microsoft.com/office/drawing/2014/main" val="179132711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Consolas" panose="020B0609020204030204" pitchFamily="49" charset="0"/>
                            </a:rPr>
                            <a:t>Student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14"/>
                          <a:stretch>
                            <a:fillRect l="-100725" t="-1639" r="-202899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20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Consolas" panose="020B0609020204030204" pitchFamily="49" charset="0"/>
                            </a:rPr>
                            <a:t>Score</a:t>
                          </a:r>
                        </a:p>
                      </a:txBody>
                      <a:tcPr anchor="ctr">
                        <a:solidFill>
                          <a:schemeClr val="accent4">
                            <a:lumMod val="5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2220218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sz="1100">
                            <a:latin typeface="Consolas" panose="020B0609020204030204" pitchFamily="49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onsolas" panose="020B0609020204030204" pitchFamily="49" charset="0"/>
                            </a:rPr>
                            <a:t>3.5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onsolas" panose="020B0609020204030204" pitchFamily="49" charset="0"/>
                              <a:sym typeface="Wingdings" panose="05000000000000000000" pitchFamily="2" charset="2"/>
                            </a:rPr>
                            <a:t></a:t>
                          </a:r>
                          <a:endParaRPr lang="en-US" sz="180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onsolas" panose="020B0609020204030204" pitchFamily="49" charset="0"/>
                            </a:rPr>
                            <a:t>?</a:t>
                          </a:r>
                        </a:p>
                      </a:txBody>
                      <a:tcPr anchor="ctr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155646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sz="1100">
                            <a:latin typeface="Consolas" panose="020B0609020204030204" pitchFamily="49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onsolas" panose="020B0609020204030204" pitchFamily="49" charset="0"/>
                            </a:rPr>
                            <a:t>2.5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onsolas" panose="020B0609020204030204" pitchFamily="49" charset="0"/>
                              <a:ea typeface="+mn-ea"/>
                              <a:cs typeface="+mn-cs"/>
                              <a:sym typeface="Wingdings" panose="05000000000000000000" pitchFamily="2" charset="2"/>
                            </a:rPr>
                            <a:t></a:t>
                          </a:r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onsolas" panose="020B0609020204030204" pitchFamily="49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onsolas" panose="020B0609020204030204" pitchFamily="49" charset="0"/>
                            </a:rPr>
                            <a:t>?</a:t>
                          </a:r>
                        </a:p>
                      </a:txBody>
                      <a:tcPr anchor="ctr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9074243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sz="1100">
                            <a:latin typeface="Consolas" panose="020B0609020204030204" pitchFamily="49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onsolas" panose="020B0609020204030204" pitchFamily="49" charset="0"/>
                            </a:rPr>
                            <a:t>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onsolas" panose="020B0609020204030204" pitchFamily="49" charset="0"/>
                              <a:ea typeface="+mn-ea"/>
                              <a:cs typeface="+mn-cs"/>
                              <a:sym typeface="Wingdings" panose="05000000000000000000" pitchFamily="2" charset="2"/>
                            </a:rPr>
                            <a:t></a:t>
                          </a:r>
                          <a:endParaRPr lang="en-US" sz="110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onsolas" panose="020B0609020204030204" pitchFamily="49" charset="0"/>
                            </a:rPr>
                            <a:t>?</a:t>
                          </a:r>
                        </a:p>
                      </a:txBody>
                      <a:tcPr anchor="ctr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00544203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25" name="Graphic 24" descr="Office worker male with solid fill">
            <a:extLst>
              <a:ext uri="{FF2B5EF4-FFF2-40B4-BE49-F238E27FC236}">
                <a16:creationId xmlns:a16="http://schemas.microsoft.com/office/drawing/2014/main" id="{AE817878-1EE7-7076-6FFB-C82AB4F6B6AE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114513" y="2019687"/>
            <a:ext cx="374853" cy="374853"/>
          </a:xfrm>
          <a:prstGeom prst="rect">
            <a:avLst/>
          </a:prstGeom>
        </p:spPr>
      </p:pic>
      <p:pic>
        <p:nvPicPr>
          <p:cNvPr id="27" name="Graphic 26" descr="Office worker female with solid fill">
            <a:extLst>
              <a:ext uri="{FF2B5EF4-FFF2-40B4-BE49-F238E27FC236}">
                <a16:creationId xmlns:a16="http://schemas.microsoft.com/office/drawing/2014/main" id="{B91DA7AA-141B-1EF1-5B00-0E8AC4C8C42C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097727" y="2757743"/>
            <a:ext cx="374853" cy="374853"/>
          </a:xfrm>
          <a:prstGeom prst="rect">
            <a:avLst/>
          </a:prstGeom>
        </p:spPr>
      </p:pic>
      <p:pic>
        <p:nvPicPr>
          <p:cNvPr id="29" name="Graphic 28" descr="Cowboy male with solid fill">
            <a:extLst>
              <a:ext uri="{FF2B5EF4-FFF2-40B4-BE49-F238E27FC236}">
                <a16:creationId xmlns:a16="http://schemas.microsoft.com/office/drawing/2014/main" id="{B1B84A44-972A-635B-45FE-4C615A68EBD7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1114512" y="2394540"/>
            <a:ext cx="374853" cy="374853"/>
          </a:xfrm>
          <a:prstGeom prst="rect">
            <a:avLst/>
          </a:prstGeom>
        </p:spPr>
      </p:pic>
      <p:pic>
        <p:nvPicPr>
          <p:cNvPr id="31" name="Graphic 30" descr="Office worker male with solid fill">
            <a:extLst>
              <a:ext uri="{FF2B5EF4-FFF2-40B4-BE49-F238E27FC236}">
                <a16:creationId xmlns:a16="http://schemas.microsoft.com/office/drawing/2014/main" id="{5B634EAE-2C3D-CB78-57DC-097E9E50E62C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9489390" y="1682352"/>
            <a:ext cx="374853" cy="374853"/>
          </a:xfrm>
          <a:prstGeom prst="rect">
            <a:avLst/>
          </a:prstGeom>
        </p:spPr>
      </p:pic>
      <p:pic>
        <p:nvPicPr>
          <p:cNvPr id="32" name="Graphic 31" descr="Cowboy male with solid fill">
            <a:extLst>
              <a:ext uri="{FF2B5EF4-FFF2-40B4-BE49-F238E27FC236}">
                <a16:creationId xmlns:a16="http://schemas.microsoft.com/office/drawing/2014/main" id="{391849C7-C9A3-A7D6-F31E-4CC2147E3C4F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8835885" y="2761367"/>
            <a:ext cx="374853" cy="374853"/>
          </a:xfrm>
          <a:prstGeom prst="rect">
            <a:avLst/>
          </a:prstGeom>
        </p:spPr>
      </p:pic>
      <p:pic>
        <p:nvPicPr>
          <p:cNvPr id="33" name="Graphic 32" descr="Office worker female with solid fill">
            <a:extLst>
              <a:ext uri="{FF2B5EF4-FFF2-40B4-BE49-F238E27FC236}">
                <a16:creationId xmlns:a16="http://schemas.microsoft.com/office/drawing/2014/main" id="{EF7EE815-3845-EAEB-8F28-BBCDACE3DB73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9176803" y="2217957"/>
            <a:ext cx="374853" cy="374853"/>
          </a:xfrm>
          <a:prstGeom prst="rect">
            <a:avLst/>
          </a:prstGeom>
        </p:spPr>
      </p:pic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EAF365C7-3015-D3B0-42B0-4E8DC3B8C674}"/>
              </a:ext>
            </a:extLst>
          </p:cNvPr>
          <p:cNvCxnSpPr>
            <a:endCxn id="4" idx="2"/>
          </p:cNvCxnSpPr>
          <p:nvPr/>
        </p:nvCxnSpPr>
        <p:spPr>
          <a:xfrm>
            <a:off x="9358214" y="2592810"/>
            <a:ext cx="756" cy="2664862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prstDash val="sysDot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D11BD8D-9035-18F0-1A46-02C4CEEFED96}"/>
              </a:ext>
            </a:extLst>
          </p:cNvPr>
          <p:cNvCxnSpPr>
            <a:cxnSpLocks/>
            <a:stCxn id="31" idx="2"/>
          </p:cNvCxnSpPr>
          <p:nvPr/>
        </p:nvCxnSpPr>
        <p:spPr>
          <a:xfrm>
            <a:off x="9676817" y="2057205"/>
            <a:ext cx="0" cy="3200467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prstDash val="sysDot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A687CB6-51F5-BDF7-9E7D-417EE05CED1F}"/>
              </a:ext>
            </a:extLst>
          </p:cNvPr>
          <p:cNvCxnSpPr>
            <a:cxnSpLocks/>
            <a:stCxn id="32" idx="2"/>
          </p:cNvCxnSpPr>
          <p:nvPr/>
        </p:nvCxnSpPr>
        <p:spPr>
          <a:xfrm>
            <a:off x="9023312" y="3136220"/>
            <a:ext cx="0" cy="2121452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prstDash val="sysDot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4020CC1-D92F-7768-40BB-14B14E027730}"/>
              </a:ext>
            </a:extLst>
          </p:cNvPr>
          <p:cNvCxnSpPr>
            <a:cxnSpLocks/>
            <a:endCxn id="31" idx="1"/>
          </p:cNvCxnSpPr>
          <p:nvPr/>
        </p:nvCxnSpPr>
        <p:spPr>
          <a:xfrm>
            <a:off x="7436006" y="1869779"/>
            <a:ext cx="2053384" cy="0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prstDash val="sysDot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DCC0B830-E065-587B-D84F-71D525BDA612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7436006" y="2405384"/>
            <a:ext cx="1740797" cy="0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prstDash val="sysDot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0CE9B74D-9B4C-43DC-9EFB-28232B8CE659}"/>
              </a:ext>
            </a:extLst>
          </p:cNvPr>
          <p:cNvCxnSpPr>
            <a:cxnSpLocks/>
            <a:endCxn id="32" idx="1"/>
          </p:cNvCxnSpPr>
          <p:nvPr/>
        </p:nvCxnSpPr>
        <p:spPr>
          <a:xfrm>
            <a:off x="7436006" y="2948794"/>
            <a:ext cx="1399879" cy="0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prstDash val="sysDot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4" name="Table 53">
                <a:extLst>
                  <a:ext uri="{FF2B5EF4-FFF2-40B4-BE49-F238E27FC236}">
                    <a16:creationId xmlns:a16="http://schemas.microsoft.com/office/drawing/2014/main" id="{6001FEBC-2876-D623-C328-FEC161C5A89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72967865"/>
                  </p:ext>
                </p:extLst>
              </p:nvPr>
            </p:nvGraphicFramePr>
            <p:xfrm>
              <a:off x="873192" y="4766727"/>
              <a:ext cx="3358424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39606">
                      <a:extLst>
                        <a:ext uri="{9D8B030D-6E8A-4147-A177-3AD203B41FA5}">
                          <a16:colId xmlns:a16="http://schemas.microsoft.com/office/drawing/2014/main" val="805072950"/>
                        </a:ext>
                      </a:extLst>
                    </a:gridCol>
                    <a:gridCol w="839606">
                      <a:extLst>
                        <a:ext uri="{9D8B030D-6E8A-4147-A177-3AD203B41FA5}">
                          <a16:colId xmlns:a16="http://schemas.microsoft.com/office/drawing/2014/main" val="3319630503"/>
                        </a:ext>
                      </a:extLst>
                    </a:gridCol>
                    <a:gridCol w="646657">
                      <a:extLst>
                        <a:ext uri="{9D8B030D-6E8A-4147-A177-3AD203B41FA5}">
                          <a16:colId xmlns:a16="http://schemas.microsoft.com/office/drawing/2014/main" val="622345047"/>
                        </a:ext>
                      </a:extLst>
                    </a:gridCol>
                    <a:gridCol w="1032555">
                      <a:extLst>
                        <a:ext uri="{9D8B030D-6E8A-4147-A177-3AD203B41FA5}">
                          <a16:colId xmlns:a16="http://schemas.microsoft.com/office/drawing/2014/main" val="179132711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Consolas" panose="020B0609020204030204" pitchFamily="49" charset="0"/>
                            </a:rPr>
                            <a:t>Student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𝒕</m:t>
                                    </m:r>
                                  </m:e>
                                  <m:sub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𝒔𝒕𝒖𝒅𝒚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20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20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Consolas" panose="020B0609020204030204" pitchFamily="49" charset="0"/>
                            </a:rPr>
                            <a:t>Score</a:t>
                          </a:r>
                        </a:p>
                      </a:txBody>
                      <a:tcPr anchor="ctr">
                        <a:solidFill>
                          <a:schemeClr val="accent4">
                            <a:lumMod val="5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2220218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sz="1100">
                            <a:latin typeface="Consolas" panose="020B0609020204030204" pitchFamily="49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onsolas" panose="020B0609020204030204" pitchFamily="49" charset="0"/>
                            </a:rPr>
                            <a:t>3.5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onsolas" panose="020B0609020204030204" pitchFamily="49" charset="0"/>
                              <a:sym typeface="Wingdings" panose="05000000000000000000" pitchFamily="2" charset="2"/>
                            </a:rPr>
                            <a:t></a:t>
                          </a:r>
                          <a:endParaRPr lang="en-US" sz="180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solidFill>
                                <a:srgbClr val="FF0000"/>
                              </a:solidFill>
                              <a:latin typeface="Consolas" panose="020B0609020204030204" pitchFamily="49" charset="0"/>
                            </a:rPr>
                            <a:t>9.3</a:t>
                          </a:r>
                        </a:p>
                      </a:txBody>
                      <a:tcPr anchor="ctr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155646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sz="1100">
                            <a:latin typeface="Consolas" panose="020B0609020204030204" pitchFamily="49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onsolas" panose="020B0609020204030204" pitchFamily="49" charset="0"/>
                            </a:rPr>
                            <a:t>2.5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onsolas" panose="020B0609020204030204" pitchFamily="49" charset="0"/>
                              <a:ea typeface="+mn-ea"/>
                              <a:cs typeface="+mn-cs"/>
                              <a:sym typeface="Wingdings" panose="05000000000000000000" pitchFamily="2" charset="2"/>
                            </a:rPr>
                            <a:t></a:t>
                          </a:r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onsolas" panose="020B0609020204030204" pitchFamily="49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solidFill>
                                <a:srgbClr val="FF0000"/>
                              </a:solidFill>
                              <a:latin typeface="Consolas" panose="020B0609020204030204" pitchFamily="49" charset="0"/>
                            </a:rPr>
                            <a:t>8.4</a:t>
                          </a:r>
                        </a:p>
                      </a:txBody>
                      <a:tcPr anchor="ctr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9074243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sz="1100">
                            <a:latin typeface="Consolas" panose="020B0609020204030204" pitchFamily="49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onsolas" panose="020B0609020204030204" pitchFamily="49" charset="0"/>
                            </a:rPr>
                            <a:t>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onsolas" panose="020B0609020204030204" pitchFamily="49" charset="0"/>
                              <a:ea typeface="+mn-ea"/>
                              <a:cs typeface="+mn-cs"/>
                              <a:sym typeface="Wingdings" panose="05000000000000000000" pitchFamily="2" charset="2"/>
                            </a:rPr>
                            <a:t></a:t>
                          </a:r>
                          <a:endParaRPr lang="en-US" sz="110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solidFill>
                                <a:srgbClr val="FF0000"/>
                              </a:solidFill>
                              <a:latin typeface="Consolas" panose="020B0609020204030204" pitchFamily="49" charset="0"/>
                            </a:rPr>
                            <a:t>7.6</a:t>
                          </a:r>
                        </a:p>
                      </a:txBody>
                      <a:tcPr anchor="ctr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0054420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4" name="Table 53">
                <a:extLst>
                  <a:ext uri="{FF2B5EF4-FFF2-40B4-BE49-F238E27FC236}">
                    <a16:creationId xmlns:a16="http://schemas.microsoft.com/office/drawing/2014/main" id="{6001FEBC-2876-D623-C328-FEC161C5A89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72967865"/>
                  </p:ext>
                </p:extLst>
              </p:nvPr>
            </p:nvGraphicFramePr>
            <p:xfrm>
              <a:off x="873192" y="4766727"/>
              <a:ext cx="3358424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39606">
                      <a:extLst>
                        <a:ext uri="{9D8B030D-6E8A-4147-A177-3AD203B41FA5}">
                          <a16:colId xmlns:a16="http://schemas.microsoft.com/office/drawing/2014/main" val="805072950"/>
                        </a:ext>
                      </a:extLst>
                    </a:gridCol>
                    <a:gridCol w="839606">
                      <a:extLst>
                        <a:ext uri="{9D8B030D-6E8A-4147-A177-3AD203B41FA5}">
                          <a16:colId xmlns:a16="http://schemas.microsoft.com/office/drawing/2014/main" val="3319630503"/>
                        </a:ext>
                      </a:extLst>
                    </a:gridCol>
                    <a:gridCol w="646657">
                      <a:extLst>
                        <a:ext uri="{9D8B030D-6E8A-4147-A177-3AD203B41FA5}">
                          <a16:colId xmlns:a16="http://schemas.microsoft.com/office/drawing/2014/main" val="622345047"/>
                        </a:ext>
                      </a:extLst>
                    </a:gridCol>
                    <a:gridCol w="1032555">
                      <a:extLst>
                        <a:ext uri="{9D8B030D-6E8A-4147-A177-3AD203B41FA5}">
                          <a16:colId xmlns:a16="http://schemas.microsoft.com/office/drawing/2014/main" val="179132711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Consolas" panose="020B0609020204030204" pitchFamily="49" charset="0"/>
                            </a:rPr>
                            <a:t>Student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1"/>
                          <a:stretch>
                            <a:fillRect l="-100725" t="-1639" r="-202899" b="-3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20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Consolas" panose="020B0609020204030204" pitchFamily="49" charset="0"/>
                            </a:rPr>
                            <a:t>Score</a:t>
                          </a:r>
                        </a:p>
                      </a:txBody>
                      <a:tcPr anchor="ctr">
                        <a:solidFill>
                          <a:schemeClr val="accent4">
                            <a:lumMod val="5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2220218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sz="1100">
                            <a:latin typeface="Consolas" panose="020B0609020204030204" pitchFamily="49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onsolas" panose="020B0609020204030204" pitchFamily="49" charset="0"/>
                            </a:rPr>
                            <a:t>3.5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onsolas" panose="020B0609020204030204" pitchFamily="49" charset="0"/>
                              <a:sym typeface="Wingdings" panose="05000000000000000000" pitchFamily="2" charset="2"/>
                            </a:rPr>
                            <a:t></a:t>
                          </a:r>
                          <a:endParaRPr lang="en-US" sz="180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solidFill>
                                <a:srgbClr val="FF0000"/>
                              </a:solidFill>
                              <a:latin typeface="Consolas" panose="020B0609020204030204" pitchFamily="49" charset="0"/>
                            </a:rPr>
                            <a:t>9.3</a:t>
                          </a:r>
                        </a:p>
                      </a:txBody>
                      <a:tcPr anchor="ctr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155646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sz="1100">
                            <a:latin typeface="Consolas" panose="020B0609020204030204" pitchFamily="49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onsolas" panose="020B0609020204030204" pitchFamily="49" charset="0"/>
                            </a:rPr>
                            <a:t>2.5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onsolas" panose="020B0609020204030204" pitchFamily="49" charset="0"/>
                              <a:ea typeface="+mn-ea"/>
                              <a:cs typeface="+mn-cs"/>
                              <a:sym typeface="Wingdings" panose="05000000000000000000" pitchFamily="2" charset="2"/>
                            </a:rPr>
                            <a:t></a:t>
                          </a:r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onsolas" panose="020B0609020204030204" pitchFamily="49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solidFill>
                                <a:srgbClr val="FF0000"/>
                              </a:solidFill>
                              <a:latin typeface="Consolas" panose="020B0609020204030204" pitchFamily="49" charset="0"/>
                            </a:rPr>
                            <a:t>8.4</a:t>
                          </a:r>
                        </a:p>
                      </a:txBody>
                      <a:tcPr anchor="ctr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9074243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sz="1100">
                            <a:latin typeface="Consolas" panose="020B0609020204030204" pitchFamily="49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onsolas" panose="020B0609020204030204" pitchFamily="49" charset="0"/>
                            </a:rPr>
                            <a:t>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onsolas" panose="020B0609020204030204" pitchFamily="49" charset="0"/>
                              <a:ea typeface="+mn-ea"/>
                              <a:cs typeface="+mn-cs"/>
                              <a:sym typeface="Wingdings" panose="05000000000000000000" pitchFamily="2" charset="2"/>
                            </a:rPr>
                            <a:t></a:t>
                          </a:r>
                          <a:endParaRPr lang="en-US" sz="110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solidFill>
                                <a:srgbClr val="FF0000"/>
                              </a:solidFill>
                              <a:latin typeface="Consolas" panose="020B0609020204030204" pitchFamily="49" charset="0"/>
                            </a:rPr>
                            <a:t>7.6</a:t>
                          </a:r>
                        </a:p>
                      </a:txBody>
                      <a:tcPr anchor="ctr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00544203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55" name="Graphic 54" descr="Office worker male with solid fill">
            <a:extLst>
              <a:ext uri="{FF2B5EF4-FFF2-40B4-BE49-F238E27FC236}">
                <a16:creationId xmlns:a16="http://schemas.microsoft.com/office/drawing/2014/main" id="{13B5C1D9-9064-1FAE-CBCE-21F4D674C405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114513" y="5133554"/>
            <a:ext cx="374853" cy="374853"/>
          </a:xfrm>
          <a:prstGeom prst="rect">
            <a:avLst/>
          </a:prstGeom>
        </p:spPr>
      </p:pic>
      <p:pic>
        <p:nvPicPr>
          <p:cNvPr id="56" name="Graphic 55" descr="Office worker female with solid fill">
            <a:extLst>
              <a:ext uri="{FF2B5EF4-FFF2-40B4-BE49-F238E27FC236}">
                <a16:creationId xmlns:a16="http://schemas.microsoft.com/office/drawing/2014/main" id="{E828E6A5-60BC-3272-9261-8F374DAB176A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097727" y="5871610"/>
            <a:ext cx="374853" cy="374853"/>
          </a:xfrm>
          <a:prstGeom prst="rect">
            <a:avLst/>
          </a:prstGeom>
        </p:spPr>
      </p:pic>
      <p:pic>
        <p:nvPicPr>
          <p:cNvPr id="57" name="Graphic 56" descr="Cowboy male with solid fill">
            <a:extLst>
              <a:ext uri="{FF2B5EF4-FFF2-40B4-BE49-F238E27FC236}">
                <a16:creationId xmlns:a16="http://schemas.microsoft.com/office/drawing/2014/main" id="{A8B712CE-236C-F20A-B2EB-5A713D1CAA07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1114512" y="5508407"/>
            <a:ext cx="374853" cy="374853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AA1AD166-BAAF-8426-499D-E0C8E2641525}"/>
              </a:ext>
            </a:extLst>
          </p:cNvPr>
          <p:cNvSpPr txBox="1"/>
          <p:nvPr/>
        </p:nvSpPr>
        <p:spPr>
          <a:xfrm>
            <a:off x="8733593" y="5564878"/>
            <a:ext cx="16161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Study Time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CA7BCE5-A7D6-A74D-35EE-5B85F4651AE1}"/>
              </a:ext>
            </a:extLst>
          </p:cNvPr>
          <p:cNvSpPr txBox="1"/>
          <p:nvPr/>
        </p:nvSpPr>
        <p:spPr>
          <a:xfrm rot="16200000">
            <a:off x="6325284" y="3123117"/>
            <a:ext cx="8834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Score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F1BDF8B-21C0-F2C2-3D45-AB2AF85C1D7A}"/>
              </a:ext>
            </a:extLst>
          </p:cNvPr>
          <p:cNvSpPr txBox="1"/>
          <p:nvPr/>
        </p:nvSpPr>
        <p:spPr>
          <a:xfrm>
            <a:off x="6961811" y="1255827"/>
            <a:ext cx="43937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10</a:t>
            </a:r>
          </a:p>
          <a:p>
            <a:endParaRPr lang="en-US" sz="600" b="1" dirty="0"/>
          </a:p>
          <a:p>
            <a:endParaRPr lang="en-US" b="1" dirty="0"/>
          </a:p>
          <a:p>
            <a:r>
              <a:rPr lang="en-US" b="1" dirty="0"/>
              <a:t>9</a:t>
            </a:r>
          </a:p>
          <a:p>
            <a:endParaRPr lang="en-US" sz="600" b="1" dirty="0"/>
          </a:p>
          <a:p>
            <a:endParaRPr lang="en-US" b="1" dirty="0"/>
          </a:p>
          <a:p>
            <a:r>
              <a:rPr lang="en-US" b="1" dirty="0"/>
              <a:t>8</a:t>
            </a:r>
          </a:p>
          <a:p>
            <a:endParaRPr lang="en-US" sz="600" b="1" dirty="0"/>
          </a:p>
          <a:p>
            <a:endParaRPr lang="en-US" b="1" dirty="0"/>
          </a:p>
          <a:p>
            <a:r>
              <a:rPr lang="en-US" b="1" dirty="0"/>
              <a:t>7</a:t>
            </a:r>
          </a:p>
          <a:p>
            <a:endParaRPr lang="en-US" sz="600" b="1" dirty="0"/>
          </a:p>
          <a:p>
            <a:endParaRPr lang="en-US" b="1" dirty="0"/>
          </a:p>
          <a:p>
            <a:r>
              <a:rPr lang="en-US" b="1" dirty="0"/>
              <a:t>6</a:t>
            </a:r>
          </a:p>
          <a:p>
            <a:endParaRPr lang="en-US" sz="600" b="1" dirty="0"/>
          </a:p>
          <a:p>
            <a:endParaRPr lang="en-US" b="1" dirty="0"/>
          </a:p>
          <a:p>
            <a:r>
              <a:rPr lang="en-US" b="1" dirty="0"/>
              <a:t>5</a:t>
            </a:r>
          </a:p>
          <a:p>
            <a:endParaRPr lang="en-US" b="1" dirty="0"/>
          </a:p>
          <a:p>
            <a:r>
              <a:rPr lang="en-US" b="1" dirty="0"/>
              <a:t>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98FD330-271F-9FCF-BE19-5D948CDB0AF7}"/>
              </a:ext>
            </a:extLst>
          </p:cNvPr>
          <p:cNvSpPr txBox="1"/>
          <p:nvPr/>
        </p:nvSpPr>
        <p:spPr>
          <a:xfrm>
            <a:off x="7926839" y="5286658"/>
            <a:ext cx="3531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1          2          3          4          5          6</a:t>
            </a:r>
          </a:p>
        </p:txBody>
      </p:sp>
    </p:spTree>
    <p:extLst>
      <p:ext uri="{BB962C8B-B14F-4D97-AF65-F5344CB8AC3E}">
        <p14:creationId xmlns:p14="http://schemas.microsoft.com/office/powerpoint/2010/main" val="1499780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DB319-374B-BA6C-C72D-6D4B4246E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Linear Regression: Formalizing the Prediction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A1AD6F5-E147-85EA-614B-DF3D2B7A2C67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33425" y="908093"/>
                <a:ext cx="5992228" cy="5221539"/>
              </a:xfrm>
            </p:spPr>
            <p:txBody>
              <a:bodyPr/>
              <a:lstStyle/>
              <a:p>
                <a:r>
                  <a:rPr lang="en-US" sz="1800" dirty="0"/>
                  <a:t>What we were doing is to use a Linear Regression model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18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800" b="1" i="1" smtClean="0">
                              <a:latin typeface="Cambria Math" panose="02040503050406030204" pitchFamily="18" charset="0"/>
                            </a:rPr>
                            <m:t>𝑺𝒄𝒐𝒓𝒆</m:t>
                          </m:r>
                        </m:e>
                      </m:acc>
                      <m:r>
                        <a:rPr lang="en-US" sz="18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1" i="1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sz="1800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800" b="1" i="1" smtClean="0">
                          <a:latin typeface="Cambria Math" panose="02040503050406030204" pitchFamily="18" charset="0"/>
                        </a:rPr>
                        <m:t>𝟓𝟗</m:t>
                      </m:r>
                      <m:r>
                        <a:rPr lang="en-US" sz="1800" b="1" i="1" smtClean="0">
                          <a:latin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sz="18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  <m:sub>
                          <m:r>
                            <a:rPr lang="en-US" sz="1800" b="1" i="1" smtClean="0">
                              <a:latin typeface="Cambria Math" panose="02040503050406030204" pitchFamily="18" charset="0"/>
                            </a:rPr>
                            <m:t>𝒔𝒕𝒖𝒅𝒚</m:t>
                          </m:r>
                        </m:sub>
                      </m:sSub>
                      <m:r>
                        <a:rPr lang="en-US" sz="1800" b="1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800" b="1" i="1" smtClean="0"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en-US" sz="1800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800" b="1" i="1" smtClean="0">
                          <a:latin typeface="Cambria Math" panose="02040503050406030204" pitchFamily="18" charset="0"/>
                        </a:rPr>
                        <m:t>𝟕𝟑</m:t>
                      </m:r>
                    </m:oMath>
                  </m:oMathPara>
                </a14:m>
                <a:endParaRPr lang="en-US" sz="1800" b="1" dirty="0"/>
              </a:p>
              <a:p>
                <a:endParaRPr lang="en-US" sz="1800" dirty="0"/>
              </a:p>
              <a:p>
                <a:pPr marL="0" indent="0">
                  <a:buNone/>
                </a:pPr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A1AD6F5-E147-85EA-614B-DF3D2B7A2C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33425" y="908093"/>
                <a:ext cx="5992228" cy="5221539"/>
              </a:xfrm>
              <a:blipFill>
                <a:blip r:embed="rId2"/>
                <a:stretch>
                  <a:fillRect l="-610" t="-1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1" name="Table 6">
            <a:extLst>
              <a:ext uri="{FF2B5EF4-FFF2-40B4-BE49-F238E27FC236}">
                <a16:creationId xmlns:a16="http://schemas.microsoft.com/office/drawing/2014/main" id="{ECCF3B4A-38D6-3A82-3C7F-038418A8A0C1}"/>
              </a:ext>
            </a:extLst>
          </p:cNvPr>
          <p:cNvGraphicFramePr>
            <a:graphicFrameLocks noGrp="1"/>
          </p:cNvGraphicFramePr>
          <p:nvPr/>
        </p:nvGraphicFramePr>
        <p:xfrm>
          <a:off x="7436006" y="1419262"/>
          <a:ext cx="3845928" cy="38384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0988">
                  <a:extLst>
                    <a:ext uri="{9D8B030D-6E8A-4147-A177-3AD203B41FA5}">
                      <a16:colId xmlns:a16="http://schemas.microsoft.com/office/drawing/2014/main" val="680395419"/>
                    </a:ext>
                  </a:extLst>
                </a:gridCol>
                <a:gridCol w="640988">
                  <a:extLst>
                    <a:ext uri="{9D8B030D-6E8A-4147-A177-3AD203B41FA5}">
                      <a16:colId xmlns:a16="http://schemas.microsoft.com/office/drawing/2014/main" val="2545446044"/>
                    </a:ext>
                  </a:extLst>
                </a:gridCol>
                <a:gridCol w="640988">
                  <a:extLst>
                    <a:ext uri="{9D8B030D-6E8A-4147-A177-3AD203B41FA5}">
                      <a16:colId xmlns:a16="http://schemas.microsoft.com/office/drawing/2014/main" val="1874716213"/>
                    </a:ext>
                  </a:extLst>
                </a:gridCol>
                <a:gridCol w="640988">
                  <a:extLst>
                    <a:ext uri="{9D8B030D-6E8A-4147-A177-3AD203B41FA5}">
                      <a16:colId xmlns:a16="http://schemas.microsoft.com/office/drawing/2014/main" val="1391929522"/>
                    </a:ext>
                  </a:extLst>
                </a:gridCol>
                <a:gridCol w="640988">
                  <a:extLst>
                    <a:ext uri="{9D8B030D-6E8A-4147-A177-3AD203B41FA5}">
                      <a16:colId xmlns:a16="http://schemas.microsoft.com/office/drawing/2014/main" val="1696331015"/>
                    </a:ext>
                  </a:extLst>
                </a:gridCol>
                <a:gridCol w="640988">
                  <a:extLst>
                    <a:ext uri="{9D8B030D-6E8A-4147-A177-3AD203B41FA5}">
                      <a16:colId xmlns:a16="http://schemas.microsoft.com/office/drawing/2014/main" val="1140905010"/>
                    </a:ext>
                  </a:extLst>
                </a:gridCol>
              </a:tblGrid>
              <a:tr h="63973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5695802"/>
                  </a:ext>
                </a:extLst>
              </a:tr>
              <a:tr h="63973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4322276"/>
                  </a:ext>
                </a:extLst>
              </a:tr>
              <a:tr h="63973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987579"/>
                  </a:ext>
                </a:extLst>
              </a:tr>
              <a:tr h="63973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1513775"/>
                  </a:ext>
                </a:extLst>
              </a:tr>
              <a:tr h="63973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8673692"/>
                  </a:ext>
                </a:extLst>
              </a:tr>
              <a:tr h="63973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6979561"/>
                  </a:ext>
                </a:extLst>
              </a:tr>
            </a:tbl>
          </a:graphicData>
        </a:graphic>
      </p:graphicFrame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DB7E051-6A8C-3674-8D9E-8F0E54B7AADF}"/>
              </a:ext>
            </a:extLst>
          </p:cNvPr>
          <p:cNvCxnSpPr>
            <a:cxnSpLocks/>
          </p:cNvCxnSpPr>
          <p:nvPr/>
        </p:nvCxnSpPr>
        <p:spPr>
          <a:xfrm flipV="1">
            <a:off x="7436006" y="1106906"/>
            <a:ext cx="0" cy="4150766"/>
          </a:xfrm>
          <a:prstGeom prst="straightConnector1">
            <a:avLst/>
          </a:prstGeom>
          <a:ln w="571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C462584-96B2-3EED-6971-62361A22F161}"/>
              </a:ext>
            </a:extLst>
          </p:cNvPr>
          <p:cNvCxnSpPr>
            <a:cxnSpLocks/>
          </p:cNvCxnSpPr>
          <p:nvPr/>
        </p:nvCxnSpPr>
        <p:spPr>
          <a:xfrm>
            <a:off x="7405926" y="5257672"/>
            <a:ext cx="4209039" cy="0"/>
          </a:xfrm>
          <a:prstGeom prst="straightConnector1">
            <a:avLst/>
          </a:prstGeom>
          <a:ln w="571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Graphic 17" descr="School boy with solid fill">
            <a:extLst>
              <a:ext uri="{FF2B5EF4-FFF2-40B4-BE49-F238E27FC236}">
                <a16:creationId xmlns:a16="http://schemas.microsoft.com/office/drawing/2014/main" id="{246A6CFC-FAEA-4B6C-4549-A75C23F3FA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87247" y="4431103"/>
            <a:ext cx="374853" cy="374853"/>
          </a:xfrm>
          <a:prstGeom prst="rect">
            <a:avLst/>
          </a:prstGeom>
        </p:spPr>
      </p:pic>
      <p:pic>
        <p:nvPicPr>
          <p:cNvPr id="19" name="Graphic 18" descr="Female Profile with solid fill">
            <a:extLst>
              <a:ext uri="{FF2B5EF4-FFF2-40B4-BE49-F238E27FC236}">
                <a16:creationId xmlns:a16="http://schemas.microsoft.com/office/drawing/2014/main" id="{E0198DFF-F442-D0B3-4A80-C02D3204543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529767" y="3789825"/>
            <a:ext cx="374853" cy="374853"/>
          </a:xfrm>
          <a:prstGeom prst="rect">
            <a:avLst/>
          </a:prstGeom>
        </p:spPr>
      </p:pic>
      <p:pic>
        <p:nvPicPr>
          <p:cNvPr id="20" name="Graphic 19" descr="Male profile with solid fill">
            <a:extLst>
              <a:ext uri="{FF2B5EF4-FFF2-40B4-BE49-F238E27FC236}">
                <a16:creationId xmlns:a16="http://schemas.microsoft.com/office/drawing/2014/main" id="{C2735AAA-8B38-ECB6-EDFE-4716E4AACA4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888880" y="3795841"/>
            <a:ext cx="374853" cy="374853"/>
          </a:xfrm>
          <a:prstGeom prst="rect">
            <a:avLst/>
          </a:prstGeom>
        </p:spPr>
      </p:pic>
      <p:pic>
        <p:nvPicPr>
          <p:cNvPr id="21" name="Graphic 20" descr="School girl with solid fill">
            <a:extLst>
              <a:ext uri="{FF2B5EF4-FFF2-40B4-BE49-F238E27FC236}">
                <a16:creationId xmlns:a16="http://schemas.microsoft.com/office/drawing/2014/main" id="{F24CC5A5-95B2-DBD1-8198-B6736E37B0E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171544" y="1849601"/>
            <a:ext cx="374853" cy="374853"/>
          </a:xfrm>
          <a:prstGeom prst="rect">
            <a:avLst/>
          </a:prstGeom>
        </p:spPr>
      </p:pic>
      <p:pic>
        <p:nvPicPr>
          <p:cNvPr id="22" name="Graphic 21" descr="User Crown Female with solid fill">
            <a:extLst>
              <a:ext uri="{FF2B5EF4-FFF2-40B4-BE49-F238E27FC236}">
                <a16:creationId xmlns:a16="http://schemas.microsoft.com/office/drawing/2014/main" id="{218D2EFD-84CB-E1B5-F12C-33C42B86A53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546724" y="3162643"/>
            <a:ext cx="340152" cy="340152"/>
          </a:xfrm>
          <a:prstGeom prst="rect">
            <a:avLst/>
          </a:prstGeom>
        </p:spPr>
      </p:pic>
      <p:pic>
        <p:nvPicPr>
          <p:cNvPr id="23" name="Graphic 22" descr="User Crown Male with solid fill">
            <a:extLst>
              <a:ext uri="{FF2B5EF4-FFF2-40B4-BE49-F238E27FC236}">
                <a16:creationId xmlns:a16="http://schemas.microsoft.com/office/drawing/2014/main" id="{C6E79B87-8199-D50B-4825-D68E310808F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9827711" y="1247926"/>
            <a:ext cx="340152" cy="340152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B473BD1-EFD4-5ABA-2BB4-B209118772D4}"/>
              </a:ext>
            </a:extLst>
          </p:cNvPr>
          <p:cNvCxnSpPr>
            <a:cxnSpLocks/>
          </p:cNvCxnSpPr>
          <p:nvPr/>
        </p:nvCxnSpPr>
        <p:spPr>
          <a:xfrm flipV="1">
            <a:off x="7574998" y="1197121"/>
            <a:ext cx="2592865" cy="3915460"/>
          </a:xfrm>
          <a:prstGeom prst="line">
            <a:avLst/>
          </a:prstGeom>
          <a:ln w="57150">
            <a:solidFill>
              <a:srgbClr val="FF000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Graphic 24" descr="Office worker male with solid fill">
            <a:extLst>
              <a:ext uri="{FF2B5EF4-FFF2-40B4-BE49-F238E27FC236}">
                <a16:creationId xmlns:a16="http://schemas.microsoft.com/office/drawing/2014/main" id="{65E24259-F866-1EB6-7AF9-84F7E53D479B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9489390" y="1682352"/>
            <a:ext cx="374853" cy="374853"/>
          </a:xfrm>
          <a:prstGeom prst="rect">
            <a:avLst/>
          </a:prstGeom>
        </p:spPr>
      </p:pic>
      <p:pic>
        <p:nvPicPr>
          <p:cNvPr id="26" name="Graphic 25" descr="Cowboy male with solid fill">
            <a:extLst>
              <a:ext uri="{FF2B5EF4-FFF2-40B4-BE49-F238E27FC236}">
                <a16:creationId xmlns:a16="http://schemas.microsoft.com/office/drawing/2014/main" id="{43F7B81F-52A5-6798-D03B-F7F32A0A34F7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835885" y="2761367"/>
            <a:ext cx="374853" cy="374853"/>
          </a:xfrm>
          <a:prstGeom prst="rect">
            <a:avLst/>
          </a:prstGeom>
        </p:spPr>
      </p:pic>
      <p:pic>
        <p:nvPicPr>
          <p:cNvPr id="27" name="Graphic 26" descr="Office worker female with solid fill">
            <a:extLst>
              <a:ext uri="{FF2B5EF4-FFF2-40B4-BE49-F238E27FC236}">
                <a16:creationId xmlns:a16="http://schemas.microsoft.com/office/drawing/2014/main" id="{7167C4E2-0DF3-EBE1-DA19-49231B00F4F2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9176803" y="2217957"/>
            <a:ext cx="374853" cy="37485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EF21CB9-D294-93C1-B075-8392D6424674}"/>
                  </a:ext>
                </a:extLst>
              </p:cNvPr>
              <p:cNvSpPr txBox="1"/>
              <p:nvPr/>
            </p:nvSpPr>
            <p:spPr>
              <a:xfrm>
                <a:off x="8765556" y="773303"/>
                <a:ext cx="3426444" cy="41043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𝑺𝒄𝒐𝒓𝒆</m:t>
                          </m:r>
                        </m:e>
                      </m:acc>
                      <m:r>
                        <a:rPr lang="en-US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𝟓𝟗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  <m: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𝒔𝒕𝒖𝒅𝒚</m:t>
                          </m:r>
                        </m:sub>
                      </m:sSub>
                      <m:r>
                        <a:rPr lang="en-US" b="1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𝟕𝟑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EF21CB9-D294-93C1-B075-8392D64246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5556" y="773303"/>
                <a:ext cx="3426444" cy="410433"/>
              </a:xfrm>
              <a:prstGeom prst="rect">
                <a:avLst/>
              </a:prstGeom>
              <a:blipFill>
                <a:blip r:embed="rId21"/>
                <a:stretch>
                  <a:fillRect b="-89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6" name="Table 4">
                <a:extLst>
                  <a:ext uri="{FF2B5EF4-FFF2-40B4-BE49-F238E27FC236}">
                    <a16:creationId xmlns:a16="http://schemas.microsoft.com/office/drawing/2014/main" id="{8EC1A810-BEE8-2129-C089-AFDF04C9F35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38573546"/>
                  </p:ext>
                </p:extLst>
              </p:nvPr>
            </p:nvGraphicFramePr>
            <p:xfrm>
              <a:off x="790255" y="1771693"/>
              <a:ext cx="5501599" cy="37084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97913">
                      <a:extLst>
                        <a:ext uri="{9D8B030D-6E8A-4147-A177-3AD203B41FA5}">
                          <a16:colId xmlns:a16="http://schemas.microsoft.com/office/drawing/2014/main" val="2200718193"/>
                        </a:ext>
                      </a:extLst>
                    </a:gridCol>
                    <a:gridCol w="625643">
                      <a:extLst>
                        <a:ext uri="{9D8B030D-6E8A-4147-A177-3AD203B41FA5}">
                          <a16:colId xmlns:a16="http://schemas.microsoft.com/office/drawing/2014/main" val="521258183"/>
                        </a:ext>
                      </a:extLst>
                    </a:gridCol>
                    <a:gridCol w="535405">
                      <a:extLst>
                        <a:ext uri="{9D8B030D-6E8A-4147-A177-3AD203B41FA5}">
                          <a16:colId xmlns:a16="http://schemas.microsoft.com/office/drawing/2014/main" val="437107083"/>
                        </a:ext>
                      </a:extLst>
                    </a:gridCol>
                    <a:gridCol w="445168">
                      <a:extLst>
                        <a:ext uri="{9D8B030D-6E8A-4147-A177-3AD203B41FA5}">
                          <a16:colId xmlns:a16="http://schemas.microsoft.com/office/drawing/2014/main" val="3922187605"/>
                        </a:ext>
                      </a:extLst>
                    </a:gridCol>
                    <a:gridCol w="2380303">
                      <a:extLst>
                        <a:ext uri="{9D8B030D-6E8A-4147-A177-3AD203B41FA5}">
                          <a16:colId xmlns:a16="http://schemas.microsoft.com/office/drawing/2014/main" val="2778621297"/>
                        </a:ext>
                      </a:extLst>
                    </a:gridCol>
                    <a:gridCol w="717167">
                      <a:extLst>
                        <a:ext uri="{9D8B030D-6E8A-4147-A177-3AD203B41FA5}">
                          <a16:colId xmlns:a16="http://schemas.microsoft.com/office/drawing/2014/main" val="241290667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Consolas" panose="020B0609020204030204" pitchFamily="49" charset="0"/>
                            </a:rPr>
                            <a:t>Student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𝒕</m:t>
                                    </m:r>
                                  </m:e>
                                  <m:sub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𝒔𝒕𝒖𝒅𝒚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20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Consolas" panose="020B0609020204030204" pitchFamily="49" charset="0"/>
                            </a:rPr>
                            <a:t>Sc.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20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Consolas" panose="020B0609020204030204" pitchFamily="49" charset="0"/>
                            </a:rPr>
                            <a:t>Fitted Equation</a:t>
                          </a:r>
                        </a:p>
                      </a:txBody>
                      <a:tcPr anchor="ctr">
                        <a:solidFill>
                          <a:schemeClr val="accent6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Consolas" panose="020B0609020204030204" pitchFamily="49" charset="0"/>
                            </a:rPr>
                            <a:t>Pred.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5482720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sz="1100">
                            <a:latin typeface="Consolas" panose="020B0609020204030204" pitchFamily="49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onsolas" panose="020B0609020204030204" pitchFamily="49" charset="0"/>
                            </a:rPr>
                            <a:t>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latin typeface="Consolas" panose="020B0609020204030204" pitchFamily="49" charset="0"/>
                            </a:rPr>
                            <a:t>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onsolas" panose="020B0609020204030204" pitchFamily="49" charset="0"/>
                              <a:sym typeface="Wingdings" panose="05000000000000000000" pitchFamily="2" charset="2"/>
                            </a:rPr>
                            <a:t></a:t>
                          </a:r>
                          <a:endParaRPr lang="en-US" sz="180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̂"/>
                                    <m:ctrlP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  <m:t>𝑺𝒄𝒐𝒓𝒆</m:t>
                                    </m:r>
                                  </m:e>
                                </m:acc>
                                <m:r>
                                  <a:rPr kumimoji="0" lang="en-US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r>
                                  <a:rPr kumimoji="0" lang="en-US" sz="14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𝟏</m:t>
                                </m:r>
                                <m:r>
                                  <a:rPr kumimoji="0" lang="en-US" sz="14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.</m:t>
                                </m:r>
                                <m:r>
                                  <a:rPr kumimoji="0" lang="en-US" sz="14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𝟓𝟗</m:t>
                                </m:r>
                                <m:r>
                                  <a:rPr kumimoji="0" lang="en-US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×</m:t>
                                </m:r>
                                <m:r>
                                  <a:rPr kumimoji="0" lang="en-US" sz="14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𝟏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𝟒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𝟕𝟑</m:t>
                                </m:r>
                              </m:oMath>
                            </m:oMathPara>
                          </a14:m>
                          <a:endParaRPr kumimoji="0" lang="en-US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onsolas" panose="020B0609020204030204" pitchFamily="49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1" i="0" u="none" strike="noStrike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5.32</a:t>
                          </a:r>
                        </a:p>
                      </a:txBody>
                      <a:tcPr marL="9525" marR="9525" marT="9525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6338671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sz="1100">
                            <a:latin typeface="Consolas" panose="020B0609020204030204" pitchFamily="49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onsolas" panose="020B0609020204030204" pitchFamily="49" charset="0"/>
                            </a:rPr>
                            <a:t>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latin typeface="Consolas" panose="020B0609020204030204" pitchFamily="49" charset="0"/>
                            </a:rPr>
                            <a:t>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onsolas" panose="020B0609020204030204" pitchFamily="49" charset="0"/>
                              <a:ea typeface="+mn-ea"/>
                              <a:cs typeface="+mn-cs"/>
                              <a:sym typeface="Wingdings" panose="05000000000000000000" pitchFamily="2" charset="2"/>
                            </a:rPr>
                            <a:t></a:t>
                          </a:r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onsolas" panose="020B0609020204030204" pitchFamily="49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̂"/>
                                    <m:ctrlP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  <m:t>𝑺𝒄𝒐𝒓𝒆</m:t>
                                    </m:r>
                                  </m:e>
                                </m:acc>
                                <m:r>
                                  <a:rPr kumimoji="0" lang="en-US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r>
                                  <a:rPr kumimoji="0" lang="en-US" sz="14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𝟏</m:t>
                                </m:r>
                                <m:r>
                                  <a:rPr kumimoji="0" lang="en-US" sz="14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.</m:t>
                                </m:r>
                                <m:r>
                                  <a:rPr kumimoji="0" lang="en-US" sz="14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𝟓𝟗</m:t>
                                </m:r>
                                <m:r>
                                  <a:rPr kumimoji="0" lang="en-US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×</m:t>
                                </m:r>
                                <m:r>
                                  <a:rPr kumimoji="0" lang="en-US" sz="14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𝟐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𝟒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𝟕𝟑</m:t>
                                </m:r>
                              </m:oMath>
                            </m:oMathPara>
                          </a14:m>
                          <a:endParaRPr kumimoji="0" lang="en-US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onsolas" panose="020B0609020204030204" pitchFamily="49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1" i="0" u="none" strike="noStrike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5.91</a:t>
                          </a:r>
                        </a:p>
                      </a:txBody>
                      <a:tcPr marL="9525" marR="9525" marT="9525" marB="0" anchor="ctr"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59425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sz="1100">
                            <a:latin typeface="Consolas" panose="020B0609020204030204" pitchFamily="49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onsolas" panose="020B0609020204030204" pitchFamily="49" charset="0"/>
                            </a:rPr>
                            <a:t>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latin typeface="Consolas" panose="020B0609020204030204" pitchFamily="49" charset="0"/>
                            </a:rPr>
                            <a:t>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onsolas" panose="020B0609020204030204" pitchFamily="49" charset="0"/>
                              <a:ea typeface="+mn-ea"/>
                              <a:cs typeface="+mn-cs"/>
                              <a:sym typeface="Wingdings" panose="05000000000000000000" pitchFamily="2" charset="2"/>
                            </a:rPr>
                            <a:t></a:t>
                          </a:r>
                          <a:endParaRPr lang="en-US" sz="110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̂"/>
                                    <m:ctrlP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  <m:t>𝑺𝒄𝒐𝒓𝒆</m:t>
                                    </m:r>
                                  </m:e>
                                </m:acc>
                                <m:r>
                                  <a:rPr kumimoji="0" lang="en-US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r>
                                  <a:rPr kumimoji="0" lang="en-US" sz="14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𝟏</m:t>
                                </m:r>
                                <m:r>
                                  <a:rPr kumimoji="0" lang="en-US" sz="14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.</m:t>
                                </m:r>
                                <m:r>
                                  <a:rPr kumimoji="0" lang="en-US" sz="14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𝟓𝟗</m:t>
                                </m:r>
                                <m:r>
                                  <a:rPr kumimoji="0" lang="en-US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×</m:t>
                                </m:r>
                                <m:r>
                                  <a:rPr kumimoji="0" lang="en-US" sz="14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𝟏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𝟒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𝟕𝟑</m:t>
                                </m:r>
                              </m:oMath>
                            </m:oMathPara>
                          </a14:m>
                          <a:endParaRPr kumimoji="0" lang="en-US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onsolas" panose="020B0609020204030204" pitchFamily="49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1" i="0" u="none" strike="noStrike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5.32</a:t>
                          </a:r>
                        </a:p>
                      </a:txBody>
                      <a:tcPr marL="9525" marR="9525" marT="9525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9035631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sz="1100">
                            <a:latin typeface="Consolas" panose="020B0609020204030204" pitchFamily="49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onsolas" panose="020B0609020204030204" pitchFamily="49" charset="0"/>
                            </a:rPr>
                            <a:t>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latin typeface="Consolas" panose="020B0609020204030204" pitchFamily="49" charset="0"/>
                            </a:rPr>
                            <a:t>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onsolas" panose="020B0609020204030204" pitchFamily="49" charset="0"/>
                              <a:ea typeface="+mn-ea"/>
                              <a:cs typeface="+mn-cs"/>
                              <a:sym typeface="Wingdings" panose="05000000000000000000" pitchFamily="2" charset="2"/>
                            </a:rPr>
                            <a:t></a:t>
                          </a:r>
                          <a:endParaRPr lang="en-US" sz="110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̂"/>
                                    <m:ctrlP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  <m:t>𝑺𝒄𝒐𝒓𝒆</m:t>
                                    </m:r>
                                  </m:e>
                                </m:acc>
                                <m:r>
                                  <a:rPr kumimoji="0" lang="en-US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r>
                                  <a:rPr kumimoji="0" lang="en-US" sz="14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𝟏</m:t>
                                </m:r>
                                <m:r>
                                  <a:rPr kumimoji="0" lang="en-US" sz="14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.</m:t>
                                </m:r>
                                <m:r>
                                  <a:rPr kumimoji="0" lang="en-US" sz="14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𝟓𝟗</m:t>
                                </m:r>
                                <m:r>
                                  <a:rPr kumimoji="0" lang="en-US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×</m:t>
                                </m:r>
                                <m:r>
                                  <a:rPr kumimoji="0" lang="en-US" sz="14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𝟑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𝟒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𝟕𝟑</m:t>
                                </m:r>
                              </m:oMath>
                            </m:oMathPara>
                          </a14:m>
                          <a:endParaRPr kumimoji="0" lang="en-US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onsolas" panose="020B0609020204030204" pitchFamily="49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1" i="0" u="none" strike="noStrike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8.5</a:t>
                          </a:r>
                        </a:p>
                      </a:txBody>
                      <a:tcPr marL="9525" marR="9525" marT="9525" marB="0" anchor="ctr"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2704562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onsolas" panose="020B0609020204030204" pitchFamily="49" charset="0"/>
                            </a:rPr>
                            <a:t>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latin typeface="Consolas" panose="020B0609020204030204" pitchFamily="49" charset="0"/>
                            </a:rPr>
                            <a:t>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onsolas" panose="020B0609020204030204" pitchFamily="49" charset="0"/>
                              <a:sym typeface="Wingdings" panose="05000000000000000000" pitchFamily="2" charset="2"/>
                            </a:rPr>
                            <a:t></a:t>
                          </a:r>
                          <a:endParaRPr lang="en-US" sz="180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̂"/>
                                    <m:ctrlP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  <m:t>𝑺𝒄𝒐𝒓𝒆</m:t>
                                    </m:r>
                                  </m:e>
                                </m:acc>
                                <m:r>
                                  <a:rPr kumimoji="0" lang="en-US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r>
                                  <a:rPr kumimoji="0" lang="en-US" sz="14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𝟏</m:t>
                                </m:r>
                                <m:r>
                                  <a:rPr kumimoji="0" lang="en-US" sz="14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.</m:t>
                                </m:r>
                                <m:r>
                                  <a:rPr kumimoji="0" lang="en-US" sz="14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𝟓𝟗</m:t>
                                </m:r>
                                <m:r>
                                  <a:rPr kumimoji="0" lang="en-US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×</m:t>
                                </m:r>
                                <m:r>
                                  <a:rPr kumimoji="0" lang="en-US" sz="14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𝟐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𝟒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𝟕𝟑</m:t>
                                </m:r>
                              </m:oMath>
                            </m:oMathPara>
                          </a14:m>
                          <a:endParaRPr kumimoji="0" lang="en-US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onsolas" panose="020B0609020204030204" pitchFamily="49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1" i="0" u="none" strike="noStrike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6.91</a:t>
                          </a:r>
                        </a:p>
                      </a:txBody>
                      <a:tcPr marL="9525" marR="9525" marT="9525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124381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onsolas" panose="020B0609020204030204" pitchFamily="49" charset="0"/>
                            </a:rPr>
                            <a:t>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latin typeface="Consolas" panose="020B0609020204030204" pitchFamily="49" charset="0"/>
                            </a:rPr>
                            <a:t>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onsolas" panose="020B0609020204030204" pitchFamily="49" charset="0"/>
                              <a:ea typeface="+mn-ea"/>
                              <a:cs typeface="+mn-cs"/>
                              <a:sym typeface="Wingdings" panose="05000000000000000000" pitchFamily="2" charset="2"/>
                            </a:rPr>
                            <a:t></a:t>
                          </a:r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onsolas" panose="020B0609020204030204" pitchFamily="49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̂"/>
                                    <m:ctrlP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  <m:t>𝑺𝒄𝒐𝒓𝒆</m:t>
                                    </m:r>
                                  </m:e>
                                </m:acc>
                                <m:r>
                                  <a:rPr kumimoji="0" lang="en-US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r>
                                  <a:rPr kumimoji="0" lang="en-US" sz="14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𝟏</m:t>
                                </m:r>
                                <m:r>
                                  <a:rPr kumimoji="0" lang="en-US" sz="14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.</m:t>
                                </m:r>
                                <m:r>
                                  <a:rPr kumimoji="0" lang="en-US" sz="14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𝟓𝟗</m:t>
                                </m:r>
                                <m:r>
                                  <a:rPr kumimoji="0" lang="en-US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×</m:t>
                                </m:r>
                                <m:r>
                                  <a:rPr kumimoji="0" lang="en-US" sz="14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𝟒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𝟒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𝟕𝟑</m:t>
                                </m:r>
                              </m:oMath>
                            </m:oMathPara>
                          </a14:m>
                          <a:endParaRPr kumimoji="0" lang="en-US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onsolas" panose="020B0609020204030204" pitchFamily="49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1" i="0" u="none" strike="noStrike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10.09</a:t>
                          </a:r>
                        </a:p>
                      </a:txBody>
                      <a:tcPr marL="9525" marR="9525" marT="9525" marB="0" anchor="ctr"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5755802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onsolas" panose="020B0609020204030204" pitchFamily="49" charset="0"/>
                            </a:rPr>
                            <a:t>3.5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onsolas" panose="020B0609020204030204" pitchFamily="49" charset="0"/>
                            </a:rPr>
                            <a:t>?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onsolas" panose="020B0609020204030204" pitchFamily="49" charset="0"/>
                              <a:ea typeface="+mn-ea"/>
                              <a:cs typeface="+mn-cs"/>
                              <a:sym typeface="Wingdings" panose="05000000000000000000" pitchFamily="2" charset="2"/>
                            </a:rPr>
                            <a:t></a:t>
                          </a:r>
                          <a:endParaRPr lang="en-US" sz="110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̂"/>
                                    <m:ctrlP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  <m:t>𝑺𝒄𝒐𝒓𝒆</m:t>
                                    </m:r>
                                  </m:e>
                                </m:acc>
                                <m:r>
                                  <a:rPr kumimoji="0" lang="en-US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r>
                                  <a:rPr kumimoji="0" lang="en-US" sz="14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𝟏</m:t>
                                </m:r>
                                <m:r>
                                  <a:rPr kumimoji="0" lang="en-US" sz="14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.</m:t>
                                </m:r>
                                <m:r>
                                  <a:rPr kumimoji="0" lang="en-US" sz="14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𝟓𝟗</m:t>
                                </m:r>
                                <m:r>
                                  <a:rPr kumimoji="0" lang="en-US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×</m:t>
                                </m:r>
                                <m:r>
                                  <a:rPr kumimoji="0" lang="en-US" sz="14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𝟑</m:t>
                                </m:r>
                                <m:r>
                                  <a:rPr kumimoji="0" lang="en-US" sz="14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.</m:t>
                                </m:r>
                                <m:r>
                                  <a:rPr kumimoji="0" lang="en-US" sz="14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𝟓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𝟒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𝟕𝟑</m:t>
                                </m:r>
                              </m:oMath>
                            </m:oMathPara>
                          </a14:m>
                          <a:endParaRPr kumimoji="0" lang="en-US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onsolas" panose="020B0609020204030204" pitchFamily="49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1" i="0" u="none" strike="noStrike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9.295</a:t>
                          </a:r>
                        </a:p>
                      </a:txBody>
                      <a:tcPr marL="9525" marR="9525" marT="9525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0695278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onsolas" panose="020B0609020204030204" pitchFamily="49" charset="0"/>
                            </a:rPr>
                            <a:t>2.5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onsolas" panose="020B0609020204030204" pitchFamily="49" charset="0"/>
                            </a:rPr>
                            <a:t>?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onsolas" panose="020B0609020204030204" pitchFamily="49" charset="0"/>
                              <a:ea typeface="+mn-ea"/>
                              <a:cs typeface="+mn-cs"/>
                              <a:sym typeface="Wingdings" panose="05000000000000000000" pitchFamily="2" charset="2"/>
                            </a:rPr>
                            <a:t></a:t>
                          </a:r>
                          <a:endParaRPr lang="en-US" sz="110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̂"/>
                                    <m:ctrlP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  <m:t>𝑺𝒄𝒐𝒓𝒆</m:t>
                                    </m:r>
                                  </m:e>
                                </m:acc>
                                <m:r>
                                  <a:rPr kumimoji="0" lang="en-US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r>
                                  <a:rPr kumimoji="0" lang="en-US" sz="14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𝟏</m:t>
                                </m:r>
                                <m:r>
                                  <a:rPr kumimoji="0" lang="en-US" sz="14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.</m:t>
                                </m:r>
                                <m:r>
                                  <a:rPr kumimoji="0" lang="en-US" sz="14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𝟓𝟗</m:t>
                                </m:r>
                                <m:r>
                                  <a:rPr kumimoji="0" lang="en-US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×</m:t>
                                </m:r>
                                <m:r>
                                  <a:rPr kumimoji="0" lang="en-US" sz="14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𝟐</m:t>
                                </m:r>
                                <m:r>
                                  <a:rPr kumimoji="0" lang="en-US" sz="14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.</m:t>
                                </m:r>
                                <m:r>
                                  <a:rPr kumimoji="0" lang="en-US" sz="14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𝟓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𝟒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𝟕𝟑</m:t>
                                </m:r>
                              </m:oMath>
                            </m:oMathPara>
                          </a14:m>
                          <a:endParaRPr kumimoji="0" lang="en-US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onsolas" panose="020B0609020204030204" pitchFamily="49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1" i="0" u="none" strike="noStrike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7.705</a:t>
                          </a:r>
                        </a:p>
                      </a:txBody>
                      <a:tcPr marL="9525" marR="9525" marT="9525" marB="0" anchor="ctr"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003633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onsolas" panose="020B0609020204030204" pitchFamily="49" charset="0"/>
                            </a:rPr>
                            <a:t>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onsolas" panose="020B0609020204030204" pitchFamily="49" charset="0"/>
                            </a:rPr>
                            <a:t>?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onsolas" panose="020B0609020204030204" pitchFamily="49" charset="0"/>
                              <a:ea typeface="+mn-ea"/>
                              <a:cs typeface="+mn-cs"/>
                              <a:sym typeface="Wingdings" panose="05000000000000000000" pitchFamily="2" charset="2"/>
                            </a:rPr>
                            <a:t></a:t>
                          </a:r>
                          <a:endParaRPr kumimoji="0" lang="en-US" sz="11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onsolas" panose="020B0609020204030204" pitchFamily="49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̂"/>
                                    <m:ctrlP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  <m:t>𝑺𝒄𝒐𝒓𝒆</m:t>
                                    </m:r>
                                  </m:e>
                                </m:acc>
                                <m:r>
                                  <a:rPr kumimoji="0" lang="en-US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r>
                                  <a:rPr kumimoji="0" lang="en-US" sz="14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𝟏</m:t>
                                </m:r>
                                <m:r>
                                  <a:rPr kumimoji="0" lang="en-US" sz="14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.</m:t>
                                </m:r>
                                <m:r>
                                  <a:rPr kumimoji="0" lang="en-US" sz="14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𝟓𝟗</m:t>
                                </m:r>
                                <m:r>
                                  <a:rPr kumimoji="0" lang="en-US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×</m:t>
                                </m:r>
                                <m:r>
                                  <a:rPr kumimoji="0" lang="en-US" sz="14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𝟑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𝟒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𝟕𝟑</m:t>
                                </m:r>
                              </m:oMath>
                            </m:oMathPara>
                          </a14:m>
                          <a:endParaRPr kumimoji="0" lang="en-US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onsolas" panose="020B0609020204030204" pitchFamily="49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1" i="0" u="none" strike="noStrike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8.5</a:t>
                          </a:r>
                        </a:p>
                      </a:txBody>
                      <a:tcPr marL="9525" marR="9525" marT="9525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3706487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6" name="Table 4">
                <a:extLst>
                  <a:ext uri="{FF2B5EF4-FFF2-40B4-BE49-F238E27FC236}">
                    <a16:creationId xmlns:a16="http://schemas.microsoft.com/office/drawing/2014/main" id="{8EC1A810-BEE8-2129-C089-AFDF04C9F35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38573546"/>
                  </p:ext>
                </p:extLst>
              </p:nvPr>
            </p:nvGraphicFramePr>
            <p:xfrm>
              <a:off x="790255" y="1771693"/>
              <a:ext cx="5501599" cy="37084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97913">
                      <a:extLst>
                        <a:ext uri="{9D8B030D-6E8A-4147-A177-3AD203B41FA5}">
                          <a16:colId xmlns:a16="http://schemas.microsoft.com/office/drawing/2014/main" val="2200718193"/>
                        </a:ext>
                      </a:extLst>
                    </a:gridCol>
                    <a:gridCol w="625643">
                      <a:extLst>
                        <a:ext uri="{9D8B030D-6E8A-4147-A177-3AD203B41FA5}">
                          <a16:colId xmlns:a16="http://schemas.microsoft.com/office/drawing/2014/main" val="521258183"/>
                        </a:ext>
                      </a:extLst>
                    </a:gridCol>
                    <a:gridCol w="535405">
                      <a:extLst>
                        <a:ext uri="{9D8B030D-6E8A-4147-A177-3AD203B41FA5}">
                          <a16:colId xmlns:a16="http://schemas.microsoft.com/office/drawing/2014/main" val="437107083"/>
                        </a:ext>
                      </a:extLst>
                    </a:gridCol>
                    <a:gridCol w="445168">
                      <a:extLst>
                        <a:ext uri="{9D8B030D-6E8A-4147-A177-3AD203B41FA5}">
                          <a16:colId xmlns:a16="http://schemas.microsoft.com/office/drawing/2014/main" val="3922187605"/>
                        </a:ext>
                      </a:extLst>
                    </a:gridCol>
                    <a:gridCol w="2380303">
                      <a:extLst>
                        <a:ext uri="{9D8B030D-6E8A-4147-A177-3AD203B41FA5}">
                          <a16:colId xmlns:a16="http://schemas.microsoft.com/office/drawing/2014/main" val="2778621297"/>
                        </a:ext>
                      </a:extLst>
                    </a:gridCol>
                    <a:gridCol w="717167">
                      <a:extLst>
                        <a:ext uri="{9D8B030D-6E8A-4147-A177-3AD203B41FA5}">
                          <a16:colId xmlns:a16="http://schemas.microsoft.com/office/drawing/2014/main" val="241290667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Consolas" panose="020B0609020204030204" pitchFamily="49" charset="0"/>
                            </a:rPr>
                            <a:t>Student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2"/>
                          <a:stretch>
                            <a:fillRect l="-128155" t="-1639" r="-654369" b="-9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Consolas" panose="020B0609020204030204" pitchFamily="49" charset="0"/>
                            </a:rPr>
                            <a:t>Sc.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20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Consolas" panose="020B0609020204030204" pitchFamily="49" charset="0"/>
                            </a:rPr>
                            <a:t>Fitted Equation</a:t>
                          </a:r>
                        </a:p>
                      </a:txBody>
                      <a:tcPr anchor="ctr">
                        <a:solidFill>
                          <a:schemeClr val="accent6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Consolas" panose="020B0609020204030204" pitchFamily="49" charset="0"/>
                            </a:rPr>
                            <a:t>Pred.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5482720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sz="1100">
                            <a:latin typeface="Consolas" panose="020B0609020204030204" pitchFamily="49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onsolas" panose="020B0609020204030204" pitchFamily="49" charset="0"/>
                            </a:rPr>
                            <a:t>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latin typeface="Consolas" panose="020B0609020204030204" pitchFamily="49" charset="0"/>
                            </a:rPr>
                            <a:t>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onsolas" panose="020B0609020204030204" pitchFamily="49" charset="0"/>
                              <a:sym typeface="Wingdings" panose="05000000000000000000" pitchFamily="2" charset="2"/>
                            </a:rPr>
                            <a:t></a:t>
                          </a:r>
                          <a:endParaRPr lang="en-US" sz="180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2"/>
                          <a:stretch>
                            <a:fillRect l="-101279" t="-101639" r="-31202" b="-8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1" i="0" u="none" strike="noStrike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5.32</a:t>
                          </a:r>
                        </a:p>
                      </a:txBody>
                      <a:tcPr marL="9525" marR="9525" marT="9525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6338671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sz="1100">
                            <a:latin typeface="Consolas" panose="020B0609020204030204" pitchFamily="49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onsolas" panose="020B0609020204030204" pitchFamily="49" charset="0"/>
                            </a:rPr>
                            <a:t>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latin typeface="Consolas" panose="020B0609020204030204" pitchFamily="49" charset="0"/>
                            </a:rPr>
                            <a:t>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onsolas" panose="020B0609020204030204" pitchFamily="49" charset="0"/>
                              <a:ea typeface="+mn-ea"/>
                              <a:cs typeface="+mn-cs"/>
                              <a:sym typeface="Wingdings" panose="05000000000000000000" pitchFamily="2" charset="2"/>
                            </a:rPr>
                            <a:t></a:t>
                          </a:r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onsolas" panose="020B0609020204030204" pitchFamily="49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2"/>
                          <a:stretch>
                            <a:fillRect l="-101279" t="-201639" r="-31202" b="-7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1" i="0" u="none" strike="noStrike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5.91</a:t>
                          </a:r>
                        </a:p>
                      </a:txBody>
                      <a:tcPr marL="9525" marR="9525" marT="9525" marB="0" anchor="ctr"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59425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sz="1100">
                            <a:latin typeface="Consolas" panose="020B0609020204030204" pitchFamily="49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onsolas" panose="020B0609020204030204" pitchFamily="49" charset="0"/>
                            </a:rPr>
                            <a:t>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latin typeface="Consolas" panose="020B0609020204030204" pitchFamily="49" charset="0"/>
                            </a:rPr>
                            <a:t>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onsolas" panose="020B0609020204030204" pitchFamily="49" charset="0"/>
                              <a:ea typeface="+mn-ea"/>
                              <a:cs typeface="+mn-cs"/>
                              <a:sym typeface="Wingdings" panose="05000000000000000000" pitchFamily="2" charset="2"/>
                            </a:rPr>
                            <a:t></a:t>
                          </a:r>
                          <a:endParaRPr lang="en-US" sz="110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2"/>
                          <a:stretch>
                            <a:fillRect l="-101279" t="-301639" r="-31202" b="-6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1" i="0" u="none" strike="noStrike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5.32</a:t>
                          </a:r>
                        </a:p>
                      </a:txBody>
                      <a:tcPr marL="9525" marR="9525" marT="9525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9035631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sz="1100">
                            <a:latin typeface="Consolas" panose="020B0609020204030204" pitchFamily="49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onsolas" panose="020B0609020204030204" pitchFamily="49" charset="0"/>
                            </a:rPr>
                            <a:t>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latin typeface="Consolas" panose="020B0609020204030204" pitchFamily="49" charset="0"/>
                            </a:rPr>
                            <a:t>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onsolas" panose="020B0609020204030204" pitchFamily="49" charset="0"/>
                              <a:ea typeface="+mn-ea"/>
                              <a:cs typeface="+mn-cs"/>
                              <a:sym typeface="Wingdings" panose="05000000000000000000" pitchFamily="2" charset="2"/>
                            </a:rPr>
                            <a:t></a:t>
                          </a:r>
                          <a:endParaRPr lang="en-US" sz="110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2"/>
                          <a:stretch>
                            <a:fillRect l="-101279" t="-401639" r="-31202" b="-5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1" i="0" u="none" strike="noStrike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8.5</a:t>
                          </a:r>
                        </a:p>
                      </a:txBody>
                      <a:tcPr marL="9525" marR="9525" marT="9525" marB="0" anchor="ctr"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2704562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onsolas" panose="020B0609020204030204" pitchFamily="49" charset="0"/>
                            </a:rPr>
                            <a:t>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latin typeface="Consolas" panose="020B0609020204030204" pitchFamily="49" charset="0"/>
                            </a:rPr>
                            <a:t>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onsolas" panose="020B0609020204030204" pitchFamily="49" charset="0"/>
                              <a:sym typeface="Wingdings" panose="05000000000000000000" pitchFamily="2" charset="2"/>
                            </a:rPr>
                            <a:t></a:t>
                          </a:r>
                          <a:endParaRPr lang="en-US" sz="180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2"/>
                          <a:stretch>
                            <a:fillRect l="-101279" t="-510000" r="-31202" b="-43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1" i="0" u="none" strike="noStrike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6.91</a:t>
                          </a:r>
                        </a:p>
                      </a:txBody>
                      <a:tcPr marL="9525" marR="9525" marT="9525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124381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onsolas" panose="020B0609020204030204" pitchFamily="49" charset="0"/>
                            </a:rPr>
                            <a:t>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latin typeface="Consolas" panose="020B0609020204030204" pitchFamily="49" charset="0"/>
                            </a:rPr>
                            <a:t>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onsolas" panose="020B0609020204030204" pitchFamily="49" charset="0"/>
                              <a:ea typeface="+mn-ea"/>
                              <a:cs typeface="+mn-cs"/>
                              <a:sym typeface="Wingdings" panose="05000000000000000000" pitchFamily="2" charset="2"/>
                            </a:rPr>
                            <a:t></a:t>
                          </a:r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onsolas" panose="020B0609020204030204" pitchFamily="49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2"/>
                          <a:stretch>
                            <a:fillRect l="-101279" t="-600000" r="-31202" b="-3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1" i="0" u="none" strike="noStrike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10.09</a:t>
                          </a:r>
                        </a:p>
                      </a:txBody>
                      <a:tcPr marL="9525" marR="9525" marT="9525" marB="0" anchor="ctr"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5755802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onsolas" panose="020B0609020204030204" pitchFamily="49" charset="0"/>
                            </a:rPr>
                            <a:t>3.5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onsolas" panose="020B0609020204030204" pitchFamily="49" charset="0"/>
                            </a:rPr>
                            <a:t>?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onsolas" panose="020B0609020204030204" pitchFamily="49" charset="0"/>
                              <a:ea typeface="+mn-ea"/>
                              <a:cs typeface="+mn-cs"/>
                              <a:sym typeface="Wingdings" panose="05000000000000000000" pitchFamily="2" charset="2"/>
                            </a:rPr>
                            <a:t></a:t>
                          </a:r>
                          <a:endParaRPr lang="en-US" sz="110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2"/>
                          <a:stretch>
                            <a:fillRect l="-101279" t="-700000" r="-31202" b="-2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1" i="0" u="none" strike="noStrike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9.295</a:t>
                          </a:r>
                        </a:p>
                      </a:txBody>
                      <a:tcPr marL="9525" marR="9525" marT="9525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0695278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onsolas" panose="020B0609020204030204" pitchFamily="49" charset="0"/>
                            </a:rPr>
                            <a:t>2.5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onsolas" panose="020B0609020204030204" pitchFamily="49" charset="0"/>
                            </a:rPr>
                            <a:t>?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onsolas" panose="020B0609020204030204" pitchFamily="49" charset="0"/>
                              <a:ea typeface="+mn-ea"/>
                              <a:cs typeface="+mn-cs"/>
                              <a:sym typeface="Wingdings" panose="05000000000000000000" pitchFamily="2" charset="2"/>
                            </a:rPr>
                            <a:t></a:t>
                          </a:r>
                          <a:endParaRPr lang="en-US" sz="110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2"/>
                          <a:stretch>
                            <a:fillRect l="-101279" t="-800000" r="-31202" b="-1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1" i="0" u="none" strike="noStrike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7.705</a:t>
                          </a:r>
                        </a:p>
                      </a:txBody>
                      <a:tcPr marL="9525" marR="9525" marT="9525" marB="0" anchor="ctr"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003633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>
                            <a:latin typeface="Consolas" panose="020B0609020204030204" pitchFamily="49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onsolas" panose="020B0609020204030204" pitchFamily="49" charset="0"/>
                            </a:rPr>
                            <a:t>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onsolas" panose="020B0609020204030204" pitchFamily="49" charset="0"/>
                            </a:rPr>
                            <a:t>?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onsolas" panose="020B0609020204030204" pitchFamily="49" charset="0"/>
                              <a:ea typeface="+mn-ea"/>
                              <a:cs typeface="+mn-cs"/>
                              <a:sym typeface="Wingdings" panose="05000000000000000000" pitchFamily="2" charset="2"/>
                            </a:rPr>
                            <a:t></a:t>
                          </a:r>
                          <a:endParaRPr kumimoji="0" lang="en-US" sz="11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onsolas" panose="020B0609020204030204" pitchFamily="49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2"/>
                          <a:stretch>
                            <a:fillRect l="-101279" t="-900000" r="-31202" b="-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1" i="0" u="none" strike="noStrike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8.5</a:t>
                          </a:r>
                        </a:p>
                      </a:txBody>
                      <a:tcPr marL="9525" marR="9525" marT="9525" marB="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37064879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37" name="Graphic 36" descr="Male profile with solid fill">
            <a:extLst>
              <a:ext uri="{FF2B5EF4-FFF2-40B4-BE49-F238E27FC236}">
                <a16:creationId xmlns:a16="http://schemas.microsoft.com/office/drawing/2014/main" id="{E383B628-D0AB-4892-D51B-2A5A68E696F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13575" y="2886852"/>
            <a:ext cx="374853" cy="374853"/>
          </a:xfrm>
          <a:prstGeom prst="rect">
            <a:avLst/>
          </a:prstGeom>
        </p:spPr>
      </p:pic>
      <p:pic>
        <p:nvPicPr>
          <p:cNvPr id="38" name="Graphic 37" descr="Female Profile with solid fill">
            <a:extLst>
              <a:ext uri="{FF2B5EF4-FFF2-40B4-BE49-F238E27FC236}">
                <a16:creationId xmlns:a16="http://schemas.microsoft.com/office/drawing/2014/main" id="{EE03704A-6AA3-1355-6065-AABA7697226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13575" y="2519291"/>
            <a:ext cx="374853" cy="374853"/>
          </a:xfrm>
          <a:prstGeom prst="rect">
            <a:avLst/>
          </a:prstGeom>
        </p:spPr>
      </p:pic>
      <p:pic>
        <p:nvPicPr>
          <p:cNvPr id="39" name="Graphic 38" descr="School boy with solid fill">
            <a:extLst>
              <a:ext uri="{FF2B5EF4-FFF2-40B4-BE49-F238E27FC236}">
                <a16:creationId xmlns:a16="http://schemas.microsoft.com/office/drawing/2014/main" id="{FAFDD0DB-2EF8-0166-FD7B-8F309EEC62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16751" y="2147613"/>
            <a:ext cx="374853" cy="374853"/>
          </a:xfrm>
          <a:prstGeom prst="rect">
            <a:avLst/>
          </a:prstGeom>
        </p:spPr>
      </p:pic>
      <p:pic>
        <p:nvPicPr>
          <p:cNvPr id="40" name="Graphic 39" descr="School girl with solid fill">
            <a:extLst>
              <a:ext uri="{FF2B5EF4-FFF2-40B4-BE49-F238E27FC236}">
                <a16:creationId xmlns:a16="http://schemas.microsoft.com/office/drawing/2014/main" id="{09685972-120C-8141-60CB-D9C20D832C7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16751" y="3265822"/>
            <a:ext cx="374853" cy="374853"/>
          </a:xfrm>
          <a:prstGeom prst="rect">
            <a:avLst/>
          </a:prstGeom>
        </p:spPr>
      </p:pic>
      <p:pic>
        <p:nvPicPr>
          <p:cNvPr id="41" name="Graphic 40" descr="User Crown Female with solid fill">
            <a:extLst>
              <a:ext uri="{FF2B5EF4-FFF2-40B4-BE49-F238E27FC236}">
                <a16:creationId xmlns:a16="http://schemas.microsoft.com/office/drawing/2014/main" id="{85A3EC78-FE39-3820-5305-92F0B70AA8F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023742" y="3652302"/>
            <a:ext cx="340152" cy="340152"/>
          </a:xfrm>
          <a:prstGeom prst="rect">
            <a:avLst/>
          </a:prstGeom>
        </p:spPr>
      </p:pic>
      <p:pic>
        <p:nvPicPr>
          <p:cNvPr id="42" name="Graphic 41" descr="User Crown Male with solid fill">
            <a:extLst>
              <a:ext uri="{FF2B5EF4-FFF2-40B4-BE49-F238E27FC236}">
                <a16:creationId xmlns:a16="http://schemas.microsoft.com/office/drawing/2014/main" id="{3528406D-BDCB-A1D7-A0C7-1F7E2CEB71F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016751" y="4033462"/>
            <a:ext cx="340152" cy="340152"/>
          </a:xfrm>
          <a:prstGeom prst="rect">
            <a:avLst/>
          </a:prstGeom>
        </p:spPr>
      </p:pic>
      <p:pic>
        <p:nvPicPr>
          <p:cNvPr id="43" name="Graphic 42" descr="Office worker male with solid fill">
            <a:extLst>
              <a:ext uri="{FF2B5EF4-FFF2-40B4-BE49-F238E27FC236}">
                <a16:creationId xmlns:a16="http://schemas.microsoft.com/office/drawing/2014/main" id="{22EEC7D8-A0ED-1372-1494-7B702F90F190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986175" y="4367314"/>
            <a:ext cx="374853" cy="374853"/>
          </a:xfrm>
          <a:prstGeom prst="rect">
            <a:avLst/>
          </a:prstGeom>
        </p:spPr>
      </p:pic>
      <p:pic>
        <p:nvPicPr>
          <p:cNvPr id="44" name="Graphic 43" descr="Office worker female with solid fill">
            <a:extLst>
              <a:ext uri="{FF2B5EF4-FFF2-40B4-BE49-F238E27FC236}">
                <a16:creationId xmlns:a16="http://schemas.microsoft.com/office/drawing/2014/main" id="{6F0ECC46-27C7-1970-C3FD-DE9126CD5803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969389" y="5105370"/>
            <a:ext cx="374853" cy="374853"/>
          </a:xfrm>
          <a:prstGeom prst="rect">
            <a:avLst/>
          </a:prstGeom>
        </p:spPr>
      </p:pic>
      <p:pic>
        <p:nvPicPr>
          <p:cNvPr id="45" name="Graphic 44" descr="Cowboy male with solid fill">
            <a:extLst>
              <a:ext uri="{FF2B5EF4-FFF2-40B4-BE49-F238E27FC236}">
                <a16:creationId xmlns:a16="http://schemas.microsoft.com/office/drawing/2014/main" id="{2B0BA25D-D4D8-996B-6D61-17744F9D490A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986174" y="4742167"/>
            <a:ext cx="374853" cy="374853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EA53F975-D98C-A3FD-37F0-B7261607F48E}"/>
              </a:ext>
            </a:extLst>
          </p:cNvPr>
          <p:cNvCxnSpPr>
            <a:cxnSpLocks/>
          </p:cNvCxnSpPr>
          <p:nvPr/>
        </p:nvCxnSpPr>
        <p:spPr>
          <a:xfrm flipV="1">
            <a:off x="7436006" y="1106906"/>
            <a:ext cx="0" cy="4150766"/>
          </a:xfrm>
          <a:prstGeom prst="straightConnector1">
            <a:avLst/>
          </a:prstGeom>
          <a:ln w="571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DCB50AC-97D1-C9BB-64A7-DBA74775D4FF}"/>
              </a:ext>
            </a:extLst>
          </p:cNvPr>
          <p:cNvCxnSpPr>
            <a:cxnSpLocks/>
          </p:cNvCxnSpPr>
          <p:nvPr/>
        </p:nvCxnSpPr>
        <p:spPr>
          <a:xfrm>
            <a:off x="7405926" y="5257672"/>
            <a:ext cx="4209039" cy="0"/>
          </a:xfrm>
          <a:prstGeom prst="straightConnector1">
            <a:avLst/>
          </a:prstGeom>
          <a:ln w="571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549A6264-CBF9-D149-1453-F337DE08D454}"/>
              </a:ext>
            </a:extLst>
          </p:cNvPr>
          <p:cNvSpPr txBox="1"/>
          <p:nvPr/>
        </p:nvSpPr>
        <p:spPr>
          <a:xfrm>
            <a:off x="8733593" y="5564878"/>
            <a:ext cx="16161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Study Time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DED3E5-736F-3266-83AB-8479C74A74DC}"/>
              </a:ext>
            </a:extLst>
          </p:cNvPr>
          <p:cNvSpPr txBox="1"/>
          <p:nvPr/>
        </p:nvSpPr>
        <p:spPr>
          <a:xfrm rot="16200000">
            <a:off x="6325284" y="3123117"/>
            <a:ext cx="8834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Score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FC8391-3DB5-4AFC-9BAA-07F4DE5ECDD9}"/>
              </a:ext>
            </a:extLst>
          </p:cNvPr>
          <p:cNvSpPr txBox="1"/>
          <p:nvPr/>
        </p:nvSpPr>
        <p:spPr>
          <a:xfrm>
            <a:off x="6961811" y="1255827"/>
            <a:ext cx="43937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10</a:t>
            </a:r>
          </a:p>
          <a:p>
            <a:endParaRPr lang="en-US" sz="600" b="1" dirty="0"/>
          </a:p>
          <a:p>
            <a:endParaRPr lang="en-US" b="1" dirty="0"/>
          </a:p>
          <a:p>
            <a:r>
              <a:rPr lang="en-US" b="1" dirty="0"/>
              <a:t>9</a:t>
            </a:r>
          </a:p>
          <a:p>
            <a:endParaRPr lang="en-US" sz="600" b="1" dirty="0"/>
          </a:p>
          <a:p>
            <a:endParaRPr lang="en-US" b="1" dirty="0"/>
          </a:p>
          <a:p>
            <a:r>
              <a:rPr lang="en-US" b="1" dirty="0"/>
              <a:t>8</a:t>
            </a:r>
          </a:p>
          <a:p>
            <a:endParaRPr lang="en-US" sz="600" b="1" dirty="0"/>
          </a:p>
          <a:p>
            <a:endParaRPr lang="en-US" b="1" dirty="0"/>
          </a:p>
          <a:p>
            <a:r>
              <a:rPr lang="en-US" b="1" dirty="0"/>
              <a:t>7</a:t>
            </a:r>
          </a:p>
          <a:p>
            <a:endParaRPr lang="en-US" sz="600" b="1" dirty="0"/>
          </a:p>
          <a:p>
            <a:endParaRPr lang="en-US" b="1" dirty="0"/>
          </a:p>
          <a:p>
            <a:r>
              <a:rPr lang="en-US" b="1" dirty="0"/>
              <a:t>6</a:t>
            </a:r>
          </a:p>
          <a:p>
            <a:endParaRPr lang="en-US" sz="600" b="1" dirty="0"/>
          </a:p>
          <a:p>
            <a:endParaRPr lang="en-US" b="1" dirty="0"/>
          </a:p>
          <a:p>
            <a:r>
              <a:rPr lang="en-US" b="1" dirty="0"/>
              <a:t>5</a:t>
            </a:r>
          </a:p>
          <a:p>
            <a:endParaRPr lang="en-US" b="1" dirty="0"/>
          </a:p>
          <a:p>
            <a:r>
              <a:rPr lang="en-US" b="1" dirty="0"/>
              <a:t>…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08F606-122C-8729-31D5-A6AB9CE61B5F}"/>
              </a:ext>
            </a:extLst>
          </p:cNvPr>
          <p:cNvSpPr txBox="1"/>
          <p:nvPr/>
        </p:nvSpPr>
        <p:spPr>
          <a:xfrm>
            <a:off x="7926839" y="5286658"/>
            <a:ext cx="3531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1          2          3          4          5          6</a:t>
            </a:r>
          </a:p>
        </p:txBody>
      </p:sp>
    </p:spTree>
    <p:extLst>
      <p:ext uri="{BB962C8B-B14F-4D97-AF65-F5344CB8AC3E}">
        <p14:creationId xmlns:p14="http://schemas.microsoft.com/office/powerpoint/2010/main" val="1448108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7ADF7EF-9123-7CC3-6A71-033ACA449E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1263" y="3692629"/>
            <a:ext cx="2374369" cy="233065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856EC61-D381-591E-96B0-B4AD790E78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0715" y="3692629"/>
            <a:ext cx="2374369" cy="233065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C0339A4-3CF3-1705-5B07-4C0523F50C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0715" y="437211"/>
            <a:ext cx="2374369" cy="233065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438240A-3BBF-2AED-363F-AD0A904D11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0294" y="442624"/>
            <a:ext cx="2374369" cy="23306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53C4A85-B412-E31E-BC1B-3687FD79C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911" y="74617"/>
            <a:ext cx="10515600" cy="666991"/>
          </a:xfrm>
        </p:spPr>
        <p:txBody>
          <a:bodyPr/>
          <a:lstStyle/>
          <a:p>
            <a:r>
              <a:rPr lang="en-US" sz="2800" dirty="0"/>
              <a:t>How a Linear Regression Model Learns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271CCB1-10C4-0F8B-FCB9-50DC51BC7E0A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33426" y="908093"/>
                <a:ext cx="5506816" cy="5221539"/>
              </a:xfrm>
            </p:spPr>
            <p:txBody>
              <a:bodyPr/>
              <a:lstStyle/>
              <a:p>
                <a:r>
                  <a:rPr lang="en-US" sz="2400" dirty="0"/>
                  <a:t>Linear regression model learns the equation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𝑆𝑐𝑜𝑟𝑒</m:t>
                        </m:r>
                      </m:e>
                    </m:acc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𝑠𝑡𝑢𝑑𝑦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“Learning” means to seek the best values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sz="2800" dirty="0">
                  <a:latin typeface="Cambria Math" panose="02040503050406030204" pitchFamily="18" charset="0"/>
                </a:endParaRPr>
              </a:p>
              <a:p>
                <a:r>
                  <a:rPr lang="en-US" sz="2400" dirty="0"/>
                  <a:t>With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𝑺𝒄𝒐𝒓𝒆</m:t>
                        </m:r>
                      </m:e>
                    </m:acc>
                    <m:r>
                      <a:rPr lang="en-US" sz="2400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𝟓𝟗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b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𝒔𝒕𝒖𝒅𝒚</m:t>
                        </m:r>
                      </m:sub>
                    </m:sSub>
                    <m:r>
                      <a:rPr lang="en-US" sz="2400" b="1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𝟒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𝟕𝟑</m:t>
                    </m:r>
                  </m:oMath>
                </a14:m>
                <a:r>
                  <a:rPr lang="en-US" sz="24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=1.59</m:t>
                    </m:r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=4.73</m:t>
                    </m:r>
                  </m:oMath>
                </a14:m>
                <a:r>
                  <a:rPr lang="en-US" sz="2400" dirty="0"/>
                  <a:t>, but how to get those two numbers?</a:t>
                </a:r>
              </a:p>
              <a:p>
                <a:r>
                  <a:rPr lang="en-US" sz="2400" dirty="0"/>
                  <a:t>The process is as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US" sz="2000" dirty="0"/>
                  <a:t>Randomize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sz="2000" dirty="0"/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US" sz="2000" dirty="0"/>
                  <a:t>Fit a model with the random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sz="2000" dirty="0"/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US" sz="2000" dirty="0"/>
                  <a:t>Calculate the error of the current model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US" sz="2000" dirty="0"/>
                  <a:t>Use the error to adjust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sz="2000" dirty="0"/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US" sz="2000" dirty="0"/>
                  <a:t>Repeat 2 </a:t>
                </a:r>
                <a:r>
                  <a:rPr lang="en-US" sz="2000" dirty="0">
                    <a:sym typeface="Wingdings" panose="05000000000000000000" pitchFamily="2" charset="2"/>
                  </a:rPr>
                  <a:t> 4 until error stop improving</a:t>
                </a:r>
                <a:endParaRPr lang="en-US" sz="200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271CCB1-10C4-0F8B-FCB9-50DC51BC7E0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33426" y="908093"/>
                <a:ext cx="5506816" cy="5221539"/>
              </a:xfrm>
              <a:blipFill>
                <a:blip r:embed="rId3"/>
                <a:stretch>
                  <a:fillRect l="-1438" t="-16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040FC3F-816F-D787-579D-8CF830B557B2}"/>
              </a:ext>
            </a:extLst>
          </p:cNvPr>
          <p:cNvCxnSpPr>
            <a:cxnSpLocks/>
          </p:cNvCxnSpPr>
          <p:nvPr/>
        </p:nvCxnSpPr>
        <p:spPr>
          <a:xfrm flipH="1" flipV="1">
            <a:off x="6984332" y="1203158"/>
            <a:ext cx="1630279" cy="45535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103D8B2-7874-8B9C-9222-9B4075B4E42D}"/>
              </a:ext>
            </a:extLst>
          </p:cNvPr>
          <p:cNvCxnSpPr>
            <a:cxnSpLocks/>
          </p:cNvCxnSpPr>
          <p:nvPr/>
        </p:nvCxnSpPr>
        <p:spPr>
          <a:xfrm flipH="1">
            <a:off x="7022441" y="3786098"/>
            <a:ext cx="1167063" cy="17145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80DD259-C9DB-CF73-E3EE-29754808ABE4}"/>
              </a:ext>
            </a:extLst>
          </p:cNvPr>
          <p:cNvCxnSpPr>
            <a:cxnSpLocks/>
          </p:cNvCxnSpPr>
          <p:nvPr/>
        </p:nvCxnSpPr>
        <p:spPr>
          <a:xfrm flipH="1" flipV="1">
            <a:off x="9928058" y="1365584"/>
            <a:ext cx="1580147" cy="8121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4790B58D-B0CD-730B-890F-562D3C3B064D}"/>
                  </a:ext>
                </a:extLst>
              </p:cNvPr>
              <p:cNvSpPr txBox="1"/>
              <p:nvPr/>
            </p:nvSpPr>
            <p:spPr>
              <a:xfrm>
                <a:off x="6701927" y="2768706"/>
                <a:ext cx="2149706" cy="3043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12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𝑺𝒄𝒐𝒓𝒆</m:t>
                          </m:r>
                        </m:e>
                      </m:acc>
                      <m:r>
                        <a:rPr lang="en-US" sz="12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200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200" b="1" i="1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200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200" b="1" i="1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en-US" sz="1200" b="1" i="1">
                          <a:latin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sz="1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  <m:sub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𝒔𝒕𝒖𝒅𝒚</m:t>
                          </m:r>
                        </m:sub>
                      </m:sSub>
                      <m:r>
                        <a:rPr lang="en-US" sz="1200" b="1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200" b="1" i="1" smtClean="0">
                          <a:latin typeface="Cambria Math" panose="02040503050406030204" pitchFamily="18" charset="0"/>
                        </a:rPr>
                        <m:t>𝟗</m:t>
                      </m:r>
                      <m:r>
                        <a:rPr lang="en-US" sz="1200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200" b="1" i="1" smtClean="0"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4790B58D-B0CD-730B-890F-562D3C3B06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1927" y="2768706"/>
                <a:ext cx="2149706" cy="304379"/>
              </a:xfrm>
              <a:prstGeom prst="rect">
                <a:avLst/>
              </a:prstGeom>
              <a:blipFill>
                <a:blip r:embed="rId4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32C5553-3A4A-0CD5-A0EF-F425FC884F39}"/>
                  </a:ext>
                </a:extLst>
              </p:cNvPr>
              <p:cNvSpPr txBox="1"/>
              <p:nvPr/>
            </p:nvSpPr>
            <p:spPr>
              <a:xfrm>
                <a:off x="9583174" y="2773276"/>
                <a:ext cx="2269913" cy="3043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12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𝑺𝒄𝒐𝒓𝒆</m:t>
                          </m:r>
                        </m:e>
                      </m:acc>
                      <m:r>
                        <a:rPr lang="en-US" sz="12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200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200" b="1" i="1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200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200" b="1" i="1" smtClean="0">
                          <a:latin typeface="Cambria Math" panose="02040503050406030204" pitchFamily="18" charset="0"/>
                        </a:rPr>
                        <m:t>𝟎𝟏</m:t>
                      </m:r>
                      <m:r>
                        <a:rPr lang="en-US" sz="1200" b="1" i="1">
                          <a:latin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sz="1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  <m:sub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𝒔𝒕𝒖𝒅𝒚</m:t>
                          </m:r>
                        </m:sub>
                      </m:sSub>
                      <m:r>
                        <a:rPr lang="en-US" sz="1200" b="1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200" b="1" i="1" smtClean="0">
                          <a:latin typeface="Cambria Math" panose="02040503050406030204" pitchFamily="18" charset="0"/>
                        </a:rPr>
                        <m:t>𝟖</m:t>
                      </m:r>
                      <m:r>
                        <a:rPr lang="en-US" sz="1200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200" b="1" i="1" smtClean="0">
                          <a:latin typeface="Cambria Math" panose="02040503050406030204" pitchFamily="18" charset="0"/>
                        </a:rPr>
                        <m:t>𝟕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32C5553-3A4A-0CD5-A0EF-F425FC884F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3174" y="2773276"/>
                <a:ext cx="2269913" cy="304379"/>
              </a:xfrm>
              <a:prstGeom prst="rect">
                <a:avLst/>
              </a:prstGeom>
              <a:blipFill>
                <a:blip r:embed="rId5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8362B57B-9328-816E-29E9-A9B6EB53B078}"/>
                  </a:ext>
                </a:extLst>
              </p:cNvPr>
              <p:cNvSpPr txBox="1"/>
              <p:nvPr/>
            </p:nvSpPr>
            <p:spPr>
              <a:xfrm>
                <a:off x="9703639" y="6023282"/>
                <a:ext cx="2028981" cy="3043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12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𝑺𝒄𝒐𝒓𝒆</m:t>
                          </m:r>
                        </m:e>
                      </m:acc>
                      <m:r>
                        <a:rPr lang="en-US" sz="12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200" b="1" i="1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200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200" b="1" i="1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en-US" sz="1200" b="1" i="1">
                          <a:latin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sz="1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  <m:sub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𝒔𝒕𝒖𝒅𝒚</m:t>
                          </m:r>
                        </m:sub>
                      </m:sSub>
                      <m:r>
                        <a:rPr lang="en-US" sz="1200" b="1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200" b="1" i="1" smtClean="0"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en-US" sz="1200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200" b="1" i="1" smtClean="0">
                          <a:latin typeface="Cambria Math" panose="02040503050406030204" pitchFamily="18" charset="0"/>
                        </a:rPr>
                        <m:t>𝟖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8362B57B-9328-816E-29E9-A9B6EB53B0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03639" y="6023282"/>
                <a:ext cx="2028981" cy="304379"/>
              </a:xfrm>
              <a:prstGeom prst="rect">
                <a:avLst/>
              </a:prstGeom>
              <a:blipFill>
                <a:blip r:embed="rId6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42F6836-6291-5220-9710-7ED8F9E5DC75}"/>
                  </a:ext>
                </a:extLst>
              </p:cNvPr>
              <p:cNvSpPr txBox="1"/>
              <p:nvPr/>
            </p:nvSpPr>
            <p:spPr>
              <a:xfrm>
                <a:off x="6679361" y="6023282"/>
                <a:ext cx="2240219" cy="3043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12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𝑺𝒄𝒐𝒓𝒆</m:t>
                          </m:r>
                        </m:e>
                      </m:acc>
                      <m:r>
                        <a:rPr lang="en-US" sz="12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200" b="1" i="1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sz="1200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200" b="1" i="1" smtClean="0">
                          <a:latin typeface="Cambria Math" panose="02040503050406030204" pitchFamily="18" charset="0"/>
                        </a:rPr>
                        <m:t>𝟓𝟗</m:t>
                      </m:r>
                      <m:r>
                        <a:rPr lang="en-US" sz="1200" b="1" i="1">
                          <a:latin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sz="1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  <m:sub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𝒔𝒕𝒖𝒅𝒚</m:t>
                          </m:r>
                        </m:sub>
                      </m:sSub>
                      <m:r>
                        <a:rPr lang="en-US" sz="1200" b="1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200" b="1" i="1" smtClean="0"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en-US" sz="1200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200" b="1" i="1" smtClean="0">
                          <a:latin typeface="Cambria Math" panose="02040503050406030204" pitchFamily="18" charset="0"/>
                        </a:rPr>
                        <m:t>𝟕𝟑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42F6836-6291-5220-9710-7ED8F9E5DC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9361" y="6023282"/>
                <a:ext cx="2240219" cy="304379"/>
              </a:xfrm>
              <a:prstGeom prst="rect">
                <a:avLst/>
              </a:prstGeom>
              <a:blipFill>
                <a:blip r:embed="rId7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Arrow: Right 48">
            <a:extLst>
              <a:ext uri="{FF2B5EF4-FFF2-40B4-BE49-F238E27FC236}">
                <a16:creationId xmlns:a16="http://schemas.microsoft.com/office/drawing/2014/main" id="{25BEB9D6-8201-1652-0A9C-8C40F06A3332}"/>
              </a:ext>
            </a:extLst>
          </p:cNvPr>
          <p:cNvSpPr/>
          <p:nvPr/>
        </p:nvSpPr>
        <p:spPr>
          <a:xfrm>
            <a:off x="9061152" y="1193450"/>
            <a:ext cx="204447" cy="487279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Arrow: Right 49">
            <a:extLst>
              <a:ext uri="{FF2B5EF4-FFF2-40B4-BE49-F238E27FC236}">
                <a16:creationId xmlns:a16="http://schemas.microsoft.com/office/drawing/2014/main" id="{539B348E-3A15-9603-431A-6D5FFE2C72B6}"/>
              </a:ext>
            </a:extLst>
          </p:cNvPr>
          <p:cNvSpPr/>
          <p:nvPr/>
        </p:nvSpPr>
        <p:spPr>
          <a:xfrm flipH="1">
            <a:off x="9059391" y="4538446"/>
            <a:ext cx="204447" cy="487279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Arrow: Right 50">
            <a:extLst>
              <a:ext uri="{FF2B5EF4-FFF2-40B4-BE49-F238E27FC236}">
                <a16:creationId xmlns:a16="http://schemas.microsoft.com/office/drawing/2014/main" id="{E623A583-5BFD-88EA-74D1-E93174FD944D}"/>
              </a:ext>
            </a:extLst>
          </p:cNvPr>
          <p:cNvSpPr/>
          <p:nvPr/>
        </p:nvSpPr>
        <p:spPr>
          <a:xfrm rot="5400000">
            <a:off x="10563508" y="3185404"/>
            <a:ext cx="204447" cy="487279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B091919D-B77A-DDA1-C94B-A88969551369}"/>
              </a:ext>
            </a:extLst>
          </p:cNvPr>
          <p:cNvCxnSpPr>
            <a:cxnSpLocks/>
          </p:cNvCxnSpPr>
          <p:nvPr/>
        </p:nvCxnSpPr>
        <p:spPr>
          <a:xfrm>
            <a:off x="8070014" y="717550"/>
            <a:ext cx="0" cy="771191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C92146CA-1769-B5B9-9A00-C25D3AA46CA8}"/>
              </a:ext>
            </a:extLst>
          </p:cNvPr>
          <p:cNvCxnSpPr>
            <a:cxnSpLocks/>
          </p:cNvCxnSpPr>
          <p:nvPr/>
        </p:nvCxnSpPr>
        <p:spPr>
          <a:xfrm>
            <a:off x="7785935" y="1002950"/>
            <a:ext cx="0" cy="40324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26030F18-A750-C92E-995B-BEDF393E3DF5}"/>
              </a:ext>
            </a:extLst>
          </p:cNvPr>
          <p:cNvCxnSpPr>
            <a:cxnSpLocks/>
          </p:cNvCxnSpPr>
          <p:nvPr/>
        </p:nvCxnSpPr>
        <p:spPr>
          <a:xfrm>
            <a:off x="7497010" y="1365584"/>
            <a:ext cx="0" cy="65251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A5796E02-73AA-DAF4-70FB-106F0193DB08}"/>
              </a:ext>
            </a:extLst>
          </p:cNvPr>
          <p:cNvCxnSpPr>
            <a:cxnSpLocks/>
          </p:cNvCxnSpPr>
          <p:nvPr/>
        </p:nvCxnSpPr>
        <p:spPr>
          <a:xfrm>
            <a:off x="7497010" y="1575323"/>
            <a:ext cx="0" cy="151877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A5978C19-5E55-CCED-0B3F-5E492B9DFC9C}"/>
              </a:ext>
            </a:extLst>
          </p:cNvPr>
          <p:cNvCxnSpPr>
            <a:cxnSpLocks/>
          </p:cNvCxnSpPr>
          <p:nvPr/>
        </p:nvCxnSpPr>
        <p:spPr>
          <a:xfrm>
            <a:off x="7211260" y="1873250"/>
            <a:ext cx="0" cy="151877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8E8D3ACA-6166-F2B0-8BFC-6ADA595FB7B9}"/>
              </a:ext>
            </a:extLst>
          </p:cNvPr>
          <p:cNvCxnSpPr>
            <a:cxnSpLocks/>
          </p:cNvCxnSpPr>
          <p:nvPr/>
        </p:nvCxnSpPr>
        <p:spPr>
          <a:xfrm>
            <a:off x="7208920" y="1290259"/>
            <a:ext cx="0" cy="440116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91204718-17F1-8C31-2AA2-655374691ABC}"/>
              </a:ext>
            </a:extLst>
          </p:cNvPr>
          <p:cNvCxnSpPr>
            <a:cxnSpLocks/>
          </p:cNvCxnSpPr>
          <p:nvPr/>
        </p:nvCxnSpPr>
        <p:spPr>
          <a:xfrm>
            <a:off x="10963234" y="719931"/>
            <a:ext cx="0" cy="678278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371184CC-9259-E0D3-3043-C81962850C35}"/>
              </a:ext>
            </a:extLst>
          </p:cNvPr>
          <p:cNvCxnSpPr>
            <a:cxnSpLocks/>
          </p:cNvCxnSpPr>
          <p:nvPr/>
        </p:nvCxnSpPr>
        <p:spPr>
          <a:xfrm>
            <a:off x="10679155" y="1005331"/>
            <a:ext cx="0" cy="392878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1D00A182-D244-6BE7-8C3F-09081655CB0E}"/>
              </a:ext>
            </a:extLst>
          </p:cNvPr>
          <p:cNvCxnSpPr>
            <a:cxnSpLocks/>
          </p:cNvCxnSpPr>
          <p:nvPr/>
        </p:nvCxnSpPr>
        <p:spPr>
          <a:xfrm>
            <a:off x="10390230" y="1406190"/>
            <a:ext cx="0" cy="27026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A50A0D25-3528-1888-6468-DF1B411390CA}"/>
              </a:ext>
            </a:extLst>
          </p:cNvPr>
          <p:cNvCxnSpPr>
            <a:cxnSpLocks/>
          </p:cNvCxnSpPr>
          <p:nvPr/>
        </p:nvCxnSpPr>
        <p:spPr>
          <a:xfrm>
            <a:off x="10390230" y="1577704"/>
            <a:ext cx="0" cy="151877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011952F1-32FA-027B-6159-C47B975AA885}"/>
              </a:ext>
            </a:extLst>
          </p:cNvPr>
          <p:cNvCxnSpPr>
            <a:cxnSpLocks/>
          </p:cNvCxnSpPr>
          <p:nvPr/>
        </p:nvCxnSpPr>
        <p:spPr>
          <a:xfrm>
            <a:off x="10104480" y="1875631"/>
            <a:ext cx="0" cy="151877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B1B7D443-B133-8049-7DE4-1C9ED6ACC40A}"/>
              </a:ext>
            </a:extLst>
          </p:cNvPr>
          <p:cNvCxnSpPr>
            <a:cxnSpLocks/>
          </p:cNvCxnSpPr>
          <p:nvPr/>
        </p:nvCxnSpPr>
        <p:spPr>
          <a:xfrm>
            <a:off x="10102140" y="1398209"/>
            <a:ext cx="0" cy="334547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FFA6314D-D964-D134-073A-E32BFD15FBD8}"/>
              </a:ext>
            </a:extLst>
          </p:cNvPr>
          <p:cNvCxnSpPr>
            <a:cxnSpLocks/>
          </p:cNvCxnSpPr>
          <p:nvPr/>
        </p:nvCxnSpPr>
        <p:spPr>
          <a:xfrm>
            <a:off x="10963234" y="3965070"/>
            <a:ext cx="0" cy="678278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ECD9F6DC-C1D5-416C-A0FA-B798007A6E8F}"/>
              </a:ext>
            </a:extLst>
          </p:cNvPr>
          <p:cNvCxnSpPr>
            <a:cxnSpLocks/>
          </p:cNvCxnSpPr>
          <p:nvPr/>
        </p:nvCxnSpPr>
        <p:spPr>
          <a:xfrm>
            <a:off x="10674393" y="4252851"/>
            <a:ext cx="0" cy="495362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B406B2CA-3986-C3F3-99EC-17BCAFCFD137}"/>
              </a:ext>
            </a:extLst>
          </p:cNvPr>
          <p:cNvCxnSpPr>
            <a:cxnSpLocks/>
          </p:cNvCxnSpPr>
          <p:nvPr/>
        </p:nvCxnSpPr>
        <p:spPr>
          <a:xfrm>
            <a:off x="10387849" y="4822843"/>
            <a:ext cx="0" cy="151877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B7F43A63-CCD0-19F7-9708-3AA677E65F22}"/>
              </a:ext>
            </a:extLst>
          </p:cNvPr>
          <p:cNvCxnSpPr>
            <a:cxnSpLocks/>
          </p:cNvCxnSpPr>
          <p:nvPr/>
        </p:nvCxnSpPr>
        <p:spPr>
          <a:xfrm>
            <a:off x="10099718" y="5120770"/>
            <a:ext cx="0" cy="151877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046F9607-734F-55B4-7736-AE59575B1FBB}"/>
              </a:ext>
            </a:extLst>
          </p:cNvPr>
          <p:cNvCxnSpPr>
            <a:cxnSpLocks/>
          </p:cNvCxnSpPr>
          <p:nvPr/>
        </p:nvCxnSpPr>
        <p:spPr>
          <a:xfrm flipH="1">
            <a:off x="9850594" y="4454226"/>
            <a:ext cx="1630279" cy="65572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86154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5959CB-AE20-23FB-02DC-FBC10521E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Nonlinear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DBB746-FCC7-2F79-D06D-071E8B7E74F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5" y="708363"/>
            <a:ext cx="10355263" cy="5650326"/>
          </a:xfrm>
        </p:spPr>
        <p:txBody>
          <a:bodyPr/>
          <a:lstStyle/>
          <a:p>
            <a:r>
              <a:rPr lang="en-US" dirty="0"/>
              <a:t>Linear regression models always form a straight-line pattern prediction between the feature and the target</a:t>
            </a:r>
          </a:p>
          <a:p>
            <a:r>
              <a:rPr lang="en-US" sz="2400" dirty="0"/>
              <a:t>What if the pattern in data is not linear?</a:t>
            </a:r>
          </a:p>
          <a:p>
            <a:pPr lvl="1"/>
            <a:r>
              <a:rPr lang="en-US" dirty="0"/>
              <a:t>i.e., data in the scatter plot forms a curvy pattern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DDBC1BE-5432-958F-3FBE-809B8D75BF1F}"/>
              </a:ext>
            </a:extLst>
          </p:cNvPr>
          <p:cNvCxnSpPr>
            <a:cxnSpLocks/>
          </p:cNvCxnSpPr>
          <p:nvPr/>
        </p:nvCxnSpPr>
        <p:spPr>
          <a:xfrm>
            <a:off x="1146111" y="5100048"/>
            <a:ext cx="362441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2ADACD2-0FAB-92F4-EB89-638FBDB6C4B4}"/>
              </a:ext>
            </a:extLst>
          </p:cNvPr>
          <p:cNvCxnSpPr>
            <a:cxnSpLocks/>
          </p:cNvCxnSpPr>
          <p:nvPr/>
        </p:nvCxnSpPr>
        <p:spPr>
          <a:xfrm flipV="1">
            <a:off x="1146111" y="3182323"/>
            <a:ext cx="0" cy="194629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B62B2D5B-46A7-3CB8-712E-69DD38909F58}"/>
              </a:ext>
            </a:extLst>
          </p:cNvPr>
          <p:cNvSpPr/>
          <p:nvPr/>
        </p:nvSpPr>
        <p:spPr>
          <a:xfrm>
            <a:off x="1717611" y="4275510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1C5879F-9E7E-9007-FA87-983B41580C0B}"/>
              </a:ext>
            </a:extLst>
          </p:cNvPr>
          <p:cNvSpPr/>
          <p:nvPr/>
        </p:nvSpPr>
        <p:spPr>
          <a:xfrm>
            <a:off x="2286649" y="4392816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C68B3A4-CE13-32C2-2765-96C09841A542}"/>
              </a:ext>
            </a:extLst>
          </p:cNvPr>
          <p:cNvSpPr/>
          <p:nvPr/>
        </p:nvSpPr>
        <p:spPr>
          <a:xfrm>
            <a:off x="2361457" y="3889740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BAADDA8-D21C-9BA3-A4DE-7EC526A29B54}"/>
              </a:ext>
            </a:extLst>
          </p:cNvPr>
          <p:cNvSpPr/>
          <p:nvPr/>
        </p:nvSpPr>
        <p:spPr>
          <a:xfrm>
            <a:off x="3163406" y="4193297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E1B53BA-3480-4A66-ADCA-94B1B8B68ECE}"/>
              </a:ext>
            </a:extLst>
          </p:cNvPr>
          <p:cNvSpPr/>
          <p:nvPr/>
        </p:nvSpPr>
        <p:spPr>
          <a:xfrm>
            <a:off x="3280712" y="3359167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E7EA4CD-0A65-8DDC-B8F0-6300BF462BF7}"/>
              </a:ext>
            </a:extLst>
          </p:cNvPr>
          <p:cNvSpPr/>
          <p:nvPr/>
        </p:nvSpPr>
        <p:spPr>
          <a:xfrm>
            <a:off x="1431941" y="4682143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6AC47C0-3439-F94A-51F0-50A74216130E}"/>
              </a:ext>
            </a:extLst>
          </p:cNvPr>
          <p:cNvSpPr/>
          <p:nvPr/>
        </p:nvSpPr>
        <p:spPr>
          <a:xfrm>
            <a:off x="2928793" y="3848015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324D803-C4F9-3CAA-45F6-2F4BEFC44003}"/>
              </a:ext>
            </a:extLst>
          </p:cNvPr>
          <p:cNvSpPr/>
          <p:nvPr/>
        </p:nvSpPr>
        <p:spPr>
          <a:xfrm>
            <a:off x="4320882" y="3433835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BFD989D-6458-FF33-B1D9-0E388750C852}"/>
              </a:ext>
            </a:extLst>
          </p:cNvPr>
          <p:cNvSpPr/>
          <p:nvPr/>
        </p:nvSpPr>
        <p:spPr>
          <a:xfrm>
            <a:off x="3734350" y="3712632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3E2FB71-3F86-258A-E8DB-ACC87041B0AC}"/>
              </a:ext>
            </a:extLst>
          </p:cNvPr>
          <p:cNvCxnSpPr/>
          <p:nvPr/>
        </p:nvCxnSpPr>
        <p:spPr>
          <a:xfrm flipV="1">
            <a:off x="1263316" y="3305833"/>
            <a:ext cx="3164305" cy="1662244"/>
          </a:xfrm>
          <a:prstGeom prst="line">
            <a:avLst/>
          </a:prstGeom>
          <a:ln w="571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AFEE9FD-D874-E916-7243-2CCC8FA40626}"/>
              </a:ext>
            </a:extLst>
          </p:cNvPr>
          <p:cNvCxnSpPr>
            <a:cxnSpLocks/>
          </p:cNvCxnSpPr>
          <p:nvPr/>
        </p:nvCxnSpPr>
        <p:spPr>
          <a:xfrm>
            <a:off x="7389701" y="5100048"/>
            <a:ext cx="362441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7BA8204-7F38-AC4B-178F-9019C586A77D}"/>
              </a:ext>
            </a:extLst>
          </p:cNvPr>
          <p:cNvCxnSpPr>
            <a:cxnSpLocks/>
          </p:cNvCxnSpPr>
          <p:nvPr/>
        </p:nvCxnSpPr>
        <p:spPr>
          <a:xfrm flipV="1">
            <a:off x="7389701" y="3182323"/>
            <a:ext cx="0" cy="194629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02BAFC54-3803-9B9F-D51C-203C703F33DC}"/>
              </a:ext>
            </a:extLst>
          </p:cNvPr>
          <p:cNvSpPr/>
          <p:nvPr/>
        </p:nvSpPr>
        <p:spPr>
          <a:xfrm>
            <a:off x="7600143" y="4082628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60ED21C-9A99-7C94-1E99-5A94E31A6DB6}"/>
              </a:ext>
            </a:extLst>
          </p:cNvPr>
          <p:cNvSpPr/>
          <p:nvPr/>
        </p:nvSpPr>
        <p:spPr>
          <a:xfrm>
            <a:off x="8074273" y="3894370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1597B6A-561C-F81E-C5DC-CEE0E3C780C8}"/>
              </a:ext>
            </a:extLst>
          </p:cNvPr>
          <p:cNvSpPr/>
          <p:nvPr/>
        </p:nvSpPr>
        <p:spPr>
          <a:xfrm>
            <a:off x="8457877" y="3459136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EEFB964-AA9A-67D2-D0F0-2A83AE9B3242}"/>
              </a:ext>
            </a:extLst>
          </p:cNvPr>
          <p:cNvSpPr/>
          <p:nvPr/>
        </p:nvSpPr>
        <p:spPr>
          <a:xfrm>
            <a:off x="8993458" y="3268531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EEA7C8B-F0E5-8E1B-8EB1-BF30881CA792}"/>
              </a:ext>
            </a:extLst>
          </p:cNvPr>
          <p:cNvSpPr/>
          <p:nvPr/>
        </p:nvSpPr>
        <p:spPr>
          <a:xfrm>
            <a:off x="8967293" y="3711654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E8109D49-E6CF-3DC9-9FA4-13D39426C428}"/>
              </a:ext>
            </a:extLst>
          </p:cNvPr>
          <p:cNvSpPr/>
          <p:nvPr/>
        </p:nvSpPr>
        <p:spPr>
          <a:xfrm>
            <a:off x="7888278" y="4643004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4F8013D-0089-9271-263B-058953E09737}"/>
              </a:ext>
            </a:extLst>
          </p:cNvPr>
          <p:cNvSpPr/>
          <p:nvPr/>
        </p:nvSpPr>
        <p:spPr>
          <a:xfrm>
            <a:off x="9616509" y="3378420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CECD8C52-D549-ECA8-AB93-1644DBC277F4}"/>
              </a:ext>
            </a:extLst>
          </p:cNvPr>
          <p:cNvSpPr/>
          <p:nvPr/>
        </p:nvSpPr>
        <p:spPr>
          <a:xfrm>
            <a:off x="10523930" y="3606795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445B907-D807-BC53-EA16-77A865150FFC}"/>
              </a:ext>
            </a:extLst>
          </p:cNvPr>
          <p:cNvSpPr/>
          <p:nvPr/>
        </p:nvSpPr>
        <p:spPr>
          <a:xfrm>
            <a:off x="10035468" y="3772433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E1942CB-522D-0A26-D35E-6DE90EFE578F}"/>
              </a:ext>
            </a:extLst>
          </p:cNvPr>
          <p:cNvSpPr txBox="1"/>
          <p:nvPr/>
        </p:nvSpPr>
        <p:spPr>
          <a:xfrm>
            <a:off x="2059162" y="5168697"/>
            <a:ext cx="1512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Linear pattern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CB67E76-ADD4-CC7F-10AA-E08400FA6838}"/>
              </a:ext>
            </a:extLst>
          </p:cNvPr>
          <p:cNvSpPr txBox="1"/>
          <p:nvPr/>
        </p:nvSpPr>
        <p:spPr>
          <a:xfrm>
            <a:off x="8088413" y="5175004"/>
            <a:ext cx="1859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Nonlinear pattern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BE60A68-6BEE-C5C0-E4DA-46852BFEA108}"/>
              </a:ext>
            </a:extLst>
          </p:cNvPr>
          <p:cNvCxnSpPr>
            <a:cxnSpLocks/>
          </p:cNvCxnSpPr>
          <p:nvPr/>
        </p:nvCxnSpPr>
        <p:spPr>
          <a:xfrm flipH="1" flipV="1">
            <a:off x="7542452" y="3268531"/>
            <a:ext cx="3350797" cy="1403843"/>
          </a:xfrm>
          <a:prstGeom prst="line">
            <a:avLst/>
          </a:prstGeom>
          <a:ln w="57150">
            <a:solidFill>
              <a:srgbClr val="FF0000">
                <a:alpha val="60000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F8A28FC-BDDC-47BA-8CBB-F3101A0F4C84}"/>
              </a:ext>
            </a:extLst>
          </p:cNvPr>
          <p:cNvCxnSpPr>
            <a:cxnSpLocks/>
          </p:cNvCxnSpPr>
          <p:nvPr/>
        </p:nvCxnSpPr>
        <p:spPr>
          <a:xfrm flipV="1">
            <a:off x="7389701" y="3089956"/>
            <a:ext cx="3204104" cy="1566969"/>
          </a:xfrm>
          <a:prstGeom prst="line">
            <a:avLst/>
          </a:prstGeom>
          <a:ln w="57150">
            <a:solidFill>
              <a:schemeClr val="accent4">
                <a:lumMod val="75000"/>
                <a:alpha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D617BFE-D8A0-D00D-86C0-CB738B0BCD10}"/>
              </a:ext>
            </a:extLst>
          </p:cNvPr>
          <p:cNvCxnSpPr>
            <a:cxnSpLocks/>
          </p:cNvCxnSpPr>
          <p:nvPr/>
        </p:nvCxnSpPr>
        <p:spPr>
          <a:xfrm>
            <a:off x="7472577" y="3855508"/>
            <a:ext cx="3337797" cy="200648"/>
          </a:xfrm>
          <a:prstGeom prst="line">
            <a:avLst/>
          </a:prstGeom>
          <a:ln w="57150">
            <a:solidFill>
              <a:schemeClr val="accent5">
                <a:lumMod val="40000"/>
                <a:lumOff val="60000"/>
                <a:alpha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Graphic 43" descr="Question Mark with solid fill">
            <a:extLst>
              <a:ext uri="{FF2B5EF4-FFF2-40B4-BE49-F238E27FC236}">
                <a16:creationId xmlns:a16="http://schemas.microsoft.com/office/drawing/2014/main" id="{3AECDEE0-377A-7513-59F5-711EA953BB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967293" y="408247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577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4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B8B2D7-5A59-887A-1C71-3C957AA28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Nonlinear Activation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D942649-C304-41B3-E458-E3CD4FD4153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33425" y="908093"/>
                <a:ext cx="6721516" cy="5221539"/>
              </a:xfrm>
            </p:spPr>
            <p:txBody>
              <a:bodyPr/>
              <a:lstStyle/>
              <a:p>
                <a:r>
                  <a:rPr lang="en-US" sz="2000" dirty="0"/>
                  <a:t>An easy way to address nonlinear data is to transform the linear regression model with an </a:t>
                </a:r>
                <a:r>
                  <a:rPr lang="en-US" sz="2000" b="1" dirty="0"/>
                  <a:t>activation function</a:t>
                </a: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𝒔</m:t>
                    </m:r>
                    <m:d>
                      <m:dPr>
                        <m:ctrlPr>
                          <a:rPr lang="en-US" sz="20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⋅</m:t>
                        </m:r>
                      </m:e>
                    </m:d>
                  </m:oMath>
                </a14:m>
                <a:endParaRPr lang="en-US" sz="2000" b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𝑆𝑐𝑜𝑟𝑒</m:t>
                          </m:r>
                        </m:e>
                      </m:acc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𝑠</m:t>
                      </m:r>
                      <m:d>
                        <m:dPr>
                          <m:ctrlP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×</m:t>
                          </m:r>
                          <m:sSub>
                            <m:sSubPr>
                              <m:ctrlP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  <m:t>𝑠𝑡𝑢𝑑𝑦</m:t>
                              </m:r>
                            </m:sub>
                          </m:sSub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000" dirty="0"/>
              </a:p>
              <a:p>
                <a:pPr lvl="1"/>
                <a:r>
                  <a:rPr lang="en-US" sz="1800" dirty="0"/>
                  <a:t>For the pattern on the right,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𝑠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⋅</m:t>
                        </m:r>
                      </m:e>
                    </m:d>
                  </m:oMath>
                </a14:m>
                <a:r>
                  <a:rPr lang="en-US" sz="1800" dirty="0"/>
                  <a:t> can be the logarithm function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𝑆𝑐𝑜𝑟𝑒</m:t>
                          </m:r>
                        </m:e>
                      </m:acc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sz="2000" b="1" i="0" dirty="0" smtClean="0">
                              <a:latin typeface="Cambria Math" panose="02040503050406030204" pitchFamily="18" charset="0"/>
                            </a:rPr>
                            <m:t>𝐥𝐨𝐠</m:t>
                          </m:r>
                        </m:fName>
                        <m:e>
                          <m:d>
                            <m:dPr>
                              <m:ctrlPr>
                                <a:rPr lang="en-US" sz="20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 dirty="0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sz="2000" i="1" dirty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2000" i="1" dirty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b>
                                <m:sSubPr>
                                  <m:ctrlPr>
                                    <a:rPr lang="en-US" sz="20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2000" b="0" i="1" dirty="0" smtClean="0">
                                      <a:latin typeface="Cambria Math" panose="02040503050406030204" pitchFamily="18" charset="0"/>
                                    </a:rPr>
                                    <m:t>𝑠𝑡𝑢𝑑𝑦</m:t>
                                  </m:r>
                                </m:sub>
                              </m:sSub>
                              <m:r>
                                <a:rPr lang="en-US" sz="2000" i="1" dirty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0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 dirty="0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sz="2000" i="1" dirty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en-US" sz="2400" dirty="0"/>
              </a:p>
              <a:p>
                <a:r>
                  <a:rPr lang="en-US" sz="2000" dirty="0"/>
                  <a:t>But what if the pattern is as below? </a:t>
                </a:r>
              </a:p>
              <a:p>
                <a:pPr marL="0" indent="0">
                  <a:buNone/>
                </a:pPr>
                <a:r>
                  <a:rPr lang="en-US" sz="2000" dirty="0">
                    <a:sym typeface="Wingdings" panose="05000000000000000000" pitchFamily="2" charset="2"/>
                  </a:rPr>
                  <a:t> We use a </a:t>
                </a:r>
                <a:r>
                  <a:rPr lang="en-US" sz="2000" b="1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neural network </a:t>
                </a:r>
                <a:endParaRPr lang="en-US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D942649-C304-41B3-E458-E3CD4FD4153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33425" y="908093"/>
                <a:ext cx="6721516" cy="5221539"/>
              </a:xfrm>
              <a:blipFill>
                <a:blip r:embed="rId2"/>
                <a:stretch>
                  <a:fillRect l="-907" t="-1284" r="-7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EC9FD57D-192B-E1CF-AF4F-0C8FB6AFB2F9}"/>
              </a:ext>
            </a:extLst>
          </p:cNvPr>
          <p:cNvCxnSpPr>
            <a:cxnSpLocks/>
          </p:cNvCxnSpPr>
          <p:nvPr/>
        </p:nvCxnSpPr>
        <p:spPr>
          <a:xfrm>
            <a:off x="8055695" y="5820172"/>
            <a:ext cx="362441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B225835-813E-B104-8256-9A1FC1D2AC5E}"/>
              </a:ext>
            </a:extLst>
          </p:cNvPr>
          <p:cNvCxnSpPr>
            <a:cxnSpLocks/>
          </p:cNvCxnSpPr>
          <p:nvPr/>
        </p:nvCxnSpPr>
        <p:spPr>
          <a:xfrm flipV="1">
            <a:off x="8055695" y="3902447"/>
            <a:ext cx="0" cy="194629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DBB6B355-50EC-9520-53FB-7D8916B0EF43}"/>
              </a:ext>
            </a:extLst>
          </p:cNvPr>
          <p:cNvSpPr/>
          <p:nvPr/>
        </p:nvSpPr>
        <p:spPr>
          <a:xfrm>
            <a:off x="8277426" y="4988791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86FF437-6E1D-96F0-508D-145DF17AFB50}"/>
              </a:ext>
            </a:extLst>
          </p:cNvPr>
          <p:cNvSpPr/>
          <p:nvPr/>
        </p:nvSpPr>
        <p:spPr>
          <a:xfrm>
            <a:off x="8740267" y="4614494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12903D4-1A3A-8F60-8022-4540B160BE9E}"/>
              </a:ext>
            </a:extLst>
          </p:cNvPr>
          <p:cNvSpPr/>
          <p:nvPr/>
        </p:nvSpPr>
        <p:spPr>
          <a:xfrm>
            <a:off x="9113314" y="4098543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976A43A-760B-1518-DDFD-54A0A9C7772C}"/>
              </a:ext>
            </a:extLst>
          </p:cNvPr>
          <p:cNvSpPr/>
          <p:nvPr/>
        </p:nvSpPr>
        <p:spPr>
          <a:xfrm>
            <a:off x="9659452" y="3988655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A2F4B3F-7E79-4A8E-AAF0-54FDFFA19746}"/>
              </a:ext>
            </a:extLst>
          </p:cNvPr>
          <p:cNvSpPr/>
          <p:nvPr/>
        </p:nvSpPr>
        <p:spPr>
          <a:xfrm>
            <a:off x="9542145" y="4360720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1E0033-317F-0D20-9BC5-0C3B44F1A912}"/>
              </a:ext>
            </a:extLst>
          </p:cNvPr>
          <p:cNvSpPr/>
          <p:nvPr/>
        </p:nvSpPr>
        <p:spPr>
          <a:xfrm>
            <a:off x="8554272" y="5363128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1078145-9D22-FE5D-09D5-0EE77DF14BA7}"/>
              </a:ext>
            </a:extLst>
          </p:cNvPr>
          <p:cNvSpPr/>
          <p:nvPr/>
        </p:nvSpPr>
        <p:spPr>
          <a:xfrm>
            <a:off x="10162077" y="3979058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C8F312A-618D-6711-BEB1-3C0CC0389E24}"/>
              </a:ext>
            </a:extLst>
          </p:cNvPr>
          <p:cNvSpPr/>
          <p:nvPr/>
        </p:nvSpPr>
        <p:spPr>
          <a:xfrm>
            <a:off x="11164514" y="3810439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DC9AB00-5EE2-B00E-AE1F-7BC8112B03B4}"/>
              </a:ext>
            </a:extLst>
          </p:cNvPr>
          <p:cNvSpPr/>
          <p:nvPr/>
        </p:nvSpPr>
        <p:spPr>
          <a:xfrm>
            <a:off x="10642066" y="3744445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2DD90D1C-0536-9A02-D45C-0012E4F334DE}"/>
              </a:ext>
            </a:extLst>
          </p:cNvPr>
          <p:cNvSpPr/>
          <p:nvPr/>
        </p:nvSpPr>
        <p:spPr>
          <a:xfrm rot="20986932">
            <a:off x="8218511" y="4093219"/>
            <a:ext cx="3310443" cy="1367149"/>
          </a:xfrm>
          <a:custGeom>
            <a:avLst/>
            <a:gdLst>
              <a:gd name="connsiteX0" fmla="*/ 0 w 3314700"/>
              <a:gd name="connsiteY0" fmla="*/ 1361653 h 1361653"/>
              <a:gd name="connsiteX1" fmla="*/ 1335506 w 3314700"/>
              <a:gd name="connsiteY1" fmla="*/ 86306 h 1361653"/>
              <a:gd name="connsiteX2" fmla="*/ 3314700 w 3314700"/>
              <a:gd name="connsiteY2" fmla="*/ 218653 h 1361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14700" h="1361653">
                <a:moveTo>
                  <a:pt x="0" y="1361653"/>
                </a:moveTo>
                <a:cubicBezTo>
                  <a:pt x="391528" y="819229"/>
                  <a:pt x="783056" y="276806"/>
                  <a:pt x="1335506" y="86306"/>
                </a:cubicBezTo>
                <a:cubicBezTo>
                  <a:pt x="1887956" y="-104194"/>
                  <a:pt x="2601328" y="57229"/>
                  <a:pt x="3314700" y="218653"/>
                </a:cubicBezTo>
              </a:path>
            </a:pathLst>
          </a:custGeom>
          <a:noFill/>
          <a:ln w="571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F554E63-5356-BFE8-C841-A054A8EC4B7A}"/>
                  </a:ext>
                </a:extLst>
              </p:cNvPr>
              <p:cNvSpPr txBox="1"/>
              <p:nvPr/>
            </p:nvSpPr>
            <p:spPr>
              <a:xfrm>
                <a:off x="9178716" y="4771969"/>
                <a:ext cx="292669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𝐿𝑜𝑆</m:t>
                          </m:r>
                        </m:e>
                      </m:acc>
                      <m:r>
                        <a:rPr lang="en-US" i="1" dirty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b="1" dirty="0">
                              <a:latin typeface="Cambria Math" panose="02040503050406030204" pitchFamily="18" charset="0"/>
                            </a:rPr>
                            <m:t>𝐥𝐨𝐠</m:t>
                          </m:r>
                        </m:fName>
                        <m:e>
                          <m:d>
                            <m:d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𝑅𝑖𝑠𝑘</m:t>
                              </m:r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F554E63-5356-BFE8-C841-A054A8EC4B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78716" y="4771969"/>
                <a:ext cx="2926699" cy="369332"/>
              </a:xfrm>
              <a:prstGeom prst="rect">
                <a:avLst/>
              </a:prstGeom>
              <a:blipFill>
                <a:blip r:embed="rId3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DE51C53-96F9-FF2A-4888-B00BEE3C2D7B}"/>
              </a:ext>
            </a:extLst>
          </p:cNvPr>
          <p:cNvCxnSpPr>
            <a:cxnSpLocks/>
          </p:cNvCxnSpPr>
          <p:nvPr/>
        </p:nvCxnSpPr>
        <p:spPr>
          <a:xfrm>
            <a:off x="8055695" y="2325496"/>
            <a:ext cx="362441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84FB424-4C44-7898-285F-725AA0503FF6}"/>
              </a:ext>
            </a:extLst>
          </p:cNvPr>
          <p:cNvCxnSpPr>
            <a:cxnSpLocks/>
          </p:cNvCxnSpPr>
          <p:nvPr/>
        </p:nvCxnSpPr>
        <p:spPr>
          <a:xfrm flipV="1">
            <a:off x="8055695" y="407771"/>
            <a:ext cx="0" cy="194629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A81661EE-3CE2-C502-4BB5-39F42DB35AB5}"/>
              </a:ext>
            </a:extLst>
          </p:cNvPr>
          <p:cNvSpPr txBox="1"/>
          <p:nvPr/>
        </p:nvSpPr>
        <p:spPr>
          <a:xfrm>
            <a:off x="10333588" y="2349882"/>
            <a:ext cx="1233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Study Time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34E86A1-9718-90E1-19FD-A43C6D86A46E}"/>
              </a:ext>
            </a:extLst>
          </p:cNvPr>
          <p:cNvSpPr txBox="1"/>
          <p:nvPr/>
        </p:nvSpPr>
        <p:spPr>
          <a:xfrm rot="16200000">
            <a:off x="7493091" y="709230"/>
            <a:ext cx="700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Score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F4DE5EB7-FF35-D820-4475-BAC3115E83AF}"/>
              </a:ext>
            </a:extLst>
          </p:cNvPr>
          <p:cNvSpPr/>
          <p:nvPr/>
        </p:nvSpPr>
        <p:spPr>
          <a:xfrm>
            <a:off x="8277426" y="1494115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2E46A000-2431-DE80-5217-2492C38EA485}"/>
              </a:ext>
            </a:extLst>
          </p:cNvPr>
          <p:cNvSpPr/>
          <p:nvPr/>
        </p:nvSpPr>
        <p:spPr>
          <a:xfrm>
            <a:off x="8740267" y="1119818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2266D6EE-6476-4FE5-4655-2BE1FDF7B08E}"/>
              </a:ext>
            </a:extLst>
          </p:cNvPr>
          <p:cNvSpPr/>
          <p:nvPr/>
        </p:nvSpPr>
        <p:spPr>
          <a:xfrm>
            <a:off x="9113314" y="603867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865C4DA-C6FC-BC20-56A4-F1FE508F63F0}"/>
              </a:ext>
            </a:extLst>
          </p:cNvPr>
          <p:cNvSpPr/>
          <p:nvPr/>
        </p:nvSpPr>
        <p:spPr>
          <a:xfrm>
            <a:off x="9659452" y="493979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D70AAD5D-3567-5CA5-3BDF-687C768701FC}"/>
              </a:ext>
            </a:extLst>
          </p:cNvPr>
          <p:cNvSpPr/>
          <p:nvPr/>
        </p:nvSpPr>
        <p:spPr>
          <a:xfrm>
            <a:off x="9542145" y="866044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8C1871B-BC51-7353-CB41-8865611FF759}"/>
              </a:ext>
            </a:extLst>
          </p:cNvPr>
          <p:cNvSpPr/>
          <p:nvPr/>
        </p:nvSpPr>
        <p:spPr>
          <a:xfrm>
            <a:off x="8554272" y="1868452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257D24BC-2404-F256-4614-40A05985F0F1}"/>
              </a:ext>
            </a:extLst>
          </p:cNvPr>
          <p:cNvSpPr/>
          <p:nvPr/>
        </p:nvSpPr>
        <p:spPr>
          <a:xfrm>
            <a:off x="10162077" y="484382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88A095E-3E91-1D64-2D59-DB647C288D38}"/>
              </a:ext>
            </a:extLst>
          </p:cNvPr>
          <p:cNvSpPr/>
          <p:nvPr/>
        </p:nvSpPr>
        <p:spPr>
          <a:xfrm>
            <a:off x="11164514" y="315763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0378CBA9-7B53-8525-8F95-54943BEC622D}"/>
              </a:ext>
            </a:extLst>
          </p:cNvPr>
          <p:cNvSpPr/>
          <p:nvPr/>
        </p:nvSpPr>
        <p:spPr>
          <a:xfrm>
            <a:off x="10642066" y="249769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52AC8ECC-B330-6F60-EA7D-C5DE3E0E246A}"/>
                  </a:ext>
                </a:extLst>
              </p:cNvPr>
              <p:cNvSpPr txBox="1"/>
              <p:nvPr/>
            </p:nvSpPr>
            <p:spPr>
              <a:xfrm>
                <a:off x="9342092" y="1297311"/>
                <a:ext cx="283455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𝐿𝑜𝑆</m:t>
                          </m:r>
                        </m:e>
                      </m:acc>
                      <m:r>
                        <a:rPr lang="en-US" i="1" dirty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 dirty="0"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𝑅𝑖𝑠𝑘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52AC8ECC-B330-6F60-EA7D-C5DE3E0E24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42092" y="1297311"/>
                <a:ext cx="2834559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035D704D-A8C3-3B9D-8918-F27D6AC877FC}"/>
              </a:ext>
            </a:extLst>
          </p:cNvPr>
          <p:cNvCxnSpPr/>
          <p:nvPr/>
        </p:nvCxnSpPr>
        <p:spPr>
          <a:xfrm flipV="1">
            <a:off x="8159771" y="11140"/>
            <a:ext cx="3164305" cy="1662244"/>
          </a:xfrm>
          <a:prstGeom prst="line">
            <a:avLst/>
          </a:prstGeom>
          <a:ln w="571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Arrow: Down 36">
            <a:extLst>
              <a:ext uri="{FF2B5EF4-FFF2-40B4-BE49-F238E27FC236}">
                <a16:creationId xmlns:a16="http://schemas.microsoft.com/office/drawing/2014/main" id="{18892EB9-756F-7C7C-C13C-0EB2D7232DA0}"/>
              </a:ext>
            </a:extLst>
          </p:cNvPr>
          <p:cNvSpPr/>
          <p:nvPr/>
        </p:nvSpPr>
        <p:spPr>
          <a:xfrm>
            <a:off x="9813712" y="3058228"/>
            <a:ext cx="696729" cy="322371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4832827C-E7FD-8AF3-69B3-0495F0B4198E}"/>
              </a:ext>
            </a:extLst>
          </p:cNvPr>
          <p:cNvCxnSpPr>
            <a:cxnSpLocks/>
          </p:cNvCxnSpPr>
          <p:nvPr/>
        </p:nvCxnSpPr>
        <p:spPr>
          <a:xfrm>
            <a:off x="877007" y="5820172"/>
            <a:ext cx="4964325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1D183D85-AE0E-8A6D-F32D-A1DFBD4C3F71}"/>
              </a:ext>
            </a:extLst>
          </p:cNvPr>
          <p:cNvCxnSpPr>
            <a:cxnSpLocks/>
          </p:cNvCxnSpPr>
          <p:nvPr/>
        </p:nvCxnSpPr>
        <p:spPr>
          <a:xfrm flipV="1">
            <a:off x="877007" y="3902447"/>
            <a:ext cx="0" cy="194629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>
            <a:extLst>
              <a:ext uri="{FF2B5EF4-FFF2-40B4-BE49-F238E27FC236}">
                <a16:creationId xmlns:a16="http://schemas.microsoft.com/office/drawing/2014/main" id="{EE793D02-3F65-E6D6-AC41-620414D13C95}"/>
              </a:ext>
            </a:extLst>
          </p:cNvPr>
          <p:cNvSpPr/>
          <p:nvPr/>
        </p:nvSpPr>
        <p:spPr>
          <a:xfrm>
            <a:off x="1098738" y="4988791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4D274C84-8983-F256-A4D5-9E0426007C12}"/>
              </a:ext>
            </a:extLst>
          </p:cNvPr>
          <p:cNvSpPr/>
          <p:nvPr/>
        </p:nvSpPr>
        <p:spPr>
          <a:xfrm>
            <a:off x="1561579" y="4614494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1C9D38C7-136F-1E41-5B80-0EFBB3EB38BB}"/>
              </a:ext>
            </a:extLst>
          </p:cNvPr>
          <p:cNvSpPr/>
          <p:nvPr/>
        </p:nvSpPr>
        <p:spPr>
          <a:xfrm>
            <a:off x="1934626" y="4098543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B9CC70BD-6B8D-50CC-A8CA-652AD2840010}"/>
              </a:ext>
            </a:extLst>
          </p:cNvPr>
          <p:cNvSpPr/>
          <p:nvPr/>
        </p:nvSpPr>
        <p:spPr>
          <a:xfrm>
            <a:off x="2328031" y="4282100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37B047EC-8016-D528-2186-B6EE5CE1A4EF}"/>
              </a:ext>
            </a:extLst>
          </p:cNvPr>
          <p:cNvSpPr/>
          <p:nvPr/>
        </p:nvSpPr>
        <p:spPr>
          <a:xfrm rot="18626924">
            <a:off x="1973016" y="4408997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0903AAA3-82E1-6662-B900-56F82F86A119}"/>
              </a:ext>
            </a:extLst>
          </p:cNvPr>
          <p:cNvSpPr/>
          <p:nvPr/>
        </p:nvSpPr>
        <p:spPr>
          <a:xfrm>
            <a:off x="1375584" y="5363128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5974B08-E783-AB63-BC48-3A46736BA8AD}"/>
              </a:ext>
            </a:extLst>
          </p:cNvPr>
          <p:cNvSpPr/>
          <p:nvPr/>
        </p:nvSpPr>
        <p:spPr>
          <a:xfrm>
            <a:off x="2719774" y="4445719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96AF88E0-D6E8-ECD4-631C-486249E1038D}"/>
              </a:ext>
            </a:extLst>
          </p:cNvPr>
          <p:cNvSpPr/>
          <p:nvPr/>
        </p:nvSpPr>
        <p:spPr>
          <a:xfrm>
            <a:off x="2935861" y="4816523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11A03D09-14A9-4813-F72F-15353D0EDDF1}"/>
              </a:ext>
            </a:extLst>
          </p:cNvPr>
          <p:cNvSpPr/>
          <p:nvPr/>
        </p:nvSpPr>
        <p:spPr>
          <a:xfrm>
            <a:off x="2457186" y="4739144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F7B96559-A6C6-A152-E632-0E2402D9C88F}"/>
              </a:ext>
            </a:extLst>
          </p:cNvPr>
          <p:cNvSpPr/>
          <p:nvPr/>
        </p:nvSpPr>
        <p:spPr>
          <a:xfrm>
            <a:off x="3159407" y="5065800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C8EF3F4E-3A18-681B-DBD5-D53B1362FCEE}"/>
              </a:ext>
            </a:extLst>
          </p:cNvPr>
          <p:cNvSpPr/>
          <p:nvPr/>
        </p:nvSpPr>
        <p:spPr>
          <a:xfrm>
            <a:off x="3179923" y="4633350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2015E3A-E26C-F584-D944-8167D021AC9E}"/>
              </a:ext>
            </a:extLst>
          </p:cNvPr>
          <p:cNvSpPr/>
          <p:nvPr/>
        </p:nvSpPr>
        <p:spPr>
          <a:xfrm>
            <a:off x="1401157" y="4992148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57074C69-DB1B-61CE-8EB2-4F34E927162E}"/>
              </a:ext>
            </a:extLst>
          </p:cNvPr>
          <p:cNvSpPr/>
          <p:nvPr/>
        </p:nvSpPr>
        <p:spPr>
          <a:xfrm>
            <a:off x="3505427" y="4740333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8C54CFF0-5E0A-372B-0D44-80CD900E1822}"/>
              </a:ext>
            </a:extLst>
          </p:cNvPr>
          <p:cNvSpPr/>
          <p:nvPr/>
        </p:nvSpPr>
        <p:spPr>
          <a:xfrm>
            <a:off x="4257542" y="4071735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88CBF073-E4D8-983C-E98E-B1B15855E992}"/>
              </a:ext>
            </a:extLst>
          </p:cNvPr>
          <p:cNvSpPr/>
          <p:nvPr/>
        </p:nvSpPr>
        <p:spPr>
          <a:xfrm>
            <a:off x="3857791" y="4360930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8A0094A6-9A2B-1E39-B82D-3315C5CA0472}"/>
              </a:ext>
            </a:extLst>
          </p:cNvPr>
          <p:cNvSpPr/>
          <p:nvPr/>
        </p:nvSpPr>
        <p:spPr>
          <a:xfrm>
            <a:off x="2624286" y="5051136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68B300E4-F364-FF05-D9F4-2D69497D5869}"/>
              </a:ext>
            </a:extLst>
          </p:cNvPr>
          <p:cNvSpPr/>
          <p:nvPr/>
        </p:nvSpPr>
        <p:spPr>
          <a:xfrm>
            <a:off x="4231752" y="4654662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2EED6F55-0F2B-F200-BE12-7B538CF83692}"/>
              </a:ext>
            </a:extLst>
          </p:cNvPr>
          <p:cNvSpPr/>
          <p:nvPr/>
        </p:nvSpPr>
        <p:spPr>
          <a:xfrm>
            <a:off x="3866845" y="4642961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3DCA998A-1D1D-19E6-4A87-8AD7511924A6}"/>
              </a:ext>
            </a:extLst>
          </p:cNvPr>
          <p:cNvSpPr/>
          <p:nvPr/>
        </p:nvSpPr>
        <p:spPr>
          <a:xfrm>
            <a:off x="4475069" y="4408996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3" name="Graphic 62" descr="Question Mark with solid fill">
            <a:extLst>
              <a:ext uri="{FF2B5EF4-FFF2-40B4-BE49-F238E27FC236}">
                <a16:creationId xmlns:a16="http://schemas.microsoft.com/office/drawing/2014/main" id="{714F8C1C-81B8-B8F7-2D07-E67760C8C9C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627759" y="4780004"/>
            <a:ext cx="914400" cy="914400"/>
          </a:xfrm>
          <a:prstGeom prst="rect">
            <a:avLst/>
          </a:prstGeom>
        </p:spPr>
      </p:pic>
      <p:sp>
        <p:nvSpPr>
          <p:cNvPr id="64" name="Oval 63">
            <a:extLst>
              <a:ext uri="{FF2B5EF4-FFF2-40B4-BE49-F238E27FC236}">
                <a16:creationId xmlns:a16="http://schemas.microsoft.com/office/drawing/2014/main" id="{4E393DBA-2A06-2168-295A-C4C544094971}"/>
              </a:ext>
            </a:extLst>
          </p:cNvPr>
          <p:cNvSpPr/>
          <p:nvPr/>
        </p:nvSpPr>
        <p:spPr>
          <a:xfrm>
            <a:off x="4995118" y="4771969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B9CA75F6-B2EA-5D6A-BF1C-92F6D0839901}"/>
              </a:ext>
            </a:extLst>
          </p:cNvPr>
          <p:cNvSpPr/>
          <p:nvPr/>
        </p:nvSpPr>
        <p:spPr>
          <a:xfrm>
            <a:off x="5259124" y="4691677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A623EF01-3D70-7260-CA71-18514D58D48C}"/>
              </a:ext>
            </a:extLst>
          </p:cNvPr>
          <p:cNvSpPr/>
          <p:nvPr/>
        </p:nvSpPr>
        <p:spPr>
          <a:xfrm>
            <a:off x="4655401" y="4648587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83E61B12-A69F-D543-3814-8F64ACC436D3}"/>
              </a:ext>
            </a:extLst>
          </p:cNvPr>
          <p:cNvSpPr/>
          <p:nvPr/>
        </p:nvSpPr>
        <p:spPr>
          <a:xfrm>
            <a:off x="4756900" y="5008281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36D06F78-CE0A-733A-5001-AF96293BAC85}"/>
              </a:ext>
            </a:extLst>
          </p:cNvPr>
          <p:cNvSpPr/>
          <p:nvPr/>
        </p:nvSpPr>
        <p:spPr>
          <a:xfrm>
            <a:off x="3719784" y="4959462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3A012ED5-9A0B-0C71-691F-D120CEE4D305}"/>
              </a:ext>
            </a:extLst>
          </p:cNvPr>
          <p:cNvSpPr/>
          <p:nvPr/>
        </p:nvSpPr>
        <p:spPr>
          <a:xfrm>
            <a:off x="5376430" y="4362632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6EE36B33-EE22-8048-9E28-EE75E06C2D86}"/>
              </a:ext>
            </a:extLst>
          </p:cNvPr>
          <p:cNvSpPr/>
          <p:nvPr/>
        </p:nvSpPr>
        <p:spPr>
          <a:xfrm>
            <a:off x="5654870" y="4614494"/>
            <a:ext cx="234613" cy="2346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49462D3-A9BC-BAD3-7855-55D767859C71}"/>
              </a:ext>
            </a:extLst>
          </p:cNvPr>
          <p:cNvSpPr txBox="1"/>
          <p:nvPr/>
        </p:nvSpPr>
        <p:spPr>
          <a:xfrm>
            <a:off x="10333588" y="5842294"/>
            <a:ext cx="1233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Study Time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97A1C40-4653-A4B3-D695-1E40B92595F5}"/>
              </a:ext>
            </a:extLst>
          </p:cNvPr>
          <p:cNvSpPr txBox="1"/>
          <p:nvPr/>
        </p:nvSpPr>
        <p:spPr>
          <a:xfrm rot="16200000">
            <a:off x="7493091" y="4201642"/>
            <a:ext cx="700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Score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A2A4AC1-9DDD-9965-F252-DCBE5DB919A3}"/>
              </a:ext>
            </a:extLst>
          </p:cNvPr>
          <p:cNvSpPr txBox="1"/>
          <p:nvPr/>
        </p:nvSpPr>
        <p:spPr>
          <a:xfrm>
            <a:off x="4495909" y="5842294"/>
            <a:ext cx="1233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Study Time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68E0C88-556C-8302-E33B-7F577553D2C4}"/>
              </a:ext>
            </a:extLst>
          </p:cNvPr>
          <p:cNvSpPr txBox="1"/>
          <p:nvPr/>
        </p:nvSpPr>
        <p:spPr>
          <a:xfrm rot="16200000">
            <a:off x="295866" y="4210738"/>
            <a:ext cx="700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Score</a:t>
            </a:r>
          </a:p>
        </p:txBody>
      </p:sp>
    </p:spTree>
    <p:extLst>
      <p:ext uri="{BB962C8B-B14F-4D97-AF65-F5344CB8AC3E}">
        <p14:creationId xmlns:p14="http://schemas.microsoft.com/office/powerpoint/2010/main" val="2819778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/>
      <p:bldP spid="22" grpId="0"/>
      <p:bldP spid="23" grpId="0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5" grpId="0"/>
      <p:bldP spid="37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4" grpId="0" animBg="1"/>
      <p:bldP spid="65" grpId="0" animBg="1"/>
      <p:bldP spid="66" grpId="0" animBg="1"/>
      <p:bldP spid="67" grpId="0" animBg="1"/>
      <p:bldP spid="69" grpId="0" animBg="1"/>
      <p:bldP spid="70" grpId="0" animBg="1"/>
      <p:bldP spid="71" grpId="0" animBg="1"/>
      <p:bldP spid="34" grpId="0"/>
      <p:bldP spid="51" grpId="0"/>
      <p:bldP spid="52" grpId="0"/>
      <p:bldP spid="6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C15CD5F7-F574-4966-B93A-C4CCBF562E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00026"/>
            <a:ext cx="10964333" cy="917573"/>
          </a:xfrm>
        </p:spPr>
        <p:txBody>
          <a:bodyPr/>
          <a:lstStyle/>
          <a:p>
            <a:r>
              <a:rPr lang="en-US" dirty="0"/>
              <a:t>Linear Model with Multiple Inputs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4496FDD4-DDE1-43CE-B7A2-CDFB48428DB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18067" y="889173"/>
                <a:ext cx="10964333" cy="4797511"/>
              </a:xfrm>
              <a:prstGeom prst="rect">
                <a:avLst/>
              </a:prstGeom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400" dirty="0"/>
                  <a:t>Recall, we can use more feature data to predict a target (if they are available) </a:t>
                </a:r>
              </a:p>
              <a:p>
                <a:r>
                  <a:rPr lang="en-US" sz="2400" dirty="0"/>
                  <a:t>For example, </a:t>
                </a:r>
                <a:r>
                  <a:rPr lang="en-US" sz="2400" b="1" dirty="0"/>
                  <a:t>time practicing</a:t>
                </a:r>
                <a:r>
                  <a:rPr lang="en-US" sz="2400" dirty="0"/>
                  <a:t>, </a:t>
                </a:r>
                <a:r>
                  <a:rPr lang="en-US" sz="2400" b="1" dirty="0"/>
                  <a:t>number of Lectures attended</a:t>
                </a:r>
                <a:r>
                  <a:rPr lang="en-US" sz="2400" dirty="0"/>
                  <a:t>, etc.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𝑆𝑐𝑜𝑟𝑒</m:t>
                          </m:r>
                        </m:e>
                      </m:acc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dirty="0" smtClean="0">
                          <a:latin typeface="Cambria Math" panose="02040503050406030204" pitchFamily="18" charset="0"/>
                        </a:rPr>
                        <m:t>𝑠</m:t>
                      </m:r>
                      <m:d>
                        <m:dPr>
                          <m:ctrlP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 dirty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2400" i="1" dirty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×</m:t>
                          </m:r>
                          <m:sSub>
                            <m:sSubPr>
                              <m:ctrlPr>
                                <a:rPr lang="en-US" sz="24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dirty="0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400" b="0" i="1" dirty="0" smtClean="0">
                                  <a:latin typeface="Cambria Math" panose="02040503050406030204" pitchFamily="18" charset="0"/>
                                </a:rPr>
                                <m:t>𝑠𝑡𝑢𝑑𝑦</m:t>
                              </m:r>
                            </m:sub>
                          </m:s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4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dirty="0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2400" b="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×</m:t>
                          </m:r>
                          <m:sSub>
                            <m:sSubPr>
                              <m:ctrlPr>
                                <a:rPr lang="en-US" sz="24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dirty="0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400" b="0" i="1" dirty="0" smtClean="0">
                                  <a:latin typeface="Cambria Math" panose="02040503050406030204" pitchFamily="18" charset="0"/>
                                </a:rPr>
                                <m:t>𝑝𝑟𝑎𝑐𝑡𝑖𝑐𝑒</m:t>
                              </m:r>
                            </m:sub>
                          </m:s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4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dirty="0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2400" b="0" i="1" dirty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×</m:t>
                          </m:r>
                          <m:sSub>
                            <m:sSubPr>
                              <m:ctrlPr>
                                <a:rPr lang="en-US" sz="24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dirty="0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2400" b="0" i="1" dirty="0" smtClean="0">
                                  <a:latin typeface="Cambria Math" panose="02040503050406030204" pitchFamily="18" charset="0"/>
                                </a:rPr>
                                <m:t>𝑙𝑒𝑐𝑡𝑢𝑟𝑒</m:t>
                              </m:r>
                            </m:sub>
                          </m:sSub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4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 dirty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2400" i="1" dirty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400" dirty="0"/>
              </a:p>
              <a:p>
                <a:r>
                  <a:rPr lang="en-US" sz="2400" dirty="0"/>
                  <a:t>In the general case, call the target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acc>
                  </m:oMath>
                </a14:m>
                <a:r>
                  <a:rPr lang="en-US" sz="2400" dirty="0"/>
                  <a:t> and input data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 …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endParaRPr lang="en-US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  <m:r>
                        <a:rPr lang="en-US" sz="24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dirty="0" smtClean="0">
                          <a:latin typeface="Cambria Math" panose="02040503050406030204" pitchFamily="18" charset="0"/>
                        </a:rPr>
                        <m:t>𝑠</m:t>
                      </m:r>
                      <m:d>
                        <m:dPr>
                          <m:ctrlP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dirty="0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2400" b="0" i="1" dirty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4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dirty="0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2400" b="0" i="1" dirty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dirty="0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400" b="0" i="1" dirty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4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dirty="0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2400" b="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dirty="0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400" b="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+…+</m:t>
                          </m:r>
                          <m:sSub>
                            <m:sSubPr>
                              <m:ctrlPr>
                                <a:rPr lang="en-US" sz="24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dirty="0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2400" b="0" i="1" dirty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dirty="0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400" b="0" i="1" dirty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400" dirty="0"/>
              </a:p>
              <a:p>
                <a:r>
                  <a:rPr lang="en-US" sz="2400" dirty="0"/>
                  <a:t>We can visualize the equation as below</a:t>
                </a:r>
              </a:p>
              <a:p>
                <a:pPr lvl="1"/>
                <a:r>
                  <a:rPr lang="en-US" sz="2000" dirty="0"/>
                  <a:t>The nodes at the bottom represent </a:t>
                </a:r>
                <a:r>
                  <a:rPr lang="en-US" sz="2000"/>
                  <a:t>input features</a:t>
                </a:r>
                <a:endParaRPr lang="en-US" sz="2000" dirty="0"/>
              </a:p>
              <a:p>
                <a:pPr lvl="1"/>
                <a:r>
                  <a:rPr lang="en-US" sz="2000" dirty="0"/>
                  <a:t>The node on top represents the output</a:t>
                </a:r>
              </a:p>
              <a:p>
                <a:pPr lvl="1"/>
                <a:r>
                  <a:rPr lang="en-US" sz="2000" dirty="0"/>
                  <a:t>The connections represent the coefficients</a:t>
                </a:r>
              </a:p>
              <a:p>
                <a:pPr lvl="1"/>
                <a:r>
                  <a:rPr lang="en-US" sz="2000" dirty="0"/>
                  <a:t>Each input node multiplies with its connection then summed over to get the output node</a:t>
                </a:r>
              </a:p>
              <a:p>
                <a:pPr lvl="1"/>
                <a:endParaRPr lang="en-US" sz="2000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4496FDD4-DDE1-43CE-B7A2-CDFB48428D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067" y="889173"/>
                <a:ext cx="10964333" cy="4797511"/>
              </a:xfrm>
              <a:prstGeom prst="rect">
                <a:avLst/>
              </a:prstGeom>
              <a:blipFill>
                <a:blip r:embed="rId2"/>
                <a:stretch>
                  <a:fillRect l="-723" t="-17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Oval 7">
            <a:extLst>
              <a:ext uri="{FF2B5EF4-FFF2-40B4-BE49-F238E27FC236}">
                <a16:creationId xmlns:a16="http://schemas.microsoft.com/office/drawing/2014/main" id="{3C6C6263-F76B-4E40-9040-E14EAF2D11CA}"/>
              </a:ext>
            </a:extLst>
          </p:cNvPr>
          <p:cNvSpPr/>
          <p:nvPr/>
        </p:nvSpPr>
        <p:spPr bwMode="auto">
          <a:xfrm>
            <a:off x="3270083" y="5807044"/>
            <a:ext cx="377505" cy="37750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charset="-122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603C2A83-2DF3-4EF1-9F28-44616ADDCDB2}"/>
                  </a:ext>
                </a:extLst>
              </p:cNvPr>
              <p:cNvSpPr/>
              <p:nvPr/>
            </p:nvSpPr>
            <p:spPr bwMode="auto">
              <a:xfrm>
                <a:off x="4538218" y="5802149"/>
                <a:ext cx="377505" cy="377505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600" b="1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</m:ctrlPr>
                        </m:sSubPr>
                        <m:e>
                          <m:r>
                            <a:rPr kumimoji="0" lang="en-US" sz="1600" b="1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𝒙</m:t>
                          </m:r>
                        </m:e>
                        <m:sub>
                          <m:r>
                            <a:rPr kumimoji="0" lang="en-US" sz="1600" b="1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kumimoji="0" lang="en-US" sz="18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SimSun" charset="-122"/>
                </a:endParaRPr>
              </a:p>
            </p:txBody>
          </p:sp>
        </mc:Choice>
        <mc:Fallback xmlns=""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603C2A83-2DF3-4EF1-9F28-44616ADDCDB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38218" y="5802149"/>
                <a:ext cx="377505" cy="377505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19C064DB-02E0-44B1-8AFC-7D6492A0CC41}"/>
                  </a:ext>
                </a:extLst>
              </p:cNvPr>
              <p:cNvSpPr/>
              <p:nvPr/>
            </p:nvSpPr>
            <p:spPr bwMode="auto">
              <a:xfrm>
                <a:off x="5806353" y="5802148"/>
                <a:ext cx="377505" cy="377505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600" b="1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</m:ctrlPr>
                        </m:sSubPr>
                        <m:e>
                          <m:r>
                            <a:rPr kumimoji="0" lang="en-US" sz="1600" b="1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𝒙</m:t>
                          </m:r>
                        </m:e>
                        <m:sub>
                          <m:r>
                            <a:rPr kumimoji="0" lang="en-US" sz="1600" b="1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kumimoji="0" lang="en-US" sz="16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ea typeface="SimSun" charset="-122"/>
                </a:endParaRPr>
              </a:p>
            </p:txBody>
          </p:sp>
        </mc:Choice>
        <mc:Fallback xmlns=""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19C064DB-02E0-44B1-8AFC-7D6492A0CC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806353" y="5802148"/>
                <a:ext cx="377505" cy="377505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BD2AA5B3-B6A6-483F-AAEB-59B76E9092E2}"/>
                  </a:ext>
                </a:extLst>
              </p:cNvPr>
              <p:cNvSpPr/>
              <p:nvPr/>
            </p:nvSpPr>
            <p:spPr bwMode="auto">
              <a:xfrm>
                <a:off x="8336296" y="5802148"/>
                <a:ext cx="377505" cy="377505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600" b="1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</m:ctrlPr>
                        </m:sSubPr>
                        <m:e>
                          <m:r>
                            <a:rPr kumimoji="0" lang="en-US" sz="1600" b="1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𝒙</m:t>
                          </m:r>
                        </m:e>
                        <m:sub>
                          <m:r>
                            <a:rPr kumimoji="0" lang="en-US" sz="1600" b="1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𝒌</m:t>
                          </m:r>
                        </m:sub>
                      </m:sSub>
                    </m:oMath>
                  </m:oMathPara>
                </a14:m>
                <a:endParaRPr kumimoji="0" lang="en-US" sz="16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ea typeface="SimSun" charset="-122"/>
                </a:endParaRPr>
              </a:p>
            </p:txBody>
          </p:sp>
        </mc:Choice>
        <mc:Fallback xmlns=""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BD2AA5B3-B6A6-483F-AAEB-59B76E9092E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336296" y="5802148"/>
                <a:ext cx="377505" cy="377505"/>
              </a:xfrm>
              <a:prstGeom prst="ellipse">
                <a:avLst/>
              </a:prstGeom>
              <a:blipFill>
                <a:blip r:embed="rId5"/>
                <a:stretch>
                  <a:fillRect/>
                </a:stretch>
              </a:blip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1B96C961-5CC4-4823-8F7E-738D502A596A}"/>
                  </a:ext>
                </a:extLst>
              </p:cNvPr>
              <p:cNvSpPr/>
              <p:nvPr/>
            </p:nvSpPr>
            <p:spPr bwMode="auto">
              <a:xfrm>
                <a:off x="7074488" y="5802148"/>
                <a:ext cx="377505" cy="377505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600" b="1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</m:ctrlPr>
                        </m:sSubPr>
                        <m:e>
                          <m:r>
                            <a:rPr kumimoji="0" lang="en-US" sz="1600" b="1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𝒙</m:t>
                          </m:r>
                        </m:e>
                        <m:sub>
                          <m:r>
                            <a:rPr kumimoji="0" lang="en-US" sz="1600" b="1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kumimoji="0" lang="en-US" sz="18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SimSun" charset="-122"/>
                </a:endParaRPr>
              </a:p>
            </p:txBody>
          </p:sp>
        </mc:Choice>
        <mc:Fallback xmlns=""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1B96C961-5CC4-4823-8F7E-738D502A596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74488" y="5802148"/>
                <a:ext cx="377505" cy="377505"/>
              </a:xfrm>
              <a:prstGeom prst="ellipse">
                <a:avLst/>
              </a:prstGeom>
              <a:blipFill>
                <a:blip r:embed="rId6"/>
                <a:stretch>
                  <a:fillRect/>
                </a:stretch>
              </a:blip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FCB36B3A-CCCE-4A2C-86D7-3662ABAD7913}"/>
                  </a:ext>
                </a:extLst>
              </p:cNvPr>
              <p:cNvSpPr/>
              <p:nvPr/>
            </p:nvSpPr>
            <p:spPr bwMode="auto">
              <a:xfrm>
                <a:off x="5802159" y="4860486"/>
                <a:ext cx="377505" cy="377505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 Math" panose="02040503050406030204" pitchFamily="18" charset="0"/>
                          <a:ea typeface="SimSun" charset="-122"/>
                        </a:rPr>
                        <m:t> </m:t>
                      </m:r>
                      <m:acc>
                        <m:accPr>
                          <m:chr m:val="̂"/>
                          <m:ctrlPr>
                            <a:rPr kumimoji="0" lang="en-US" sz="1800" b="1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𝒚</m:t>
                          </m:r>
                        </m:e>
                      </m:acc>
                    </m:oMath>
                  </m:oMathPara>
                </a14:m>
                <a:endParaRPr kumimoji="0" lang="en-US" sz="18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SimSun" charset="-122"/>
                </a:endParaRPr>
              </a:p>
            </p:txBody>
          </p:sp>
        </mc:Choice>
        <mc:Fallback xmlns=""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FCB36B3A-CCCE-4A2C-86D7-3662ABAD791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802159" y="4860486"/>
                <a:ext cx="377505" cy="377505"/>
              </a:xfrm>
              <a:prstGeom prst="ellipse">
                <a:avLst/>
              </a:prstGeom>
              <a:blipFill>
                <a:blip r:embed="rId7"/>
                <a:stretch>
                  <a:fillRect l="-20968" t="-6452" b="-24194"/>
                </a:stretch>
              </a:blip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C708224-01E7-4A24-B7DF-6E793CFA59F9}"/>
              </a:ext>
            </a:extLst>
          </p:cNvPr>
          <p:cNvCxnSpPr>
            <a:stCxn id="8" idx="7"/>
            <a:endCxn id="13" idx="4"/>
          </p:cNvCxnSpPr>
          <p:nvPr/>
        </p:nvCxnSpPr>
        <p:spPr bwMode="auto">
          <a:xfrm flipV="1">
            <a:off x="3592304" y="5237991"/>
            <a:ext cx="2398608" cy="624337"/>
          </a:xfrm>
          <a:prstGeom prst="line">
            <a:avLst/>
          </a:prstGeom>
          <a:ln w="28575">
            <a:solidFill>
              <a:schemeClr val="accent5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2524498-01BD-469C-9CE8-AE569A64DBCC}"/>
              </a:ext>
            </a:extLst>
          </p:cNvPr>
          <p:cNvCxnSpPr>
            <a:stCxn id="9" idx="7"/>
            <a:endCxn id="13" idx="4"/>
          </p:cNvCxnSpPr>
          <p:nvPr/>
        </p:nvCxnSpPr>
        <p:spPr bwMode="auto">
          <a:xfrm flipV="1">
            <a:off x="4860439" y="5237991"/>
            <a:ext cx="1130473" cy="619442"/>
          </a:xfrm>
          <a:prstGeom prst="line">
            <a:avLst/>
          </a:prstGeom>
          <a:ln w="28575">
            <a:solidFill>
              <a:schemeClr val="accent5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141B9D4-CFBA-4260-93B6-618F8D21E4A2}"/>
              </a:ext>
            </a:extLst>
          </p:cNvPr>
          <p:cNvCxnSpPr>
            <a:stCxn id="10" idx="0"/>
            <a:endCxn id="13" idx="4"/>
          </p:cNvCxnSpPr>
          <p:nvPr/>
        </p:nvCxnSpPr>
        <p:spPr bwMode="auto">
          <a:xfrm flipH="1" flipV="1">
            <a:off x="5990912" y="5237991"/>
            <a:ext cx="4194" cy="564157"/>
          </a:xfrm>
          <a:prstGeom prst="line">
            <a:avLst/>
          </a:prstGeom>
          <a:ln w="28575">
            <a:solidFill>
              <a:schemeClr val="accent5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523DD84-D2F7-4A6B-9E6F-AA241BD8834E}"/>
              </a:ext>
            </a:extLst>
          </p:cNvPr>
          <p:cNvCxnSpPr>
            <a:stCxn id="12" idx="1"/>
            <a:endCxn id="13" idx="4"/>
          </p:cNvCxnSpPr>
          <p:nvPr/>
        </p:nvCxnSpPr>
        <p:spPr bwMode="auto">
          <a:xfrm flipH="1" flipV="1">
            <a:off x="5990912" y="5237991"/>
            <a:ext cx="1138860" cy="619441"/>
          </a:xfrm>
          <a:prstGeom prst="line">
            <a:avLst/>
          </a:prstGeom>
          <a:ln w="28575">
            <a:solidFill>
              <a:schemeClr val="accent5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3D15AEE-B274-497D-A09A-D208FFED433B}"/>
              </a:ext>
            </a:extLst>
          </p:cNvPr>
          <p:cNvCxnSpPr>
            <a:stCxn id="11" idx="1"/>
            <a:endCxn id="13" idx="4"/>
          </p:cNvCxnSpPr>
          <p:nvPr/>
        </p:nvCxnSpPr>
        <p:spPr bwMode="auto">
          <a:xfrm flipH="1" flipV="1">
            <a:off x="5990912" y="5237991"/>
            <a:ext cx="2400668" cy="619441"/>
          </a:xfrm>
          <a:prstGeom prst="line">
            <a:avLst/>
          </a:prstGeom>
          <a:ln w="28575">
            <a:solidFill>
              <a:schemeClr val="accent5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8CCB67B-D045-44FF-A2B4-DEBE54489F54}"/>
                  </a:ext>
                </a:extLst>
              </p:cNvPr>
              <p:cNvSpPr txBox="1"/>
              <p:nvPr/>
            </p:nvSpPr>
            <p:spPr>
              <a:xfrm>
                <a:off x="4331413" y="5335404"/>
                <a:ext cx="52924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US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8CCB67B-D045-44FF-A2B4-DEBE54489F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1413" y="5335404"/>
                <a:ext cx="529247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B2E6F76-C88B-41DF-A485-224A6BC90D65}"/>
                  </a:ext>
                </a:extLst>
              </p:cNvPr>
              <p:cNvSpPr txBox="1"/>
              <p:nvPr/>
            </p:nvSpPr>
            <p:spPr>
              <a:xfrm>
                <a:off x="5757821" y="5328214"/>
                <a:ext cx="52924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US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B2E6F76-C88B-41DF-A485-224A6BC90D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7821" y="5328214"/>
                <a:ext cx="529247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0217289-0ABE-46B8-BE2D-334596CB9EEE}"/>
                  </a:ext>
                </a:extLst>
              </p:cNvPr>
              <p:cNvSpPr txBox="1"/>
              <p:nvPr/>
            </p:nvSpPr>
            <p:spPr>
              <a:xfrm>
                <a:off x="5154560" y="5329354"/>
                <a:ext cx="51834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0217289-0ABE-46B8-BE2D-334596CB9E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4560" y="5329354"/>
                <a:ext cx="518347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7AD9274-235A-41FB-B152-B931F0E0CFF4}"/>
                  </a:ext>
                </a:extLst>
              </p:cNvPr>
              <p:cNvSpPr txBox="1"/>
              <p:nvPr/>
            </p:nvSpPr>
            <p:spPr>
              <a:xfrm>
                <a:off x="6388724" y="5340033"/>
                <a:ext cx="52924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en-US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7AD9274-235A-41FB-B152-B931F0E0CF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8724" y="5340033"/>
                <a:ext cx="529247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718ECC6-7860-462E-BE2B-2E012EC85ADA}"/>
                  </a:ext>
                </a:extLst>
              </p:cNvPr>
              <p:cNvSpPr txBox="1"/>
              <p:nvPr/>
            </p:nvSpPr>
            <p:spPr>
              <a:xfrm>
                <a:off x="7147467" y="5329667"/>
                <a:ext cx="5280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𝒌</m:t>
                          </m:r>
                        </m:sub>
                      </m:sSub>
                    </m:oMath>
                  </m:oMathPara>
                </a14:m>
                <a:endParaRPr lang="en-US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718ECC6-7860-462E-BE2B-2E012EC85A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7467" y="5329667"/>
                <a:ext cx="528093" cy="369332"/>
              </a:xfrm>
              <a:prstGeom prst="rect">
                <a:avLst/>
              </a:prstGeom>
              <a:blipFill>
                <a:blip r:embed="rId12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98650C95-BE8B-9095-0A33-D17940E280A2}"/>
              </a:ext>
            </a:extLst>
          </p:cNvPr>
          <p:cNvSpPr txBox="1"/>
          <p:nvPr/>
        </p:nvSpPr>
        <p:spPr>
          <a:xfrm>
            <a:off x="7692005" y="5713830"/>
            <a:ext cx="404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814294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9" grpId="0"/>
      <p:bldP spid="20" grpId="0"/>
      <p:bldP spid="21" grpId="0"/>
      <p:bldP spid="22" grpId="0"/>
      <p:bldP spid="23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1B1E1AF-A97F-4E13-9725-1CE274932F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477" y="219798"/>
            <a:ext cx="10964333" cy="329028"/>
          </a:xfrm>
        </p:spPr>
        <p:txBody>
          <a:bodyPr/>
          <a:lstStyle/>
          <a:p>
            <a:r>
              <a:rPr lang="en-US" sz="2400" b="1" dirty="0"/>
              <a:t>One-Layer Neural Network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020A35C9-1DF8-4EE0-8D7C-1A079438820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21739" y="813683"/>
                <a:ext cx="5405306" cy="4519612"/>
              </a:xfrm>
              <a:prstGeom prst="rect">
                <a:avLst/>
              </a:prstGeom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800" dirty="0"/>
                  <a:t>Now, instead of directly compute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acc>
                  </m:oMath>
                </a14:m>
                <a:r>
                  <a:rPr lang="en-US" sz="1800" dirty="0"/>
                  <a:t> from the inputs, we have a few more models that calculate intermediate values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,…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</m:oMath>
                </a14:m>
                <a:endParaRPr lang="en-US" sz="1800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800" i="1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b="0" i="1" smtClean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𝑠</m:t>
                    </m:r>
                    <m:d>
                      <m:dPr>
                        <m:ctrlPr>
                          <a:rPr lang="en-US" sz="1800" i="1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800" i="1">
                                <a:solidFill>
                                  <a:schemeClr val="accent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chemeClr val="accent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sz="1800" i="1">
                                <a:solidFill>
                                  <a:schemeClr val="accent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US" sz="1800" b="0" i="1" smtClean="0">
                                <a:solidFill>
                                  <a:schemeClr val="accent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1800" i="1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1800" i="1">
                                <a:solidFill>
                                  <a:schemeClr val="accent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chemeClr val="accent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sz="1800" i="1">
                                <a:solidFill>
                                  <a:schemeClr val="accent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sz="1800" b="0" i="1" smtClean="0">
                                <a:solidFill>
                                  <a:schemeClr val="accent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1800" i="1">
                                <a:solidFill>
                                  <a:schemeClr val="accent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chemeClr val="accent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800" i="1">
                                <a:solidFill>
                                  <a:schemeClr val="accent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1800" i="1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1800" i="1">
                                <a:solidFill>
                                  <a:schemeClr val="accent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chemeClr val="accent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chemeClr val="accent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12</m:t>
                            </m:r>
                          </m:sub>
                        </m:sSub>
                        <m:sSub>
                          <m:sSubPr>
                            <m:ctrlPr>
                              <a:rPr lang="en-US" sz="1800" i="1">
                                <a:solidFill>
                                  <a:schemeClr val="accent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chemeClr val="accent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800" i="1">
                                <a:solidFill>
                                  <a:schemeClr val="accent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1800" i="1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+…+</m:t>
                        </m:r>
                        <m:sSub>
                          <m:sSubPr>
                            <m:ctrlPr>
                              <a:rPr lang="en-US" sz="1800" i="1">
                                <a:solidFill>
                                  <a:schemeClr val="accent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chemeClr val="accent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chemeClr val="accent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sz="1800" i="1">
                                <a:solidFill>
                                  <a:schemeClr val="accent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sSub>
                          <m:sSubPr>
                            <m:ctrlPr>
                              <a:rPr lang="en-US" sz="1800" i="1">
                                <a:solidFill>
                                  <a:schemeClr val="accent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chemeClr val="accent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800" i="1">
                                <a:solidFill>
                                  <a:schemeClr val="accent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d>
                  </m:oMath>
                </a14:m>
                <a:endParaRPr lang="en-US" sz="1800" dirty="0">
                  <a:solidFill>
                    <a:schemeClr val="accent2">
                      <a:lumMod val="60000"/>
                      <a:lumOff val="40000"/>
                    </a:schemeClr>
                  </a:solidFill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solidFill>
                              <a:schemeClr val="accent4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chemeClr val="accent4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chemeClr val="accent4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1800" i="1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b="0" i="1" smtClean="0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𝑠</m:t>
                    </m:r>
                    <m:d>
                      <m:dPr>
                        <m:ctrlPr>
                          <a:rPr lang="en-US" sz="1800" i="1">
                            <a:solidFill>
                              <a:schemeClr val="accent4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800" i="1">
                                <a:solidFill>
                                  <a:schemeClr val="accent4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chemeClr val="accent4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sz="1800" i="1">
                                <a:solidFill>
                                  <a:schemeClr val="accent4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US" sz="1800" b="0" i="1" smtClean="0">
                                <a:solidFill>
                                  <a:schemeClr val="accent4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1800" i="1">
                            <a:solidFill>
                              <a:schemeClr val="accent4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1800" i="1">
                                <a:solidFill>
                                  <a:schemeClr val="accent4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chemeClr val="accent4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sz="1800" i="1">
                                <a:solidFill>
                                  <a:schemeClr val="accent4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sz="1800" b="0" i="1" smtClean="0">
                                <a:solidFill>
                                  <a:schemeClr val="accent4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sz="1800" i="1">
                                <a:solidFill>
                                  <a:schemeClr val="accent4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chemeClr val="accent4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800" i="1">
                                <a:solidFill>
                                  <a:schemeClr val="accent4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1800" i="1">
                            <a:solidFill>
                              <a:schemeClr val="accent4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1800" i="1">
                                <a:solidFill>
                                  <a:schemeClr val="accent4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chemeClr val="accent4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sz="1800" i="1">
                                <a:solidFill>
                                  <a:schemeClr val="accent4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800" b="0" i="1" smtClean="0">
                                <a:solidFill>
                                  <a:schemeClr val="accent4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sz="1800" i="1">
                                <a:solidFill>
                                  <a:schemeClr val="accent4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chemeClr val="accent4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800" i="1">
                                <a:solidFill>
                                  <a:schemeClr val="accent4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1800" i="1">
                            <a:solidFill>
                              <a:schemeClr val="accent4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+…+</m:t>
                        </m:r>
                        <m:sSub>
                          <m:sSubPr>
                            <m:ctrlPr>
                              <a:rPr lang="en-US" sz="1800" i="1">
                                <a:solidFill>
                                  <a:schemeClr val="accent4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chemeClr val="accent4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chemeClr val="accent4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800" b="0" i="1" smtClean="0">
                                <a:solidFill>
                                  <a:schemeClr val="accent4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sSub>
                          <m:sSubPr>
                            <m:ctrlPr>
                              <a:rPr lang="en-US" sz="1800" i="1">
                                <a:solidFill>
                                  <a:schemeClr val="accent4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chemeClr val="accent4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800" i="1">
                                <a:solidFill>
                                  <a:schemeClr val="accent4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d>
                  </m:oMath>
                </a14:m>
                <a:endParaRPr lang="en-US" sz="1800" dirty="0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  <a:p>
                <a:pPr lvl="1"/>
                <a:r>
                  <a:rPr lang="en-US" sz="2000" b="1" dirty="0"/>
                  <a:t>…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  <m:r>
                      <a:rPr lang="en-US" sz="1800" i="1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b="0" i="1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𝑠</m:t>
                    </m:r>
                    <m:d>
                      <m:dPr>
                        <m:ctrlPr>
                          <a:rPr lang="en-US" sz="1800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800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sz="1800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US" sz="1800" b="0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b>
                        </m:sSub>
                        <m:r>
                          <a:rPr lang="en-US" sz="1800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1800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sz="1800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sz="1800" b="0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b>
                        </m:sSub>
                        <m:sSub>
                          <m:sSubPr>
                            <m:ctrlPr>
                              <a:rPr lang="en-US" sz="1800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800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1800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1800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sz="1800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800" b="0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b>
                        </m:sSub>
                        <m:sSub>
                          <m:sSubPr>
                            <m:ctrlPr>
                              <a:rPr lang="en-US" sz="1800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800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1800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+…+</m:t>
                        </m:r>
                        <m:sSub>
                          <m:sSubPr>
                            <m:ctrlPr>
                              <a:rPr lang="en-US" sz="1800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sz="1800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sz="1800" b="0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b>
                        </m:sSub>
                        <m:sSub>
                          <m:sSubPr>
                            <m:ctrlPr>
                              <a:rPr lang="en-US" sz="1800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800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d>
                  </m:oMath>
                </a14:m>
                <a:endParaRPr lang="en-US" sz="1800" dirty="0">
                  <a:solidFill>
                    <a:schemeClr val="accent6">
                      <a:lumMod val="75000"/>
                    </a:schemeClr>
                  </a:solidFill>
                </a:endParaRPr>
              </a:p>
              <a:p>
                <a:pPr>
                  <a:spcAft>
                    <a:spcPts val="1000"/>
                  </a:spcAft>
                </a:pPr>
                <a:r>
                  <a:rPr lang="en-US" sz="1800" dirty="0"/>
                  <a:t>Then,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</a:rPr>
                      <m:t>,…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</m:oMath>
                </a14:m>
                <a:r>
                  <a:rPr lang="en-US" sz="1800" dirty="0"/>
                  <a:t> are used in a model to calculate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acc>
                  </m:oMath>
                </a14:m>
                <a:endParaRPr lang="en-US" sz="1800" dirty="0"/>
              </a:p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1800" b="1" i="1" smtClean="0">
                              <a:solidFill>
                                <a:schemeClr val="accent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800" b="1" i="1" smtClean="0">
                              <a:solidFill>
                                <a:schemeClr val="accent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</m:acc>
                      <m:r>
                        <a:rPr lang="en-US" sz="1800" b="1" i="1" smtClean="0"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800" b="1" i="1" smtClean="0">
                              <a:solidFill>
                                <a:schemeClr val="accent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accent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accent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sz="1800" b="1" i="1" smtClean="0"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800" b="1" i="1" smtClean="0">
                              <a:solidFill>
                                <a:schemeClr val="accent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accent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accent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lang="en-US" sz="1800" b="1" i="1" smtClean="0">
                              <a:solidFill>
                                <a:schemeClr val="accent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accent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accent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sz="1800" b="1" i="1" smtClean="0"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800" b="1" i="1" smtClean="0">
                              <a:solidFill>
                                <a:schemeClr val="accent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accent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accent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sSub>
                        <m:sSubPr>
                          <m:ctrlPr>
                            <a:rPr lang="en-US" sz="1800" b="1" i="1" smtClean="0">
                              <a:solidFill>
                                <a:schemeClr val="accent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accent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accent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sz="1800" b="1" i="1" smtClean="0"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  <a:latin typeface="Cambria Math" panose="02040503050406030204" pitchFamily="18" charset="0"/>
                        </a:rPr>
                        <m:t>+…+</m:t>
                      </m:r>
                      <m:sSub>
                        <m:sSubPr>
                          <m:ctrlPr>
                            <a:rPr lang="en-US" sz="1800" b="1" i="1" smtClean="0">
                              <a:solidFill>
                                <a:schemeClr val="accent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accent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accent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𝒍</m:t>
                          </m:r>
                        </m:sub>
                      </m:sSub>
                      <m:sSub>
                        <m:sSubPr>
                          <m:ctrlPr>
                            <a:rPr lang="en-US" sz="1800" b="1" i="1" smtClean="0">
                              <a:solidFill>
                                <a:schemeClr val="accent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accent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accent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𝒍</m:t>
                          </m:r>
                        </m:sub>
                      </m:sSub>
                    </m:oMath>
                  </m:oMathPara>
                </a14:m>
                <a:endParaRPr lang="en-US" sz="1800" b="1" dirty="0">
                  <a:solidFill>
                    <a:schemeClr val="accent1">
                      <a:lumMod val="40000"/>
                      <a:lumOff val="60000"/>
                    </a:schemeClr>
                  </a:solidFill>
                </a:endParaRPr>
              </a:p>
              <a:p>
                <a:r>
                  <a:rPr lang="en-US" sz="1800" dirty="0"/>
                  <a:t>We now have a </a:t>
                </a:r>
                <a:r>
                  <a:rPr lang="en-US" sz="1800" b="1" dirty="0"/>
                  <a:t>Neural Network </a:t>
                </a:r>
                <a:r>
                  <a:rPr lang="en-US" sz="1800" dirty="0"/>
                  <a:t>with one </a:t>
                </a:r>
                <a:r>
                  <a:rPr lang="en-US" sz="1800" b="1" i="1" dirty="0"/>
                  <a:t>hidden layer</a:t>
                </a:r>
                <a:endParaRPr lang="en-US" sz="1800" b="1" dirty="0"/>
              </a:p>
              <a:p>
                <a:pPr lvl="1"/>
                <a:r>
                  <a:rPr lang="en-US" sz="1800" dirty="0"/>
                  <a:t>The first layer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800" i="1" smtClean="0">
                        <a:latin typeface="Cambria Math" panose="02040503050406030204" pitchFamily="18" charset="0"/>
                      </a:rPr>
                      <m:t>…</m:t>
                    </m:r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sz="1800" dirty="0"/>
                  <a:t> is called the </a:t>
                </a:r>
                <a:r>
                  <a:rPr lang="en-US" sz="1800" b="1" dirty="0"/>
                  <a:t>input layer</a:t>
                </a:r>
              </a:p>
              <a:p>
                <a:pPr lvl="1"/>
                <a:r>
                  <a:rPr lang="en-US" sz="1800" dirty="0"/>
                  <a:t>All </a:t>
                </a:r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1800" dirty="0"/>
                  <a:t>’s are called </a:t>
                </a:r>
                <a:r>
                  <a:rPr lang="en-US" sz="1800" b="1" dirty="0"/>
                  <a:t>weights </a:t>
                </a:r>
                <a:r>
                  <a:rPr lang="en-US" sz="1800" dirty="0"/>
                  <a:t>in the model</a:t>
                </a:r>
                <a:endParaRPr lang="en-US" sz="1800" b="1" dirty="0"/>
              </a:p>
              <a:p>
                <a:pPr lvl="1"/>
                <a:r>
                  <a:rPr lang="en-US" sz="1800" dirty="0"/>
                  <a:t>The layer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800" i="1" smtClean="0">
                        <a:latin typeface="Cambria Math" panose="02040503050406030204" pitchFamily="18" charset="0"/>
                      </a:rPr>
                      <m:t>,…</m:t>
                    </m:r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sz="1800" dirty="0"/>
                  <a:t> is called the </a:t>
                </a:r>
                <a:r>
                  <a:rPr lang="en-US" sz="1800" b="1" dirty="0"/>
                  <a:t>hidden layer</a:t>
                </a:r>
              </a:p>
              <a:p>
                <a:pPr lvl="2"/>
                <a:r>
                  <a:rPr lang="en-US" sz="1800" dirty="0"/>
                  <a:t>Each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800" i="1" smtClean="0">
                        <a:latin typeface="Cambria Math" panose="02040503050406030204" pitchFamily="18" charset="0"/>
                      </a:rPr>
                      <m:t>,…</m:t>
                    </m:r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sz="1800" dirty="0"/>
                  <a:t> is called a </a:t>
                </a:r>
                <a:r>
                  <a:rPr lang="en-US" sz="1800" b="1" dirty="0"/>
                  <a:t>hidden neuron</a:t>
                </a:r>
              </a:p>
              <a:p>
                <a:pPr lvl="1"/>
                <a:r>
                  <a:rPr lang="en-US" sz="1800" dirty="0"/>
                  <a:t>The layer with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acc>
                  </m:oMath>
                </a14:m>
                <a:r>
                  <a:rPr lang="en-US" sz="1800" dirty="0"/>
                  <a:t> is called the </a:t>
                </a:r>
                <a:r>
                  <a:rPr lang="en-US" sz="1800" b="1" dirty="0"/>
                  <a:t>output layer</a:t>
                </a:r>
                <a:r>
                  <a:rPr lang="en-US" sz="1800" dirty="0"/>
                  <a:t>  </a:t>
                </a:r>
              </a:p>
            </p:txBody>
          </p:sp>
        </mc:Choice>
        <mc:Fallback xmlns="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020A35C9-1DF8-4EE0-8D7C-1A07943882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739" y="813683"/>
                <a:ext cx="5405306" cy="4519612"/>
              </a:xfrm>
              <a:prstGeom prst="rect">
                <a:avLst/>
              </a:prstGeom>
              <a:blipFill>
                <a:blip r:embed="rId2"/>
                <a:stretch>
                  <a:fillRect l="-790" t="-1213" r="-1919" b="-13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Oval 5">
            <a:extLst>
              <a:ext uri="{FF2B5EF4-FFF2-40B4-BE49-F238E27FC236}">
                <a16:creationId xmlns:a16="http://schemas.microsoft.com/office/drawing/2014/main" id="{CC1645B7-7944-4389-A745-D48817944732}"/>
              </a:ext>
            </a:extLst>
          </p:cNvPr>
          <p:cNvSpPr/>
          <p:nvPr/>
        </p:nvSpPr>
        <p:spPr bwMode="auto">
          <a:xfrm>
            <a:off x="6310737" y="4268238"/>
            <a:ext cx="377505" cy="37750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charset="-122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9EC8F749-B3E0-491D-AA63-151312F67246}"/>
                  </a:ext>
                </a:extLst>
              </p:cNvPr>
              <p:cNvSpPr/>
              <p:nvPr/>
            </p:nvSpPr>
            <p:spPr bwMode="auto">
              <a:xfrm>
                <a:off x="7578872" y="4263343"/>
                <a:ext cx="377505" cy="377505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</m:ctrlPr>
                        </m:sSubPr>
                        <m:e>
                          <m: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𝑥</m:t>
                          </m:r>
                        </m:e>
                        <m:sub>
                          <m: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SimSun" charset="-122"/>
                </a:endParaRPr>
              </a:p>
            </p:txBody>
          </p:sp>
        </mc:Choice>
        <mc:Fallback xmlns=""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9EC8F749-B3E0-491D-AA63-151312F672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78872" y="4263343"/>
                <a:ext cx="377505" cy="377505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87C89BA9-B596-45A5-B681-3B7F0F3DBB09}"/>
                  </a:ext>
                </a:extLst>
              </p:cNvPr>
              <p:cNvSpPr/>
              <p:nvPr/>
            </p:nvSpPr>
            <p:spPr bwMode="auto">
              <a:xfrm>
                <a:off x="8847007" y="4263342"/>
                <a:ext cx="377505" cy="377505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</m:ctrlPr>
                        </m:sSubPr>
                        <m:e>
                          <m: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𝑥</m:t>
                          </m:r>
                        </m:e>
                        <m:sub>
                          <m: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0" lang="en-US" sz="16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ea typeface="SimSun" charset="-122"/>
                </a:endParaRPr>
              </a:p>
            </p:txBody>
          </p:sp>
        </mc:Choice>
        <mc:Fallback xmlns=""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87C89BA9-B596-45A5-B681-3B7F0F3DBB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847007" y="4263342"/>
                <a:ext cx="377505" cy="377505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CFB877BE-C852-463E-A891-2BD56D6CDB0B}"/>
                  </a:ext>
                </a:extLst>
              </p:cNvPr>
              <p:cNvSpPr/>
              <p:nvPr/>
            </p:nvSpPr>
            <p:spPr bwMode="auto">
              <a:xfrm>
                <a:off x="11376950" y="4263342"/>
                <a:ext cx="377505" cy="377505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</m:ctrlPr>
                        </m:sSubPr>
                        <m:e>
                          <m: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𝑥</m:t>
                          </m:r>
                        </m:e>
                        <m:sub>
                          <m: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kumimoji="0" lang="en-US" sz="16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ea typeface="SimSun" charset="-122"/>
                </a:endParaRPr>
              </a:p>
            </p:txBody>
          </p:sp>
        </mc:Choice>
        <mc:Fallback xmlns=""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CFB877BE-C852-463E-A891-2BD56D6CDB0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376950" y="4263342"/>
                <a:ext cx="377505" cy="377505"/>
              </a:xfrm>
              <a:prstGeom prst="ellipse">
                <a:avLst/>
              </a:prstGeom>
              <a:blipFill>
                <a:blip r:embed="rId5"/>
                <a:stretch>
                  <a:fillRect/>
                </a:stretch>
              </a:blip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0E95A643-8BDE-4B4E-BF19-CEE235795321}"/>
                  </a:ext>
                </a:extLst>
              </p:cNvPr>
              <p:cNvSpPr/>
              <p:nvPr/>
            </p:nvSpPr>
            <p:spPr bwMode="auto">
              <a:xfrm>
                <a:off x="10115142" y="4263342"/>
                <a:ext cx="377505" cy="377505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</m:ctrlPr>
                        </m:sSubPr>
                        <m:e>
                          <m: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𝑥</m:t>
                          </m:r>
                        </m:e>
                        <m:sub>
                          <m: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SimSun" charset="-122"/>
                </a:endParaRPr>
              </a:p>
            </p:txBody>
          </p:sp>
        </mc:Choice>
        <mc:Fallback xmlns=""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0E95A643-8BDE-4B4E-BF19-CEE2357953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115142" y="4263342"/>
                <a:ext cx="377505" cy="377505"/>
              </a:xfrm>
              <a:prstGeom prst="ellipse">
                <a:avLst/>
              </a:prstGeom>
              <a:blipFill>
                <a:blip r:embed="rId6"/>
                <a:stretch>
                  <a:fillRect/>
                </a:stretch>
              </a:blip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BD38D897-26E4-4247-AFB0-7DAB3C366274}"/>
                  </a:ext>
                </a:extLst>
              </p:cNvPr>
              <p:cNvSpPr/>
              <p:nvPr/>
            </p:nvSpPr>
            <p:spPr bwMode="auto">
              <a:xfrm>
                <a:off x="8842813" y="2853952"/>
                <a:ext cx="377505" cy="377505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</m:ctrlPr>
                        </m:sSubPr>
                        <m:e>
                          <m: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h</m:t>
                          </m:r>
                        </m:e>
                        <m:sub>
                          <m: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0" lang="en-US" sz="16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ea typeface="SimSun" charset="-122"/>
                </a:endParaRPr>
              </a:p>
            </p:txBody>
          </p:sp>
        </mc:Choice>
        <mc:Fallback xmlns=""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BD38D897-26E4-4247-AFB0-7DAB3C36627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842813" y="2853952"/>
                <a:ext cx="377505" cy="377505"/>
              </a:xfrm>
              <a:prstGeom prst="ellipse">
                <a:avLst/>
              </a:prstGeom>
              <a:blipFill>
                <a:blip r:embed="rId7"/>
                <a:stretch>
                  <a:fillRect l="-3226"/>
                </a:stretch>
              </a:blip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D047F48-7CBF-4B7A-B711-16F002430BF0}"/>
              </a:ext>
            </a:extLst>
          </p:cNvPr>
          <p:cNvCxnSpPr>
            <a:stCxn id="6" idx="7"/>
            <a:endCxn id="11" idx="4"/>
          </p:cNvCxnSpPr>
          <p:nvPr/>
        </p:nvCxnSpPr>
        <p:spPr bwMode="auto">
          <a:xfrm flipV="1">
            <a:off x="6632958" y="3231457"/>
            <a:ext cx="2398608" cy="1092065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6C49F4B-360F-40E2-B051-1304995FB096}"/>
              </a:ext>
            </a:extLst>
          </p:cNvPr>
          <p:cNvCxnSpPr>
            <a:stCxn id="7" idx="7"/>
            <a:endCxn id="11" idx="4"/>
          </p:cNvCxnSpPr>
          <p:nvPr/>
        </p:nvCxnSpPr>
        <p:spPr bwMode="auto">
          <a:xfrm flipV="1">
            <a:off x="7901093" y="3231457"/>
            <a:ext cx="1130473" cy="1087170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CFCE0D-4965-45FF-9D60-5318CA06FDF3}"/>
              </a:ext>
            </a:extLst>
          </p:cNvPr>
          <p:cNvCxnSpPr>
            <a:stCxn id="8" idx="0"/>
            <a:endCxn id="11" idx="4"/>
          </p:cNvCxnSpPr>
          <p:nvPr/>
        </p:nvCxnSpPr>
        <p:spPr bwMode="auto">
          <a:xfrm flipH="1" flipV="1">
            <a:off x="9031566" y="3231457"/>
            <a:ext cx="4194" cy="1031885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44BD5B4-4081-4E4B-9D29-C46C867ADF5C}"/>
              </a:ext>
            </a:extLst>
          </p:cNvPr>
          <p:cNvCxnSpPr>
            <a:stCxn id="10" idx="1"/>
            <a:endCxn id="11" idx="4"/>
          </p:cNvCxnSpPr>
          <p:nvPr/>
        </p:nvCxnSpPr>
        <p:spPr bwMode="auto">
          <a:xfrm flipH="1" flipV="1">
            <a:off x="9031566" y="3231457"/>
            <a:ext cx="1138860" cy="1087169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E7F8BCD-24C7-43C8-B258-3EFF6C561B2F}"/>
              </a:ext>
            </a:extLst>
          </p:cNvPr>
          <p:cNvCxnSpPr>
            <a:stCxn id="9" idx="1"/>
            <a:endCxn id="11" idx="4"/>
          </p:cNvCxnSpPr>
          <p:nvPr/>
        </p:nvCxnSpPr>
        <p:spPr bwMode="auto">
          <a:xfrm flipH="1" flipV="1">
            <a:off x="9031566" y="3231457"/>
            <a:ext cx="2400668" cy="1087169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46417EC1-5EF0-4202-8DAE-CDB6634F9C34}"/>
                  </a:ext>
                </a:extLst>
              </p:cNvPr>
              <p:cNvSpPr/>
              <p:nvPr/>
            </p:nvSpPr>
            <p:spPr bwMode="auto">
              <a:xfrm>
                <a:off x="7574678" y="2849057"/>
                <a:ext cx="377505" cy="377505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</m:ctrlPr>
                        </m:sSubPr>
                        <m:e>
                          <m: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h</m:t>
                          </m:r>
                        </m:e>
                        <m:sub>
                          <m: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en-US" sz="16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ea typeface="SimSun" charset="-122"/>
                </a:endParaRPr>
              </a:p>
            </p:txBody>
          </p:sp>
        </mc:Choice>
        <mc:Fallback xmlns=""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46417EC1-5EF0-4202-8DAE-CDB6634F9C3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74678" y="2849057"/>
                <a:ext cx="377505" cy="377505"/>
              </a:xfrm>
              <a:prstGeom prst="ellipse">
                <a:avLst/>
              </a:prstGeom>
              <a:blipFill>
                <a:blip r:embed="rId8"/>
                <a:stretch>
                  <a:fillRect l="-3279"/>
                </a:stretch>
              </a:blip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7CE5E308-A62A-421E-816F-A8DD03939E28}"/>
                  </a:ext>
                </a:extLst>
              </p:cNvPr>
              <p:cNvSpPr/>
              <p:nvPr/>
            </p:nvSpPr>
            <p:spPr bwMode="auto">
              <a:xfrm>
                <a:off x="10110625" y="2849056"/>
                <a:ext cx="377505" cy="377505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</m:ctrlPr>
                        </m:sSubPr>
                        <m:e>
                          <m: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h</m:t>
                          </m:r>
                        </m:e>
                        <m:sub>
                          <m:r>
                            <a:rPr kumimoji="0" lang="en-US" sz="1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𝑙</m:t>
                          </m:r>
                        </m:sub>
                      </m:sSub>
                    </m:oMath>
                  </m:oMathPara>
                </a14:m>
                <a:endParaRPr kumimoji="0" lang="en-US" sz="16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ea typeface="SimSun" charset="-122"/>
                </a:endParaRPr>
              </a:p>
            </p:txBody>
          </p:sp>
        </mc:Choice>
        <mc:Fallback xmlns=""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7CE5E308-A62A-421E-816F-A8DD03939E2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110625" y="2849056"/>
                <a:ext cx="377505" cy="377505"/>
              </a:xfrm>
              <a:prstGeom prst="ellipse">
                <a:avLst/>
              </a:prstGeom>
              <a:blipFill>
                <a:blip r:embed="rId9"/>
                <a:stretch>
                  <a:fillRect/>
                </a:stretch>
              </a:blip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5D21A833-A720-41D6-9ED1-32A07FB0AA8D}"/>
                  </a:ext>
                </a:extLst>
              </p:cNvPr>
              <p:cNvSpPr/>
              <p:nvPr/>
            </p:nvSpPr>
            <p:spPr bwMode="auto">
              <a:xfrm>
                <a:off x="8847006" y="1439666"/>
                <a:ext cx="377505" cy="377505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kumimoji="0" lang="en-US" sz="18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</m:ctrlPr>
                        </m:accPr>
                        <m:e>
                          <m:r>
                            <a:rPr kumimoji="0" lang="en-US" sz="18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SimSun" charset="-122"/>
                            </a:rPr>
                            <m:t>𝑦</m:t>
                          </m:r>
                        </m:e>
                      </m:acc>
                    </m:oMath>
                  </m:oMathPara>
                </a14:m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SimSun" charset="-122"/>
                </a:endParaRPr>
              </a:p>
            </p:txBody>
          </p:sp>
        </mc:Choice>
        <mc:Fallback xmlns=""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5D21A833-A720-41D6-9ED1-32A07FB0AA8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847006" y="1439666"/>
                <a:ext cx="377505" cy="377505"/>
              </a:xfrm>
              <a:prstGeom prst="ellipse">
                <a:avLst/>
              </a:prstGeom>
              <a:blipFill>
                <a:blip r:embed="rId10"/>
                <a:stretch>
                  <a:fillRect t="-4839" b="-4839"/>
                </a:stretch>
              </a:blip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1F93EDF-0ABA-4AC4-824F-C1EDD37597B8}"/>
              </a:ext>
            </a:extLst>
          </p:cNvPr>
          <p:cNvCxnSpPr>
            <a:cxnSpLocks/>
            <a:stCxn id="11" idx="0"/>
            <a:endCxn id="19" idx="4"/>
          </p:cNvCxnSpPr>
          <p:nvPr/>
        </p:nvCxnSpPr>
        <p:spPr bwMode="auto">
          <a:xfrm flipV="1">
            <a:off x="9031566" y="1817171"/>
            <a:ext cx="4193" cy="1036781"/>
          </a:xfrm>
          <a:prstGeom prst="line">
            <a:avLst/>
          </a:prstGeom>
          <a:ln w="28575">
            <a:solidFill>
              <a:schemeClr val="accent1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C5E75FD-725B-4A09-91A8-8821BADC3978}"/>
              </a:ext>
            </a:extLst>
          </p:cNvPr>
          <p:cNvCxnSpPr>
            <a:cxnSpLocks/>
            <a:stCxn id="18" idx="1"/>
            <a:endCxn id="19" idx="4"/>
          </p:cNvCxnSpPr>
          <p:nvPr/>
        </p:nvCxnSpPr>
        <p:spPr bwMode="auto">
          <a:xfrm flipH="1" flipV="1">
            <a:off x="9035759" y="1817171"/>
            <a:ext cx="1130150" cy="1087169"/>
          </a:xfrm>
          <a:prstGeom prst="line">
            <a:avLst/>
          </a:prstGeom>
          <a:ln w="28575">
            <a:solidFill>
              <a:schemeClr val="accent1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70E2194-99F8-42D8-AF8C-95FE658A8B6C}"/>
              </a:ext>
            </a:extLst>
          </p:cNvPr>
          <p:cNvCxnSpPr>
            <a:cxnSpLocks/>
            <a:stCxn id="17" idx="7"/>
            <a:endCxn id="19" idx="4"/>
          </p:cNvCxnSpPr>
          <p:nvPr/>
        </p:nvCxnSpPr>
        <p:spPr bwMode="auto">
          <a:xfrm flipV="1">
            <a:off x="7896899" y="1817171"/>
            <a:ext cx="1138860" cy="1087170"/>
          </a:xfrm>
          <a:prstGeom prst="line">
            <a:avLst/>
          </a:prstGeom>
          <a:ln w="28575">
            <a:solidFill>
              <a:schemeClr val="accent1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A41D640-F640-4C21-A8EA-EAC8F0F97324}"/>
              </a:ext>
            </a:extLst>
          </p:cNvPr>
          <p:cNvCxnSpPr>
            <a:cxnSpLocks/>
            <a:stCxn id="6" idx="7"/>
            <a:endCxn id="17" idx="4"/>
          </p:cNvCxnSpPr>
          <p:nvPr/>
        </p:nvCxnSpPr>
        <p:spPr bwMode="auto">
          <a:xfrm flipV="1">
            <a:off x="6632958" y="3226562"/>
            <a:ext cx="1130473" cy="109696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76649B5-0332-406F-9E8F-9A43A2BBA2D9}"/>
              </a:ext>
            </a:extLst>
          </p:cNvPr>
          <p:cNvCxnSpPr>
            <a:cxnSpLocks/>
            <a:stCxn id="7" idx="0"/>
            <a:endCxn id="17" idx="4"/>
          </p:cNvCxnSpPr>
          <p:nvPr/>
        </p:nvCxnSpPr>
        <p:spPr bwMode="auto">
          <a:xfrm flipH="1" flipV="1">
            <a:off x="7763431" y="3226562"/>
            <a:ext cx="4194" cy="1036781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411CF85-F0B6-478E-B4E9-6445E234591A}"/>
              </a:ext>
            </a:extLst>
          </p:cNvPr>
          <p:cNvCxnSpPr>
            <a:cxnSpLocks/>
            <a:stCxn id="8" idx="1"/>
            <a:endCxn id="17" idx="4"/>
          </p:cNvCxnSpPr>
          <p:nvPr/>
        </p:nvCxnSpPr>
        <p:spPr bwMode="auto">
          <a:xfrm flipH="1" flipV="1">
            <a:off x="7763431" y="3226562"/>
            <a:ext cx="1138860" cy="1092064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3C4D60F-6151-46EA-886A-2D6E1BC0BB2D}"/>
              </a:ext>
            </a:extLst>
          </p:cNvPr>
          <p:cNvCxnSpPr>
            <a:cxnSpLocks/>
            <a:stCxn id="10" idx="1"/>
            <a:endCxn id="17" idx="4"/>
          </p:cNvCxnSpPr>
          <p:nvPr/>
        </p:nvCxnSpPr>
        <p:spPr bwMode="auto">
          <a:xfrm flipH="1" flipV="1">
            <a:off x="7763431" y="3226562"/>
            <a:ext cx="2406995" cy="1092064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671B9A0-C67C-4D70-A0BE-B8306CAA023E}"/>
              </a:ext>
            </a:extLst>
          </p:cNvPr>
          <p:cNvCxnSpPr>
            <a:cxnSpLocks/>
            <a:stCxn id="9" idx="1"/>
            <a:endCxn id="17" idx="4"/>
          </p:cNvCxnSpPr>
          <p:nvPr/>
        </p:nvCxnSpPr>
        <p:spPr bwMode="auto">
          <a:xfrm flipH="1" flipV="1">
            <a:off x="7763431" y="3226562"/>
            <a:ext cx="3668803" cy="1092064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947592D-BC3C-4393-B199-D307188F7CF5}"/>
              </a:ext>
            </a:extLst>
          </p:cNvPr>
          <p:cNvCxnSpPr>
            <a:cxnSpLocks/>
            <a:stCxn id="9" idx="1"/>
            <a:endCxn id="18" idx="4"/>
          </p:cNvCxnSpPr>
          <p:nvPr/>
        </p:nvCxnSpPr>
        <p:spPr bwMode="auto">
          <a:xfrm flipH="1" flipV="1">
            <a:off x="10299378" y="3226561"/>
            <a:ext cx="1132856" cy="1092065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C1D3EA2-114B-4EBD-B41F-4069467A5B6A}"/>
              </a:ext>
            </a:extLst>
          </p:cNvPr>
          <p:cNvCxnSpPr>
            <a:cxnSpLocks/>
            <a:stCxn id="10" idx="0"/>
            <a:endCxn id="18" idx="4"/>
          </p:cNvCxnSpPr>
          <p:nvPr/>
        </p:nvCxnSpPr>
        <p:spPr bwMode="auto">
          <a:xfrm flipH="1" flipV="1">
            <a:off x="10299378" y="3226561"/>
            <a:ext cx="4517" cy="1036781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3C78A9A-820E-4CB1-9DDA-7B8EABE017EE}"/>
              </a:ext>
            </a:extLst>
          </p:cNvPr>
          <p:cNvCxnSpPr>
            <a:cxnSpLocks/>
            <a:stCxn id="8" idx="7"/>
            <a:endCxn id="18" idx="4"/>
          </p:cNvCxnSpPr>
          <p:nvPr/>
        </p:nvCxnSpPr>
        <p:spPr bwMode="auto">
          <a:xfrm flipV="1">
            <a:off x="9169228" y="3226561"/>
            <a:ext cx="1130150" cy="1092065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D907878D-2967-4189-A28E-997C21726B40}"/>
              </a:ext>
            </a:extLst>
          </p:cNvPr>
          <p:cNvCxnSpPr>
            <a:cxnSpLocks/>
            <a:stCxn id="7" idx="7"/>
            <a:endCxn id="18" idx="4"/>
          </p:cNvCxnSpPr>
          <p:nvPr/>
        </p:nvCxnSpPr>
        <p:spPr bwMode="auto">
          <a:xfrm flipV="1">
            <a:off x="7901093" y="3226561"/>
            <a:ext cx="2398285" cy="109206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C45E9A2-DF40-44FA-BA6B-88D4EA4828FF}"/>
              </a:ext>
            </a:extLst>
          </p:cNvPr>
          <p:cNvCxnSpPr>
            <a:cxnSpLocks/>
            <a:stCxn id="6" idx="7"/>
            <a:endCxn id="18" idx="4"/>
          </p:cNvCxnSpPr>
          <p:nvPr/>
        </p:nvCxnSpPr>
        <p:spPr bwMode="auto">
          <a:xfrm flipV="1">
            <a:off x="6632958" y="3226561"/>
            <a:ext cx="3666420" cy="1096961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>
            <a:extLst>
              <a:ext uri="{FF2B5EF4-FFF2-40B4-BE49-F238E27FC236}">
                <a16:creationId xmlns:a16="http://schemas.microsoft.com/office/drawing/2014/main" id="{F9AC4CD4-2FFC-4D72-881B-804BCABF65EF}"/>
              </a:ext>
            </a:extLst>
          </p:cNvPr>
          <p:cNvSpPr/>
          <p:nvPr/>
        </p:nvSpPr>
        <p:spPr bwMode="auto">
          <a:xfrm>
            <a:off x="6304392" y="2846608"/>
            <a:ext cx="377505" cy="37750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charset="-122"/>
              </a:rPr>
              <a:t>1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B90EE3E-EB44-4812-86EF-5618D3472687}"/>
              </a:ext>
            </a:extLst>
          </p:cNvPr>
          <p:cNvCxnSpPr>
            <a:cxnSpLocks/>
            <a:stCxn id="33" idx="7"/>
            <a:endCxn id="19" idx="4"/>
          </p:cNvCxnSpPr>
          <p:nvPr/>
        </p:nvCxnSpPr>
        <p:spPr bwMode="auto">
          <a:xfrm flipV="1">
            <a:off x="6626613" y="1817171"/>
            <a:ext cx="2409146" cy="1084721"/>
          </a:xfrm>
          <a:prstGeom prst="line">
            <a:avLst/>
          </a:prstGeom>
          <a:ln w="28575">
            <a:solidFill>
              <a:schemeClr val="accent1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090022E6-4E71-9363-73ED-3783DDA5E400}"/>
              </a:ext>
            </a:extLst>
          </p:cNvPr>
          <p:cNvSpPr txBox="1"/>
          <p:nvPr/>
        </p:nvSpPr>
        <p:spPr>
          <a:xfrm>
            <a:off x="10731968" y="4184078"/>
            <a:ext cx="404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…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6E667FF-1963-1D5D-B79E-C180B319F806}"/>
              </a:ext>
            </a:extLst>
          </p:cNvPr>
          <p:cNvSpPr txBox="1"/>
          <p:nvPr/>
        </p:nvSpPr>
        <p:spPr>
          <a:xfrm>
            <a:off x="9463332" y="2746372"/>
            <a:ext cx="404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980038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7" grpId="0" animBg="1"/>
      <p:bldP spid="18" grpId="0" animBg="1"/>
      <p:bldP spid="33" grpId="0" animBg="1"/>
      <p:bldP spid="2" grpId="0"/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1783</TotalTime>
  <Words>1311</Words>
  <Application>Microsoft Office PowerPoint</Application>
  <PresentationFormat>Widescreen</PresentationFormat>
  <Paragraphs>316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5" baseType="lpstr">
      <vt:lpstr>SimSun</vt:lpstr>
      <vt:lpstr>Arial</vt:lpstr>
      <vt:lpstr>Avenir 55 Roman</vt:lpstr>
      <vt:lpstr>Avenir 65 Medium</vt:lpstr>
      <vt:lpstr>Avenir 95 Black</vt:lpstr>
      <vt:lpstr>Calibri</vt:lpstr>
      <vt:lpstr>Cambria Math</vt:lpstr>
      <vt:lpstr>Consolas</vt:lpstr>
      <vt:lpstr>Times New Roman</vt:lpstr>
      <vt:lpstr>Wingdings</vt:lpstr>
      <vt:lpstr>Office Theme</vt:lpstr>
      <vt:lpstr>Neural Networks</vt:lpstr>
      <vt:lpstr>Old Toy Example: Predicting Test Score</vt:lpstr>
      <vt:lpstr>How to Make Prediction</vt:lpstr>
      <vt:lpstr>Linear Regression: Formalizing the Prediction</vt:lpstr>
      <vt:lpstr>How a Linear Regression Model Learns</vt:lpstr>
      <vt:lpstr>Nonlinear Data</vt:lpstr>
      <vt:lpstr>Nonlinear Activation</vt:lpstr>
      <vt:lpstr>Linear Model with Multiple Inputs</vt:lpstr>
      <vt:lpstr>One-Layer Neural Network</vt:lpstr>
      <vt:lpstr>Neural Network</vt:lpstr>
      <vt:lpstr>Why Stacking Nonlinear Models</vt:lpstr>
      <vt:lpstr>How Neural Network Learns</vt:lpstr>
      <vt:lpstr>Example of Number of Layers and Prediction Patterns</vt:lpstr>
      <vt:lpstr>Hyperparameters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Lindy Taylor</dc:creator>
  <cp:lastModifiedBy>Linh Le</cp:lastModifiedBy>
  <cp:revision>163</cp:revision>
  <dcterms:created xsi:type="dcterms:W3CDTF">2019-08-07T15:31:06Z</dcterms:created>
  <dcterms:modified xsi:type="dcterms:W3CDTF">2024-06-24T22:26:27Z</dcterms:modified>
</cp:coreProperties>
</file>